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348" r:id="rId2"/>
    <p:sldId id="349" r:id="rId3"/>
    <p:sldId id="345" r:id="rId4"/>
    <p:sldId id="346" r:id="rId5"/>
    <p:sldId id="347" r:id="rId6"/>
    <p:sldId id="336" r:id="rId7"/>
    <p:sldId id="321" r:id="rId8"/>
    <p:sldId id="352" r:id="rId9"/>
    <p:sldId id="284" r:id="rId10"/>
    <p:sldId id="351" r:id="rId11"/>
    <p:sldId id="350" r:id="rId12"/>
    <p:sldId id="279" r:id="rId13"/>
    <p:sldId id="353" r:id="rId14"/>
    <p:sldId id="356" r:id="rId1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199" autoAdjust="0"/>
    <p:restoredTop sz="94660"/>
  </p:normalViewPr>
  <p:slideViewPr>
    <p:cSldViewPr>
      <p:cViewPr varScale="1">
        <p:scale>
          <a:sx n="100" d="100"/>
          <a:sy n="100" d="100"/>
        </p:scale>
        <p:origin x="-2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F4C2AB9C-AE4A-4B50-B8E4-57D99922E416}" type="datetimeFigureOut">
              <a:rPr lang="en-GB"/>
              <a:pPr>
                <a:defRPr/>
              </a:pPr>
              <a:t>26/10/2020</a:t>
            </a:fld>
            <a:endParaRPr lang="en-GB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D5F97A04-A038-47A4-9BB1-E3D5CFE40F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84F018-9D21-4E8A-B67C-89FDEC41A7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84F018-9D21-4E8A-B67C-89FDEC41A79E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84F018-9D21-4E8A-B67C-89FDEC41A79E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84F018-9D21-4E8A-B67C-89FDEC41A79E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337AA-60D7-4AE8-B01A-4D19F421E8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A5BF8-2579-49F5-8365-C5C9F35626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4FC18-8ED8-41C8-A3D7-1070F0A341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8B80F-F230-4E50-991A-BDD2AA549A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3" y="6021288"/>
            <a:ext cx="864097" cy="864097"/>
          </a:xfrm>
          <a:prstGeom prst="rect">
            <a:avLst/>
          </a:prstGeom>
        </p:spPr>
      </p:pic>
      <p:pic>
        <p:nvPicPr>
          <p:cNvPr id="6" name="Picture 5" descr="hps2 logo-final 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34465" y="6021288"/>
            <a:ext cx="909535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3" y="6021288"/>
            <a:ext cx="864097" cy="864097"/>
          </a:xfrm>
          <a:prstGeom prst="rect">
            <a:avLst/>
          </a:prstGeom>
        </p:spPr>
      </p:pic>
      <p:pic>
        <p:nvPicPr>
          <p:cNvPr id="6" name="Picture 5" descr="hps2 logo-final 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34465" y="6021288"/>
            <a:ext cx="909535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8D5FD-21CB-4237-BB86-F8A435EE40D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B4618-5BA6-41E1-9D99-2DC88FB970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7A6C6-6BA5-4C51-9A9B-983FE428B8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BB3C5-52C4-44A1-B92A-6D77A8526D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81DE3-307B-4911-B47A-094850D12D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E4BD4-B253-4228-8111-502D6DF95A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408D5FD-21CB-4237-BB86-F8A435EE40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711" r:id="rId3"/>
    <p:sldLayoutId id="2147483710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9" r:id="rId12"/>
    <p:sldLayoutId id="214748371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8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8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8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8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8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68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68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68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68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33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0033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620688"/>
            <a:ext cx="8820150" cy="782637"/>
          </a:xfrm>
        </p:spPr>
        <p:txBody>
          <a:bodyPr>
            <a:noAutofit/>
          </a:bodyPr>
          <a:lstStyle/>
          <a:p>
            <a:r>
              <a:rPr lang="en-GB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HPS2-THRIVE: Treatment of HDL to Reduce the Incidence of Vascular Events</a:t>
            </a:r>
            <a:endParaRPr lang="en-US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09092" name="Rectangle 4"/>
          <p:cNvSpPr>
            <a:spLocks noGrp="1" noChangeArrowheads="1"/>
          </p:cNvSpPr>
          <p:nvPr>
            <p:ph idx="4294967295"/>
          </p:nvPr>
        </p:nvSpPr>
        <p:spPr>
          <a:xfrm>
            <a:off x="1187624" y="2282254"/>
            <a:ext cx="6784975" cy="1074738"/>
          </a:xfrm>
          <a:noFill/>
          <a:ln/>
        </p:spPr>
        <p:txBody>
          <a:bodyPr/>
          <a:lstStyle/>
          <a:p>
            <a:pPr algn="ctr">
              <a:buNone/>
            </a:pPr>
            <a:r>
              <a:rPr lang="en-GB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Jane </a:t>
            </a:r>
            <a:r>
              <a:rPr lang="en-GB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Armitage on behalf of </a:t>
            </a:r>
            <a:r>
              <a:rPr lang="en-GB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the</a:t>
            </a:r>
          </a:p>
          <a:p>
            <a:pPr algn="ctr">
              <a:buNone/>
            </a:pPr>
            <a:r>
              <a:rPr lang="en-GB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THRIVE </a:t>
            </a:r>
            <a:r>
              <a:rPr lang="en-GB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Collaborative Group</a:t>
            </a:r>
          </a:p>
        </p:txBody>
      </p:sp>
      <p:sp>
        <p:nvSpPr>
          <p:cNvPr id="2009094" name="Rectangle 6"/>
          <p:cNvSpPr>
            <a:spLocks noChangeArrowheads="1"/>
          </p:cNvSpPr>
          <p:nvPr/>
        </p:nvSpPr>
        <p:spPr bwMode="auto">
          <a:xfrm>
            <a:off x="683568" y="4077072"/>
            <a:ext cx="784892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r>
              <a:rPr lang="en-US" sz="2800" u="sng" dirty="0">
                <a:solidFill>
                  <a:srgbClr val="000066"/>
                </a:solidFill>
              </a:rPr>
              <a:t>Financial  </a:t>
            </a:r>
            <a:r>
              <a:rPr lang="en-US" sz="2800" u="sng" dirty="0" smtClean="0">
                <a:solidFill>
                  <a:srgbClr val="000066"/>
                </a:solidFill>
              </a:rPr>
              <a:t>Disclosure</a:t>
            </a:r>
            <a:r>
              <a:rPr lang="en-US" sz="2800" dirty="0" smtClean="0">
                <a:solidFill>
                  <a:srgbClr val="000066"/>
                </a:solidFill>
              </a:rPr>
              <a:t>: Designed</a:t>
            </a:r>
            <a:r>
              <a:rPr lang="en-US" sz="2800" dirty="0">
                <a:solidFill>
                  <a:srgbClr val="000066"/>
                </a:solidFill>
              </a:rPr>
              <a:t>, conducted and </a:t>
            </a:r>
            <a:r>
              <a:rPr lang="en-US" sz="2800" dirty="0" err="1">
                <a:solidFill>
                  <a:srgbClr val="000066"/>
                </a:solidFill>
              </a:rPr>
              <a:t>analysed</a:t>
            </a:r>
            <a:r>
              <a:rPr lang="en-US" sz="2800" dirty="0">
                <a:solidFill>
                  <a:srgbClr val="000066"/>
                </a:solidFill>
              </a:rPr>
              <a:t> by Oxford University independently of the grant source (Merck &amp; Co). No honoraria or consultancy fees accepted. </a:t>
            </a:r>
            <a:endParaRPr lang="en-GB" sz="28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200" dirty="0" smtClean="0">
                <a:latin typeface="Arial" pitchFamily="34" charset="0"/>
                <a:cs typeface="Arial" pitchFamily="34" charset="0"/>
              </a:rPr>
            </a:br>
            <a:r>
              <a:rPr lang="en-GB" sz="32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Skin and gastrointestinal reasons for stopping study treatment after 3.4 years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200" dirty="0" smtClean="0">
                <a:latin typeface="Arial" pitchFamily="34" charset="0"/>
                <a:cs typeface="Arial" pitchFamily="34" charset="0"/>
              </a:rPr>
            </a:br>
            <a:r>
              <a:rPr lang="en-GB" sz="3200" dirty="0" smtClean="0"/>
              <a:t/>
            </a:r>
            <a:br>
              <a:rPr lang="en-GB" sz="3200" dirty="0" smtClean="0"/>
            </a:br>
            <a:endParaRPr lang="en-GB" sz="3200" dirty="0" smtClean="0"/>
          </a:p>
        </p:txBody>
      </p:sp>
      <p:graphicFrame>
        <p:nvGraphicFramePr>
          <p:cNvPr id="63561" name="Group 73"/>
          <p:cNvGraphicFramePr>
            <a:graphicFrameLocks noGrp="1"/>
          </p:cNvGraphicFramePr>
          <p:nvPr>
            <p:ph idx="4294967295"/>
          </p:nvPr>
        </p:nvGraphicFramePr>
        <p:xfrm>
          <a:off x="395536" y="1340768"/>
          <a:ext cx="8460433" cy="4632960"/>
        </p:xfrm>
        <a:graphic>
          <a:graphicData uri="http://schemas.openxmlformats.org/drawingml/2006/table">
            <a:tbl>
              <a:tblPr/>
              <a:tblGrid>
                <a:gridCol w="3872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9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9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6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ERN/LRPT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12838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Placebo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12835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Any skin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659  (5.1%)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151  (1.2%)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 Flushing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98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13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 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Pruritus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413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85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 Rash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124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44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 Other skin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24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Any gastrointestinal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465 (3.6%)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 (1.6%)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 Upper g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astrointestinal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216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94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8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 Lower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gastrointestinal 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190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66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0" y="1124744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>
            <a:off x="467544" y="2132856"/>
            <a:ext cx="8280920" cy="0"/>
          </a:xfrm>
          <a:prstGeom prst="line">
            <a:avLst/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971600" y="6093296"/>
            <a:ext cx="7309320" cy="0"/>
          </a:xfrm>
          <a:prstGeom prst="line">
            <a:avLst/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352928" cy="1143000"/>
          </a:xfrm>
        </p:spPr>
        <p:txBody>
          <a:bodyPr/>
          <a:lstStyle/>
          <a:p>
            <a:r>
              <a:rPr lang="en-GB" dirty="0" smtClean="0">
                <a:solidFill>
                  <a:srgbClr val="000066"/>
                </a:solidFill>
              </a:rPr>
              <a:t>Myopathy by study treatment and</a:t>
            </a:r>
            <a:br>
              <a:rPr lang="en-GB" dirty="0" smtClean="0">
                <a:solidFill>
                  <a:srgbClr val="000066"/>
                </a:solidFill>
              </a:rPr>
            </a:br>
            <a:r>
              <a:rPr lang="en-GB" dirty="0" smtClean="0">
                <a:solidFill>
                  <a:srgbClr val="000066"/>
                </a:solidFill>
              </a:rPr>
              <a:t> by region after 3.4 years</a:t>
            </a:r>
          </a:p>
        </p:txBody>
      </p:sp>
      <p:graphicFrame>
        <p:nvGraphicFramePr>
          <p:cNvPr id="43178" name="Group 170"/>
          <p:cNvGraphicFramePr>
            <a:graphicFrameLocks noGrp="1"/>
          </p:cNvGraphicFramePr>
          <p:nvPr>
            <p:ph idx="4294967295"/>
          </p:nvPr>
        </p:nvGraphicFramePr>
        <p:xfrm>
          <a:off x="395536" y="1268411"/>
          <a:ext cx="8748465" cy="4260936"/>
        </p:xfrm>
        <a:graphic>
          <a:graphicData uri="http://schemas.openxmlformats.org/drawingml/2006/table">
            <a:tbl>
              <a:tblPr/>
              <a:tblGrid>
                <a:gridCol w="2510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4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55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77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18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ERN/LRPT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12838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Placebo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12835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Risk ratio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601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 China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62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(1.13%)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10 (0.18%)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26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 Europe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7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(0.09%)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2  (0.03%)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84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 All cases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69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(0.54%)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12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(0.09%)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5.8 (3.1 – 10.7)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73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Rhabdomyolysis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7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(0.05%)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r>
                        <a:rPr lang="en-GB" sz="2400" dirty="0" smtClean="0">
                          <a:solidFill>
                            <a:srgbClr val="000066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GB" sz="2400" baseline="0" dirty="0" smtClean="0">
                          <a:solidFill>
                            <a:srgbClr val="000066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GB" sz="2400" dirty="0" smtClean="0">
                          <a:solidFill>
                            <a:srgbClr val="000066"/>
                          </a:solidFill>
                          <a:latin typeface="Arial" pitchFamily="34" charset="0"/>
                          <a:cs typeface="Arial" pitchFamily="34" charset="0"/>
                        </a:rPr>
                        <a:t>(0.02%)</a:t>
                      </a:r>
                      <a:endParaRPr lang="en-GB" sz="2400" dirty="0">
                        <a:solidFill>
                          <a:srgbClr val="00006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00006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171" name="Line 4"/>
          <p:cNvSpPr>
            <a:spLocks noChangeShapeType="1"/>
          </p:cNvSpPr>
          <p:nvPr/>
        </p:nvSpPr>
        <p:spPr bwMode="auto">
          <a:xfrm>
            <a:off x="-36512" y="1196752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67744" y="5805264"/>
            <a:ext cx="4392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0066"/>
                </a:solidFill>
              </a:rPr>
              <a:t>Two-thirds of myopathy cases </a:t>
            </a:r>
          </a:p>
          <a:p>
            <a:pPr algn="ctr"/>
            <a:r>
              <a:rPr lang="en-GB" sz="2400" dirty="0" smtClean="0">
                <a:solidFill>
                  <a:srgbClr val="000066"/>
                </a:solidFill>
              </a:rPr>
              <a:t>presented within the first year </a:t>
            </a:r>
            <a:endParaRPr lang="en-GB" sz="2400" dirty="0">
              <a:solidFill>
                <a:srgbClr val="000066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67544" y="2132856"/>
            <a:ext cx="8280920" cy="0"/>
          </a:xfrm>
          <a:prstGeom prst="line">
            <a:avLst/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9552" y="5589240"/>
            <a:ext cx="8280920" cy="0"/>
          </a:xfrm>
          <a:prstGeom prst="line">
            <a:avLst/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/>
          <a:lstStyle/>
          <a:p>
            <a:r>
              <a:rPr lang="en-GB" sz="32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Effect of ERN/LRPT on liver safety after 3.4 years</a:t>
            </a:r>
          </a:p>
        </p:txBody>
      </p:sp>
      <p:graphicFrame>
        <p:nvGraphicFramePr>
          <p:cNvPr id="48553" name="Group 425"/>
          <p:cNvGraphicFramePr>
            <a:graphicFrameLocks noGrp="1"/>
          </p:cNvGraphicFramePr>
          <p:nvPr>
            <p:ph idx="4294967295"/>
          </p:nvPr>
        </p:nvGraphicFramePr>
        <p:xfrm>
          <a:off x="179512" y="1328176"/>
          <a:ext cx="8892480" cy="4356640"/>
        </p:xfrm>
        <a:graphic>
          <a:graphicData uri="http://schemas.openxmlformats.org/drawingml/2006/table">
            <a:tbl>
              <a:tblPr/>
              <a:tblGrid>
                <a:gridCol w="4668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5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5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74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33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ERN/LRPT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(12838)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Placebo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(12835)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3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Number with ALT:</a:t>
                      </a:r>
                      <a:r>
                        <a:rPr kumimoji="0" lang="en-GB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3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 Consecutive &gt;3x ULN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81  (0.6%)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31 (0.2%)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3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 Any &gt;3x ULN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286  (2.2%)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119 (0.9%)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3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 &gt;10x ULN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42  (0.3%)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22 (0.2%)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3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 &gt;3x ULN + 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bilirubin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≥2x ULN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15  (0.1%)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18 (0.1%)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Presumed drug-related hepatitis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4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(0.031%)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2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(0.016%)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0" y="980728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>
            <a:off x="251520" y="2132856"/>
            <a:ext cx="8676456" cy="0"/>
          </a:xfrm>
          <a:prstGeom prst="line">
            <a:avLst/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51520" y="5877272"/>
            <a:ext cx="8676456" cy="0"/>
          </a:xfrm>
          <a:prstGeom prst="line">
            <a:avLst/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/>
          <a:lstStyle/>
          <a:p>
            <a:r>
              <a:rPr lang="en-GB" sz="32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HPS2-THRIVE summary</a:t>
            </a:r>
            <a:endParaRPr lang="en-GB" dirty="0" smtClean="0">
              <a:solidFill>
                <a:srgbClr val="000066"/>
              </a:solidFill>
            </a:endParaRPr>
          </a:p>
        </p:txBody>
      </p:sp>
      <p:sp>
        <p:nvSpPr>
          <p:cNvPr id="4099" name="Rectangle 52"/>
          <p:cNvSpPr>
            <a:spLocks noGrp="1" noChangeArrowheads="1"/>
          </p:cNvSpPr>
          <p:nvPr>
            <p:ph type="body" idx="4294967295"/>
          </p:nvPr>
        </p:nvSpPr>
        <p:spPr>
          <a:xfrm>
            <a:off x="179512" y="1052066"/>
            <a:ext cx="8892729" cy="5473278"/>
          </a:xfrm>
        </p:spPr>
        <p:txBody>
          <a:bodyPr/>
          <a:lstStyle/>
          <a:p>
            <a:pPr marL="533400" indent="-533400"/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Largest ever randomized trial of effects of ER niacin on safety and CV events in diverse high-risk patients</a:t>
            </a:r>
          </a:p>
          <a:p>
            <a:pPr marL="533400" indent="-533400"/>
            <a:endParaRPr lang="en-GB" sz="6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533400" indent="-533400"/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Among those tolerating ERN/LRPT for 8 weeks,  76% remain compliant with active treatment after 3 years (vs 85% allocated placebo)</a:t>
            </a:r>
          </a:p>
          <a:p>
            <a:pPr marL="533400" indent="-533400"/>
            <a:endParaRPr lang="en-GB" sz="11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533400" indent="-533400"/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ERN/LRPT increases risk of </a:t>
            </a:r>
            <a:r>
              <a:rPr lang="en-GB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myopathy</a:t>
            </a:r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among patients on </a:t>
            </a:r>
            <a:r>
              <a:rPr lang="en-GB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statin</a:t>
            </a:r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therapy, particularly in the Chinese</a:t>
            </a:r>
          </a:p>
          <a:p>
            <a:pPr marL="533400" indent="-533400"/>
            <a:endParaRPr lang="en-GB" sz="11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533400" indent="-533400"/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No clear adverse effects of ERN/LRPT on liver, but known niacin side-effects on skin &amp; GI confirmed</a:t>
            </a:r>
          </a:p>
          <a:p>
            <a:pPr marL="533400" indent="-533400">
              <a:buNone/>
            </a:pPr>
            <a:endParaRPr lang="en-GB" sz="11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533400" indent="-533400"/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Effects of 4 years of ERN/LRPT on vascular events in HPS2-THRIVE available in 2013</a:t>
            </a:r>
          </a:p>
          <a:p>
            <a:pPr marL="533400" indent="-533400"/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533400" indent="-533400"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533400" indent="-533400"/>
            <a:endParaRPr lang="en-GB" sz="1200" dirty="0" smtClean="0">
              <a:latin typeface="Arial" pitchFamily="34" charset="0"/>
              <a:cs typeface="Arial" pitchFamily="34" charset="0"/>
            </a:endParaRPr>
          </a:p>
          <a:p>
            <a:pPr marL="533400" indent="-533400"/>
            <a:endParaRPr lang="en-GB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Line 49"/>
          <p:cNvSpPr>
            <a:spLocks noChangeShapeType="1"/>
          </p:cNvSpPr>
          <p:nvPr/>
        </p:nvSpPr>
        <p:spPr bwMode="auto">
          <a:xfrm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60648"/>
            <a:ext cx="9144000" cy="1080120"/>
          </a:xfrm>
          <a:noFill/>
          <a:ln/>
        </p:spPr>
        <p:txBody>
          <a:bodyPr>
            <a:noAutofit/>
          </a:bodyPr>
          <a:lstStyle/>
          <a:p>
            <a:r>
              <a:rPr lang="en-GB" sz="32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25,673 high-risk patients with occlusive arterial disease from China, Scandinavia and UK</a:t>
            </a:r>
            <a:endParaRPr lang="en-US" sz="32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54818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683568" y="1772817"/>
            <a:ext cx="8064896" cy="489654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Randomized comparison: </a:t>
            </a:r>
          </a:p>
          <a:p>
            <a:pPr>
              <a:buNone/>
            </a:pPr>
            <a:r>
              <a:rPr lang="en-GB" sz="26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	ER niacin/laropiprant  (ERN/LRPT) 2g daily versus placebo</a:t>
            </a:r>
          </a:p>
          <a:p>
            <a:pPr>
              <a:buNone/>
            </a:pPr>
            <a:endParaRPr lang="en-GB" sz="1800" b="1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Primary end point: </a:t>
            </a:r>
            <a:r>
              <a:rPr lang="en-GB" sz="26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Major vascular events after median follow-up of 4 years</a:t>
            </a:r>
          </a:p>
          <a:p>
            <a:pPr>
              <a:buNone/>
            </a:pPr>
            <a:endParaRPr lang="en-GB" sz="18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None/>
            </a:pPr>
            <a:r>
              <a:rPr lang="en-GB" sz="2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Pre-specified safety analyses:</a:t>
            </a:r>
            <a:r>
              <a:rPr lang="en-GB" sz="26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Median follow-up of 3.4 years (to January 2012)</a:t>
            </a:r>
          </a:p>
          <a:p>
            <a:pPr eaLnBrk="1" hangingPunct="1">
              <a:buNone/>
            </a:pPr>
            <a:endParaRPr lang="en-GB" sz="1600" b="1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None/>
            </a:pPr>
            <a:r>
              <a:rPr lang="en-GB" sz="2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Background LDL-lowering therapy with: </a:t>
            </a:r>
          </a:p>
          <a:p>
            <a:pPr eaLnBrk="1" hangingPunct="1">
              <a:buNone/>
              <a:tabLst>
                <a:tab pos="449263" algn="l"/>
              </a:tabLst>
            </a:pPr>
            <a:r>
              <a:rPr lang="en-GB" sz="26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		Simvastatin 40mg (+/- ezetimibe 10mg) daily</a:t>
            </a:r>
          </a:p>
          <a:p>
            <a:pPr eaLnBrk="1" hangingPunct="1"/>
            <a:endParaRPr lang="en-US" sz="3200" dirty="0" smtClean="0">
              <a:solidFill>
                <a:srgbClr val="000066"/>
              </a:solidFill>
            </a:endParaRPr>
          </a:p>
          <a:p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1954821" name="Rectangle 5"/>
          <p:cNvSpPr>
            <a:spLocks noChangeArrowheads="1"/>
          </p:cNvSpPr>
          <p:nvPr/>
        </p:nvSpPr>
        <p:spPr bwMode="auto">
          <a:xfrm>
            <a:off x="971600" y="2996952"/>
            <a:ext cx="7200800" cy="1008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eaLnBrk="1" hangingPunct="1"/>
            <a:endParaRPr lang="en-US" sz="2800" dirty="0">
              <a:solidFill>
                <a:srgbClr val="000066"/>
              </a:solidFill>
            </a:endParaRPr>
          </a:p>
        </p:txBody>
      </p:sp>
      <p:sp>
        <p:nvSpPr>
          <p:cNvPr id="7" name="Line 97"/>
          <p:cNvSpPr>
            <a:spLocks noChangeShapeType="1"/>
          </p:cNvSpPr>
          <p:nvPr/>
        </p:nvSpPr>
        <p:spPr bwMode="auto">
          <a:xfrm>
            <a:off x="0" y="16288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55576" y="188640"/>
            <a:ext cx="78854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HPS2-THRIVE: Design and randomization</a:t>
            </a:r>
            <a:endParaRPr lang="en-GB" sz="3200" dirty="0">
              <a:solidFill>
                <a:srgbClr val="003366"/>
              </a:solidFill>
            </a:endParaRPr>
          </a:p>
        </p:txBody>
      </p:sp>
      <p:sp>
        <p:nvSpPr>
          <p:cNvPr id="6" name="Line 97"/>
          <p:cNvSpPr>
            <a:spLocks noChangeShapeType="1"/>
          </p:cNvSpPr>
          <p:nvPr/>
        </p:nvSpPr>
        <p:spPr bwMode="auto">
          <a:xfrm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3" y="980728"/>
            <a:ext cx="7667659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sz="32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Reasons for withdrawal (%) before randomization</a:t>
            </a:r>
          </a:p>
        </p:txBody>
      </p:sp>
      <p:graphicFrame>
        <p:nvGraphicFramePr>
          <p:cNvPr id="161999" name="Group 207"/>
          <p:cNvGraphicFramePr>
            <a:graphicFrameLocks noGrp="1"/>
          </p:cNvGraphicFramePr>
          <p:nvPr>
            <p:ph type="tbl" idx="4294967295"/>
          </p:nvPr>
        </p:nvGraphicFramePr>
        <p:xfrm>
          <a:off x="432048" y="1418048"/>
          <a:ext cx="8604448" cy="4261904"/>
        </p:xfrm>
        <a:graphic>
          <a:graphicData uri="http://schemas.openxmlformats.org/drawingml/2006/table">
            <a:tbl>
              <a:tblPr/>
              <a:tblGrid>
                <a:gridCol w="4067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1886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LDL-lowering stabilisation phase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Active ERN/LRPT phase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Entered phase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36059 (100%)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38369 (100%)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Mean duration of phase (wk)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Reason excluded 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Medical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2209  (6.1%)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9762  (25.4%)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271463" marR="0" lvl="0" indent="-2714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Non-medical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1998  (5.5%)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3858  (10.1%)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Any reason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4055 (11.2%)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12696 (33.1%)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Line 97"/>
          <p:cNvSpPr>
            <a:spLocks noChangeShapeType="1"/>
          </p:cNvSpPr>
          <p:nvPr/>
        </p:nvSpPr>
        <p:spPr bwMode="auto">
          <a:xfrm>
            <a:off x="0" y="1196975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323528" y="5949280"/>
            <a:ext cx="8568952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51520" y="3717032"/>
            <a:ext cx="8568952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23528" y="2564904"/>
            <a:ext cx="8568952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eaLnBrk="1" hangingPunct="1"/>
            <a:r>
              <a:rPr lang="en-GB" sz="32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Medical reasons for withdrawal before randomization</a:t>
            </a:r>
          </a:p>
        </p:txBody>
      </p:sp>
      <p:graphicFrame>
        <p:nvGraphicFramePr>
          <p:cNvPr id="164099" name="Group 259"/>
          <p:cNvGraphicFramePr>
            <a:graphicFrameLocks noGrp="1"/>
          </p:cNvGraphicFramePr>
          <p:nvPr>
            <p:ph type="tbl" idx="4294967295"/>
          </p:nvPr>
        </p:nvGraphicFramePr>
        <p:xfrm>
          <a:off x="539552" y="1285840"/>
          <a:ext cx="8208912" cy="4663440"/>
        </p:xfrm>
        <a:graphic>
          <a:graphicData uri="http://schemas.openxmlformats.org/drawingml/2006/table">
            <a:tbl>
              <a:tblPr/>
              <a:tblGrid>
                <a:gridCol w="3382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9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LDL-lowering stabilisation phase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Active ERN/LRPT phase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Number entering phase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36059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38369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Muscle symptoms</a:t>
                      </a:r>
                      <a:r>
                        <a:rPr kumimoji="0" lang="en-GB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270     (0.7%)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499     (1.3%)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6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Any GI symptoms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455     (1.3%)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2124     (5.5%)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New onset diabetes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0     (0.0%)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3    (&lt;0.1%)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Other diabetes related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26   (&lt;0.1%)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661    (1.7%)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Any skin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170     (0.5%)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4331  (11.3%)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  Flushing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20   (&lt;0.1%)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647    (1.7%)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  Pruritus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80     (0.2%)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2539    (6.6%)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  Rash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65     (0.2%)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1418    (3.7%)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Any medical reason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2209     (6.1%)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9762  (25.4%)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Line 97"/>
          <p:cNvSpPr>
            <a:spLocks noChangeShapeType="1"/>
          </p:cNvSpPr>
          <p:nvPr/>
        </p:nvSpPr>
        <p:spPr bwMode="auto">
          <a:xfrm>
            <a:off x="0" y="1052736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1043608" y="6309320"/>
            <a:ext cx="7056784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9552" y="1988840"/>
            <a:ext cx="8280920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981075"/>
          </a:xfrm>
        </p:spPr>
        <p:txBody>
          <a:bodyPr/>
          <a:lstStyle/>
          <a:p>
            <a:pPr eaLnBrk="1" hangingPunct="1"/>
            <a:r>
              <a:rPr lang="en-GB" sz="32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Lipid levels by region: effect of 8 weeks ERN/LRPT during pre-randomization run-in</a:t>
            </a:r>
            <a:endParaRPr lang="en-US" sz="32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4344" name="Group 136"/>
          <p:cNvGraphicFramePr>
            <a:graphicFrameLocks noGrp="1"/>
          </p:cNvGraphicFramePr>
          <p:nvPr>
            <p:ph idx="4294967295"/>
          </p:nvPr>
        </p:nvGraphicFramePr>
        <p:xfrm>
          <a:off x="323528" y="1268760"/>
          <a:ext cx="8586133" cy="4680520"/>
        </p:xfrm>
        <a:graphic>
          <a:graphicData uri="http://schemas.openxmlformats.org/drawingml/2006/table">
            <a:tbl>
              <a:tblPr/>
              <a:tblGrid>
                <a:gridCol w="64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1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10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7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2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700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Baseline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Mean (SD)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Absolute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00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LDL cholesterol mmol/L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>
                        <a:solidFill>
                          <a:srgbClr val="000066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China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10932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1.51 (0.41)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-0.32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2000" dirty="0">
                        <a:solidFill>
                          <a:srgbClr val="000066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Europe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14741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1.74 (0.43)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-0.36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2000" dirty="0">
                        <a:solidFill>
                          <a:srgbClr val="000066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All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25673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1.64 (0.44)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-0.34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-20%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005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HDL cholesterol mmol/L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95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China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10932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1.06 (0.24)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+0.15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2000" dirty="0">
                        <a:solidFill>
                          <a:srgbClr val="000066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7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Europe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14741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1.19 (0.31)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+0.20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2000" dirty="0">
                        <a:solidFill>
                          <a:srgbClr val="000066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5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All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25673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1.14 (0.29)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+0.18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+17%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2068" name="Line 86"/>
          <p:cNvSpPr>
            <a:spLocks noChangeShapeType="1"/>
          </p:cNvSpPr>
          <p:nvPr/>
        </p:nvSpPr>
        <p:spPr bwMode="auto">
          <a:xfrm>
            <a:off x="0" y="126876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en-GB" sz="3200" dirty="0" smtClean="0">
                <a:latin typeface="Arial" pitchFamily="34" charset="0"/>
                <a:cs typeface="Arial" pitchFamily="34" charset="0"/>
              </a:rPr>
              <a:t>Characteristics of randomized participants</a:t>
            </a:r>
          </a:p>
        </p:txBody>
      </p:sp>
      <p:graphicFrame>
        <p:nvGraphicFramePr>
          <p:cNvPr id="111674" name="Group 58"/>
          <p:cNvGraphicFramePr>
            <a:graphicFrameLocks noGrp="1"/>
          </p:cNvGraphicFramePr>
          <p:nvPr>
            <p:ph idx="4294967295"/>
          </p:nvPr>
        </p:nvGraphicFramePr>
        <p:xfrm>
          <a:off x="324172" y="1092348"/>
          <a:ext cx="8496300" cy="4699775"/>
        </p:xfrm>
        <a:graphic>
          <a:graphicData uri="http://schemas.openxmlformats.org/drawingml/2006/table">
            <a:tbl>
              <a:tblPr/>
              <a:tblGrid>
                <a:gridCol w="3312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95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73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% or mean (SD)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China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Europe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All regions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4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Number randomized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10932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14741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25673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4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Men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79%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85%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21229 (83%)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4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Age (years)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62.9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65.4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64.4 (7.5)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Prior disease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Coronary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77%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80%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20137 (78%)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Cerebrovascular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41%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25%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8170 (32%)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Peripheral arterial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0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5%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18%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3214 (13%)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4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Diabetes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42%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26%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8432 (33%)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6666" name="Line 49"/>
          <p:cNvSpPr>
            <a:spLocks noChangeShapeType="1"/>
          </p:cNvSpPr>
          <p:nvPr/>
        </p:nvSpPr>
        <p:spPr bwMode="auto">
          <a:xfrm>
            <a:off x="0" y="1052736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>
            <a:off x="323528" y="1988840"/>
            <a:ext cx="8424936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23528" y="5949280"/>
            <a:ext cx="8424936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Pre-specified interim safety assessments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4099" name="Rectangle 52"/>
          <p:cNvSpPr>
            <a:spLocks noGrp="1" noChangeArrowheads="1"/>
          </p:cNvSpPr>
          <p:nvPr>
            <p:ph type="body" idx="4294967295"/>
          </p:nvPr>
        </p:nvSpPr>
        <p:spPr>
          <a:xfrm>
            <a:off x="374848" y="1495326"/>
            <a:ext cx="8229600" cy="4525962"/>
          </a:xfrm>
        </p:spPr>
        <p:txBody>
          <a:bodyPr/>
          <a:lstStyle/>
          <a:p>
            <a:pPr marL="533400" indent="-533400"/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Reasons for discontinuation of study treatment overall and in various categories</a:t>
            </a:r>
          </a:p>
          <a:p>
            <a:pPr marL="533400" indent="-533400">
              <a:buNone/>
            </a:pPr>
            <a:endParaRPr lang="en-GB" sz="10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533400" indent="-533400"/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Myopathy (muscle symptoms with CK &gt;10x ULN) and </a:t>
            </a:r>
            <a:r>
              <a:rPr lang="en-GB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rhabdomyolysis</a:t>
            </a:r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(subset with end-organ damage)</a:t>
            </a:r>
          </a:p>
          <a:p>
            <a:pPr marL="533400" indent="-533400">
              <a:buNone/>
            </a:pPr>
            <a:endParaRPr lang="en-GB" sz="10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533400" indent="-533400"/>
            <a:endParaRPr lang="en-GB" sz="1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533400" indent="-533400"/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Confirmed elevation of ALT &gt;3x ULN on 2 occasions within about one week</a:t>
            </a:r>
          </a:p>
          <a:p>
            <a:pPr marL="533400" indent="-533400">
              <a:buNone/>
            </a:pPr>
            <a:endParaRPr lang="en-GB" sz="10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533400" indent="-533400"/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Presumed drug-related hepatitis: symptoms with either (</a:t>
            </a:r>
            <a:r>
              <a:rPr lang="en-GB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) ALT &gt;5x ULN; or (ii) ALT &gt;3x ULN with </a:t>
            </a:r>
            <a:r>
              <a:rPr lang="en-GB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bilirubin</a:t>
            </a:r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&gt;3x ULN or ALP &gt;3x ULN </a:t>
            </a:r>
            <a:r>
              <a:rPr lang="en-GB" sz="2400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plus</a:t>
            </a:r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no other cause identified</a:t>
            </a:r>
          </a:p>
          <a:p>
            <a:pPr marL="533400" indent="-533400">
              <a:buNone/>
            </a:pPr>
            <a:endParaRPr lang="en-GB" sz="10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533400" indent="-533400"/>
            <a:endParaRPr lang="en-GB" sz="1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Line 49"/>
          <p:cNvSpPr>
            <a:spLocks noChangeShapeType="1"/>
          </p:cNvSpPr>
          <p:nvPr/>
        </p:nvSpPr>
        <p:spPr bwMode="auto">
          <a:xfrm>
            <a:off x="0" y="1124744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629630" y="6093296"/>
            <a:ext cx="3310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000066"/>
                </a:solidFill>
              </a:rPr>
              <a:t>ULN = upper limit of normal</a:t>
            </a:r>
            <a:endParaRPr lang="en-GB" sz="20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-18256"/>
            <a:ext cx="8686800" cy="1143000"/>
          </a:xfrm>
        </p:spPr>
        <p:txBody>
          <a:bodyPr/>
          <a:lstStyle/>
          <a:p>
            <a:r>
              <a:rPr lang="en-GB" sz="3200" dirty="0" smtClean="0">
                <a:latin typeface="Arial" pitchFamily="34" charset="0"/>
                <a:cs typeface="Arial" pitchFamily="34" charset="0"/>
              </a:rPr>
              <a:t>Reasons for stopping study treatment in </a:t>
            </a:r>
            <a:br>
              <a:rPr lang="en-GB" sz="3200" dirty="0" smtClean="0">
                <a:latin typeface="Arial" pitchFamily="34" charset="0"/>
                <a:cs typeface="Arial" pitchFamily="34" charset="0"/>
              </a:rPr>
            </a:br>
            <a:r>
              <a:rPr lang="en-GB" sz="3200" dirty="0" smtClean="0">
                <a:latin typeface="Arial" pitchFamily="34" charset="0"/>
                <a:cs typeface="Arial" pitchFamily="34" charset="0"/>
              </a:rPr>
              <a:t>pre-specified categories after 3.4 years</a:t>
            </a:r>
          </a:p>
        </p:txBody>
      </p:sp>
      <p:graphicFrame>
        <p:nvGraphicFramePr>
          <p:cNvPr id="54359" name="Group 87"/>
          <p:cNvGraphicFramePr>
            <a:graphicFrameLocks noGrp="1"/>
          </p:cNvGraphicFramePr>
          <p:nvPr>
            <p:ph idx="4294967295"/>
          </p:nvPr>
        </p:nvGraphicFramePr>
        <p:xfrm>
          <a:off x="251520" y="1052736"/>
          <a:ext cx="8640961" cy="5564010"/>
        </p:xfrm>
        <a:graphic>
          <a:graphicData uri="http://schemas.openxmlformats.org/drawingml/2006/table">
            <a:tbl>
              <a:tblPr/>
              <a:tblGrid>
                <a:gridCol w="4069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0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10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ERN/LRPT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12838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Placebo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12835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87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Any medical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2011 (15.7%)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958  (7.5%)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87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 Skin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659   (5.1%)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151  (1.2%)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87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 Diabetes-related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116   (0.9%)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  (0.4%)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87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 Gastrointestinal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465   (3.6%)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  (1.6%)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387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 Musculoskeletal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205   (1.6%)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114  (0.9%)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87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 Liver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   (0.7%)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  (0.5%)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87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    Other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518   (4.0%)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404  (3.1%)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87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Any non-medical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1073   (8.4%)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1014  (7.9%)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387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Any reason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3084 (24.0%)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1972 (15.4%)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90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 Overall 88% were non-serious reasons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042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0" y="1052736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en-GB" dirty="0" smtClean="0"/>
              <a:t>####</a:t>
            </a:r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51520" y="1844824"/>
            <a:ext cx="8640960" cy="0"/>
          </a:xfrm>
          <a:prstGeom prst="line">
            <a:avLst/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99592" y="6021288"/>
            <a:ext cx="7416824" cy="0"/>
          </a:xfrm>
          <a:prstGeom prst="line">
            <a:avLst/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">
      <a:dk1>
        <a:srgbClr val="FFFFFF"/>
      </a:dk1>
      <a:lt1>
        <a:srgbClr val="FFFFFF"/>
      </a:lt1>
      <a:dk2>
        <a:srgbClr val="003300"/>
      </a:dk2>
      <a:lt2>
        <a:srgbClr val="005A58"/>
      </a:lt2>
      <a:accent1>
        <a:srgbClr val="006462"/>
      </a:accent1>
      <a:accent2>
        <a:srgbClr val="6D6FC7"/>
      </a:accent2>
      <a:accent3>
        <a:srgbClr val="FFFFFF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1_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005A58"/>
        </a:dk1>
        <a:lt1>
          <a:srgbClr val="FFFFFF"/>
        </a:lt1>
        <a:dk2>
          <a:srgbClr val="0033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AD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005A58"/>
        </a:dk1>
        <a:lt1>
          <a:srgbClr val="FFFFFF"/>
        </a:lt1>
        <a:dk2>
          <a:srgbClr val="0066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B8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005A58"/>
        </a:dk1>
        <a:lt1>
          <a:srgbClr val="FFFFFF"/>
        </a:lt1>
        <a:dk2>
          <a:srgbClr val="66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B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6">
        <a:dk1>
          <a:srgbClr val="FFFFFF"/>
        </a:dk1>
        <a:lt1>
          <a:srgbClr val="FFFFFF"/>
        </a:lt1>
        <a:dk2>
          <a:srgbClr val="0000FF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4166</TotalTime>
  <Words>1014</Words>
  <Application>Microsoft Office PowerPoint</Application>
  <PresentationFormat>On-screen Show (4:3)</PresentationFormat>
  <Paragraphs>273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SimSun</vt:lpstr>
      <vt:lpstr>Arial</vt:lpstr>
      <vt:lpstr>Calibri</vt:lpstr>
      <vt:lpstr>Wingdings</vt:lpstr>
      <vt:lpstr>1_Default Design</vt:lpstr>
      <vt:lpstr>HPS2-THRIVE: Treatment of HDL to Reduce the Incidence of Vascular Events</vt:lpstr>
      <vt:lpstr>25,673 high-risk patients with occlusive arterial disease from China, Scandinavia and UK</vt:lpstr>
      <vt:lpstr>PowerPoint Presentation</vt:lpstr>
      <vt:lpstr>Reasons for withdrawal (%) before randomization</vt:lpstr>
      <vt:lpstr>Medical reasons for withdrawal before randomization</vt:lpstr>
      <vt:lpstr>Lipid levels by region: effect of 8 weeks ERN/LRPT during pre-randomization run-in</vt:lpstr>
      <vt:lpstr>Characteristics of randomized participants</vt:lpstr>
      <vt:lpstr>Pre-specified interim safety assessments  </vt:lpstr>
      <vt:lpstr>Reasons for stopping study treatment in  pre-specified categories after 3.4 years</vt:lpstr>
      <vt:lpstr> Skin and gastrointestinal reasons for stopping study treatment after 3.4 years  </vt:lpstr>
      <vt:lpstr>Myopathy by study treatment and  by region after 3.4 years</vt:lpstr>
      <vt:lpstr>Effect of ERN/LRPT on liver safety after 3.4 years</vt:lpstr>
      <vt:lpstr>HPS2-THRIVE 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Outcome Adjudication</dc:title>
  <dc:creator>Richard Haynes</dc:creator>
  <cp:lastModifiedBy>Michelle Nunn</cp:lastModifiedBy>
  <cp:revision>231</cp:revision>
  <dcterms:created xsi:type="dcterms:W3CDTF">2011-02-04T13:44:36Z</dcterms:created>
  <dcterms:modified xsi:type="dcterms:W3CDTF">2020-10-26T08:39:36Z</dcterms:modified>
</cp:coreProperties>
</file>