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24" r:id="rId2"/>
    <p:sldId id="486" r:id="rId3"/>
    <p:sldId id="505" r:id="rId4"/>
    <p:sldId id="504" r:id="rId5"/>
    <p:sldId id="506" r:id="rId6"/>
    <p:sldId id="409" r:id="rId7"/>
    <p:sldId id="507" r:id="rId8"/>
    <p:sldId id="495" r:id="rId9"/>
    <p:sldId id="523" r:id="rId10"/>
    <p:sldId id="502" r:id="rId11"/>
    <p:sldId id="501" r:id="rId12"/>
    <p:sldId id="503" r:id="rId13"/>
    <p:sldId id="516" r:id="rId14"/>
    <p:sldId id="517" r:id="rId15"/>
    <p:sldId id="515" r:id="rId16"/>
    <p:sldId id="485" r:id="rId17"/>
    <p:sldId id="510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6F"/>
    <a:srgbClr val="C9A6E4"/>
    <a:srgbClr val="F8B074"/>
    <a:srgbClr val="B2BAF8"/>
    <a:srgbClr val="C9A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8" autoAdjust="0"/>
    <p:restoredTop sz="85203" autoAdjust="0"/>
  </p:normalViewPr>
  <p:slideViewPr>
    <p:cSldViewPr>
      <p:cViewPr>
        <p:scale>
          <a:sx n="100" d="100"/>
          <a:sy n="100" d="100"/>
        </p:scale>
        <p:origin x="-1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866E0-9FF7-4C2B-A24B-D5B2AE26754E}" type="datetimeFigureOut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7F8C3-90BE-4B10-9667-651D297A8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49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3B3E1-AC64-4442-A430-01D453C9E0E9}" type="datetimeFigureOut">
              <a:rPr lang="en-GB" smtClean="0"/>
              <a:pPr/>
              <a:t>18/05/2018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7E7C1-002A-4DED-BB0C-981C4F8E36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71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466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9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005C7-DB1D-49EE-8428-8D4B66267633}" type="slidenum">
              <a:rPr lang="en-GB" smtClean="0">
                <a:solidFill>
                  <a:srgbClr val="000000"/>
                </a:solidFill>
              </a:rPr>
              <a:pPr/>
              <a:t>6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846" y="4715832"/>
            <a:ext cx="5439987" cy="446495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42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27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42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TheseNon</a:t>
            </a:r>
            <a:r>
              <a:rPr lang="en-GB" dirty="0" smtClean="0"/>
              <a:t> </a:t>
            </a:r>
            <a:r>
              <a:rPr lang="en-GB" dirty="0" err="1" smtClean="0"/>
              <a:t>smoers</a:t>
            </a:r>
            <a:r>
              <a:rPr lang="en-GB" dirty="0" smtClean="0"/>
              <a:t> (or </a:t>
            </a:r>
            <a:r>
              <a:rPr lang="en-GB" dirty="0" err="1" smtClean="0"/>
              <a:t>exsmokershave</a:t>
            </a:r>
            <a:r>
              <a:rPr lang="en-GB" dirty="0" smtClean="0"/>
              <a:t> </a:t>
            </a:r>
            <a:r>
              <a:rPr lang="en-GB" dirty="0" err="1" smtClean="0"/>
              <a:t>klower</a:t>
            </a:r>
            <a:r>
              <a:rPr lang="en-GB" dirty="0" smtClean="0"/>
              <a:t> lung cancer risk and low heart </a:t>
            </a:r>
            <a:r>
              <a:rPr lang="en-GB" dirty="0" err="1" smtClean="0"/>
              <a:t>diseasde</a:t>
            </a:r>
            <a:r>
              <a:rPr lang="en-GB" dirty="0" smtClean="0"/>
              <a:t> rates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 excess rate ratio is</a:t>
            </a:r>
            <a:r>
              <a:rPr lang="en-GB" baseline="0" dirty="0" smtClean="0"/>
              <a:t> the expected ratio of events in</a:t>
            </a:r>
            <a:endParaRPr lang="en-GB" dirty="0" smtClean="0"/>
          </a:p>
          <a:p>
            <a:r>
              <a:rPr lang="en-GB" dirty="0" smtClean="0"/>
              <a:t>2 type sizes for headings, something like 36 and 32 throughout. Every word I need to use. Keep slides simple.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97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97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7E7C1-002A-4DED-BB0C-981C4F8E3669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97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984634-6BE0-4E5C-A5CC-D708AF6A13A4}" type="slidenum">
              <a:rPr lang="en-GB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D18E-B081-4A68-B491-3EA0B3B15C62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99A-F15A-458C-9E8D-33B122C1CB31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60C0B-AA63-4802-B09D-7891ECBF1357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EA03-9116-45CA-B168-AD60517A0E77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AA20-0B8B-4242-856F-F60BB648EF99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08A0-7EB0-41D0-B747-F80A9EFE030D}" type="datetime1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A2CA-2399-464B-9004-4421190C3E6A}" type="datetime1">
              <a:rPr lang="en-GB" smtClean="0"/>
              <a:t>18/05/2018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B8BE-62C2-4D55-98BC-8B23374B5868}" type="datetime1">
              <a:rPr lang="en-GB" smtClean="0"/>
              <a:t>18/05/2018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7157-F0D0-4FDE-92D1-B6AA4E9FB230}" type="datetime1">
              <a:rPr lang="en-GB" smtClean="0"/>
              <a:t>18/05/2018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E99F-FD33-4907-9BBF-7A1CD54AFBA1}" type="datetime1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1F4C-37BE-49FB-8278-F519A1B88E28}" type="datetime1">
              <a:rPr lang="en-GB" smtClean="0"/>
              <a:t>18/05/2018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6041-B196-4EF6-BEF8-1F0750806DB9}" type="datetime1">
              <a:rPr lang="en-GB" smtClean="0"/>
              <a:t>18/05/2018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EBCTCG 2015. Provisional results. Not for citation or publication. This presentation is the intellectual property of the EBCTCG.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DC1C-911F-47CA-BDBC-15761076B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8352928" cy="589957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Late side-effects of modern </a:t>
            </a:r>
            <a:r>
              <a:rPr lang="en-GB" b="1" dirty="0" smtClean="0">
                <a:latin typeface="+mn-lt"/>
              </a:rPr>
              <a:t/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breast </a:t>
            </a:r>
            <a:r>
              <a:rPr lang="en-GB" b="1" dirty="0">
                <a:latin typeface="+mn-lt"/>
              </a:rPr>
              <a:t>cancer </a:t>
            </a:r>
            <a:r>
              <a:rPr lang="en-GB" b="1" dirty="0" smtClean="0">
                <a:latin typeface="+mn-lt"/>
              </a:rPr>
              <a:t>radiotherapy</a:t>
            </a:r>
            <a:br>
              <a:rPr lang="en-GB" b="1" dirty="0" smtClean="0">
                <a:latin typeface="+mn-lt"/>
              </a:rPr>
            </a:br>
            <a:r>
              <a:rPr lang="en-GB" sz="4000" dirty="0" smtClean="0">
                <a:latin typeface="+mn-lt"/>
                <a:ea typeface="+mn-ea"/>
                <a:cs typeface="+mn-cs"/>
              </a:rPr>
              <a:t>evidence </a:t>
            </a:r>
            <a:r>
              <a:rPr lang="en-GB" sz="4000" dirty="0">
                <a:latin typeface="+mn-lt"/>
                <a:ea typeface="+mn-ea"/>
                <a:cs typeface="+mn-cs"/>
              </a:rPr>
              <a:t>from past trials and contemporary radiation doses to the lungs and heart</a:t>
            </a:r>
            <a:r>
              <a:rPr lang="en-GB" dirty="0">
                <a:latin typeface="+mn-lt"/>
              </a:rPr>
              <a:t/>
            </a:r>
            <a:br>
              <a:rPr lang="en-GB" dirty="0">
                <a:latin typeface="+mn-lt"/>
              </a:rPr>
            </a:br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4000" dirty="0">
                <a:latin typeface="+mn-lt"/>
                <a:ea typeface="+mn-ea"/>
                <a:cs typeface="+mn-cs"/>
              </a:rPr>
              <a:t>Carolyn </a:t>
            </a:r>
            <a:r>
              <a:rPr lang="en-GB" sz="4000" dirty="0" smtClean="0">
                <a:latin typeface="+mn-lt"/>
                <a:ea typeface="+mn-ea"/>
                <a:cs typeface="+mn-cs"/>
              </a:rPr>
              <a:t>Taylor, for the Early </a:t>
            </a:r>
            <a:r>
              <a:rPr lang="en-GB" sz="4000" dirty="0">
                <a:latin typeface="+mn-lt"/>
                <a:ea typeface="+mn-ea"/>
                <a:cs typeface="+mn-cs"/>
              </a:rPr>
              <a:t>Breast Cancer Trialists’ Collaborative </a:t>
            </a:r>
            <a:r>
              <a:rPr lang="en-GB" sz="4000" dirty="0" smtClean="0">
                <a:latin typeface="+mn-lt"/>
                <a:ea typeface="+mn-ea"/>
                <a:cs typeface="+mn-cs"/>
              </a:rPr>
              <a:t>Group (EBCTCG)</a:t>
            </a:r>
            <a:br>
              <a:rPr lang="en-GB" sz="4000" dirty="0" smtClean="0">
                <a:latin typeface="+mn-lt"/>
                <a:ea typeface="+mn-ea"/>
                <a:cs typeface="+mn-cs"/>
              </a:rPr>
            </a:br>
            <a:endParaRPr lang="en-GB" sz="4000" dirty="0">
              <a:latin typeface="+mn-lt"/>
              <a:ea typeface="+mn-ea"/>
              <a:cs typeface="+mn-cs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B278F-6797-4BBA-A48F-F7DD60915335}" type="slidenum">
              <a:rPr lang="en-GB" smtClean="0">
                <a:cs typeface="Arial" panose="020B0604020202020204" pitchFamily="34" charset="0"/>
              </a:rPr>
              <a:pPr/>
              <a:t>1</a:t>
            </a:fld>
            <a:endParaRPr lang="en-GB" smtClean="0">
              <a:cs typeface="Arial" panose="020B0604020202020204" pitchFamily="34" charset="0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74281"/>
            <a:ext cx="78488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RR (95% CI) in trials</a:t>
            </a:r>
          </a:p>
          <a:p>
            <a:pPr marL="0" indent="0">
              <a:buNone/>
            </a:pPr>
            <a:r>
              <a:rPr lang="en-GB" sz="3500" dirty="0" smtClean="0"/>
              <a:t>Lung cancer (10+ years)		2.10 (1.48-2.98)</a:t>
            </a:r>
          </a:p>
          <a:p>
            <a:pPr marL="0" indent="0">
              <a:buNone/>
            </a:pPr>
            <a:r>
              <a:rPr lang="en-GB" sz="3500" dirty="0" smtClean="0"/>
              <a:t>Cardiac mortality   		1.30 (1.15-1.46)	  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bg1"/>
                </a:solidFill>
              </a:rPr>
              <a:t>Average doses in the trials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Lung					10 Gray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Heart 				6 Gray</a:t>
            </a:r>
          </a:p>
          <a:p>
            <a:pPr marL="0" indent="0">
              <a:buNone/>
            </a:pPr>
            <a:endParaRPr lang="en-GB" sz="35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bg1"/>
                </a:solidFill>
              </a:rPr>
              <a:t>Excess RR per Gray in trials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Lung cancer 			12% per Gray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Cardiac mortality 			4% per Gray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Rate ratio (RR) from trials, and RR </a:t>
            </a:r>
            <a:r>
              <a:rPr lang="en-GB" sz="4000" b="1" u="sng" dirty="0" smtClean="0"/>
              <a:t>per Gy</a:t>
            </a:r>
            <a:endParaRPr lang="en-GB" sz="4000" b="1" u="sng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1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74281"/>
            <a:ext cx="78488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RR (95% CI) in trials</a:t>
            </a:r>
          </a:p>
          <a:p>
            <a:pPr marL="0" indent="0">
              <a:buNone/>
            </a:pPr>
            <a:r>
              <a:rPr lang="en-GB" sz="3500" dirty="0" smtClean="0"/>
              <a:t>Lung cancer (10+ years)		2.10 (1.48-2.98)</a:t>
            </a:r>
          </a:p>
          <a:p>
            <a:pPr marL="0" indent="0">
              <a:buNone/>
            </a:pPr>
            <a:r>
              <a:rPr lang="en-GB" sz="3500" dirty="0" smtClean="0"/>
              <a:t>Cardiac mortality   		1.30 (1.15-1.46)	  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r>
              <a:rPr lang="en-GB" sz="3500" b="1" dirty="0" smtClean="0"/>
              <a:t>Average doses in the trials</a:t>
            </a:r>
          </a:p>
          <a:p>
            <a:pPr marL="0" indent="0">
              <a:buNone/>
            </a:pPr>
            <a:r>
              <a:rPr lang="en-GB" sz="3500" dirty="0" smtClean="0"/>
              <a:t>Lung					10 Gy</a:t>
            </a:r>
          </a:p>
          <a:p>
            <a:pPr marL="0" indent="0">
              <a:buNone/>
            </a:pPr>
            <a:r>
              <a:rPr lang="en-GB" sz="3500" dirty="0" smtClean="0"/>
              <a:t>Heart 				  6 Gy</a:t>
            </a:r>
          </a:p>
          <a:p>
            <a:pPr marL="0" indent="0">
              <a:buNone/>
            </a:pP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>
                <a:solidFill>
                  <a:schemeClr val="bg1"/>
                </a:solidFill>
              </a:rPr>
              <a:t>Excess RR per Gray in trials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Lung cancer 			12% per Gray</a:t>
            </a:r>
          </a:p>
          <a:p>
            <a:pPr marL="0" indent="0">
              <a:buNone/>
            </a:pPr>
            <a:r>
              <a:rPr lang="en-GB" sz="3500" dirty="0" smtClean="0">
                <a:solidFill>
                  <a:schemeClr val="bg1"/>
                </a:solidFill>
              </a:rPr>
              <a:t>Cardiac mortality 			4% per Gray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Rate ratio (RR) from trials, and RR </a:t>
            </a:r>
            <a:r>
              <a:rPr lang="en-GB" sz="4000" b="1" u="sng" dirty="0" smtClean="0"/>
              <a:t>per Gy</a:t>
            </a:r>
            <a:endParaRPr lang="en-GB" sz="4000" b="1" u="sng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74281"/>
            <a:ext cx="78488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RR (95% CI) in trials</a:t>
            </a:r>
          </a:p>
          <a:p>
            <a:pPr marL="0" indent="0">
              <a:buNone/>
            </a:pPr>
            <a:r>
              <a:rPr lang="en-GB" sz="3500" dirty="0" smtClean="0"/>
              <a:t>Lung cancer (10+ years)		2.10 (1.48-2.98)</a:t>
            </a:r>
          </a:p>
          <a:p>
            <a:pPr marL="0" indent="0">
              <a:buNone/>
            </a:pPr>
            <a:r>
              <a:rPr lang="en-GB" sz="3500" dirty="0" smtClean="0"/>
              <a:t>Cardiac mortality   		1.30 (1.15-1.46)	  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r>
              <a:rPr lang="en-GB" sz="3500" b="1" dirty="0" smtClean="0"/>
              <a:t>Average doses in the trials</a:t>
            </a:r>
          </a:p>
          <a:p>
            <a:pPr marL="0" indent="0">
              <a:buNone/>
            </a:pPr>
            <a:r>
              <a:rPr lang="en-GB" sz="3500" dirty="0" smtClean="0"/>
              <a:t>Lung					10 Gy</a:t>
            </a:r>
          </a:p>
          <a:p>
            <a:pPr marL="0" indent="0">
              <a:buNone/>
            </a:pPr>
            <a:r>
              <a:rPr lang="en-GB" sz="3500" dirty="0" smtClean="0"/>
              <a:t>Heart 				  6 Gy</a:t>
            </a:r>
          </a:p>
          <a:p>
            <a:pPr marL="0" indent="0">
              <a:buNone/>
            </a:pP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Excess RR per Gy in trials</a:t>
            </a:r>
          </a:p>
          <a:p>
            <a:pPr marL="0" indent="0">
              <a:buNone/>
            </a:pPr>
            <a:r>
              <a:rPr lang="en-GB" sz="3500" dirty="0" smtClean="0"/>
              <a:t>Lung cancer 			</a:t>
            </a:r>
            <a:r>
              <a:rPr lang="en-GB" sz="3500" dirty="0" smtClean="0"/>
              <a:t>11% </a:t>
            </a:r>
            <a:r>
              <a:rPr lang="en-GB" sz="3500" dirty="0" smtClean="0"/>
              <a:t>per Gy</a:t>
            </a:r>
          </a:p>
          <a:p>
            <a:pPr marL="0" indent="0">
              <a:buNone/>
            </a:pPr>
            <a:r>
              <a:rPr lang="en-GB" sz="3500" dirty="0" smtClean="0"/>
              <a:t>Cardiac mortality 			  4% per Gy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Rate ratio (RR) from trials, and RR </a:t>
            </a:r>
            <a:r>
              <a:rPr lang="en-GB" sz="4000" b="1" u="sng" dirty="0" smtClean="0"/>
              <a:t>per Gy</a:t>
            </a:r>
            <a:endParaRPr lang="en-GB" sz="4000" b="1" u="sng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1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1" name="TextBox 199"/>
          <p:cNvSpPr txBox="1">
            <a:spLocks noChangeArrowheads="1"/>
          </p:cNvSpPr>
          <p:nvPr/>
        </p:nvSpPr>
        <p:spPr bwMode="auto">
          <a:xfrm>
            <a:off x="107504" y="78906"/>
            <a:ext cx="8784976" cy="12618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7" tIns="45709" rIns="91417" bIns="45709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z="4000" b="1" dirty="0" smtClean="0">
                <a:latin typeface="+mn-lt"/>
                <a:cs typeface="Arial" panose="020B0604020202020204" pitchFamily="34" charset="0"/>
              </a:rPr>
              <a:t>Heart dose-response relationship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sz="3600" dirty="0" smtClean="0">
                <a:latin typeface="+mn-lt"/>
                <a:cs typeface="Arial" panose="020B0604020202020204" pitchFamily="34" charset="0"/>
              </a:rPr>
              <a:t>1253 cardiac deaths</a:t>
            </a:r>
          </a:p>
        </p:txBody>
      </p:sp>
      <p:pic>
        <p:nvPicPr>
          <p:cNvPr id="41986" name="Picture 2" descr="C:\Stata\data\ebctcg\2005\plots\gif\Side-effects\hrt_dse_res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02" y="1216644"/>
            <a:ext cx="4176464" cy="537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179" name="AutoShape 5"/>
          <p:cNvSpPr>
            <a:spLocks noChangeAspect="1" noChangeArrowheads="1"/>
          </p:cNvSpPr>
          <p:nvPr/>
        </p:nvSpPr>
        <p:spPr bwMode="auto">
          <a:xfrm>
            <a:off x="-1541463" y="479425"/>
            <a:ext cx="17905413" cy="131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09" rIns="91417" bIns="45709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78182" name="TextBox 6"/>
          <p:cNvSpPr txBox="1">
            <a:spLocks noChangeArrowheads="1"/>
          </p:cNvSpPr>
          <p:nvPr/>
        </p:nvSpPr>
        <p:spPr bwMode="auto">
          <a:xfrm>
            <a:off x="3275856" y="5105077"/>
            <a:ext cx="4651723" cy="64630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17" tIns="45709" rIns="91417" bIns="45709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FF0000"/>
                </a:solidFill>
              </a:rPr>
              <a:t>Percent increase per Gy: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4.1% (2.4 - 6.2)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FF0000"/>
                </a:solidFill>
              </a:rPr>
              <a:t>2p&lt;0.00001</a:t>
            </a:r>
            <a:endParaRPr lang="en-GB" altLang="en-US" sz="18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251520" y="6520259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35896" y="3861048"/>
            <a:ext cx="90010" cy="1080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>
            <a:endCxn id="13" idx="6"/>
          </p:cNvCxnSpPr>
          <p:nvPr/>
        </p:nvCxnSpPr>
        <p:spPr>
          <a:xfrm flipH="1">
            <a:off x="3725906" y="3915054"/>
            <a:ext cx="2376264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84168" y="3707740"/>
            <a:ext cx="1555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4</a:t>
            </a:r>
            <a:r>
              <a:rPr lang="en-GB" b="1" dirty="0" smtClean="0">
                <a:solidFill>
                  <a:srgbClr val="FF0000"/>
                </a:solidFill>
              </a:rPr>
              <a:t> Gy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4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74281"/>
            <a:ext cx="78488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RR (95% CI) in trials</a:t>
            </a:r>
          </a:p>
          <a:p>
            <a:pPr marL="0" indent="0">
              <a:buNone/>
            </a:pPr>
            <a:r>
              <a:rPr lang="en-GB" sz="3500" dirty="0" smtClean="0"/>
              <a:t>Lung cancer (10+ years)		2.10 (1.48-2.98)</a:t>
            </a:r>
          </a:p>
          <a:p>
            <a:pPr marL="0" indent="0">
              <a:buNone/>
            </a:pPr>
            <a:r>
              <a:rPr lang="en-GB" sz="3500" dirty="0" smtClean="0"/>
              <a:t>Cardiac mortality   		1.30 (1.15-1.46)	  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r>
              <a:rPr lang="en-GB" sz="3500" b="1" dirty="0" smtClean="0"/>
              <a:t>Average doses in the trials</a:t>
            </a:r>
          </a:p>
          <a:p>
            <a:pPr marL="0" indent="0">
              <a:buNone/>
            </a:pPr>
            <a:r>
              <a:rPr lang="en-GB" sz="3500" dirty="0" smtClean="0"/>
              <a:t>Lung					10 Gy</a:t>
            </a:r>
          </a:p>
          <a:p>
            <a:pPr marL="0" indent="0">
              <a:buNone/>
            </a:pPr>
            <a:r>
              <a:rPr lang="en-GB" sz="3500" dirty="0" smtClean="0"/>
              <a:t>Heart 				  6 Gy</a:t>
            </a:r>
          </a:p>
          <a:p>
            <a:pPr marL="0" indent="0">
              <a:buNone/>
            </a:pPr>
            <a:endParaRPr lang="en-GB" sz="3500" b="1" dirty="0" smtClean="0"/>
          </a:p>
          <a:p>
            <a:pPr marL="0" indent="0">
              <a:buNone/>
            </a:pPr>
            <a:r>
              <a:rPr lang="en-GB" sz="3500" b="1" dirty="0" smtClean="0"/>
              <a:t>Excess RR per Gy in trials</a:t>
            </a:r>
          </a:p>
          <a:p>
            <a:pPr marL="0" indent="0">
              <a:buNone/>
            </a:pPr>
            <a:r>
              <a:rPr lang="en-GB" sz="3500" dirty="0" smtClean="0"/>
              <a:t>Lung cancer 			</a:t>
            </a:r>
            <a:r>
              <a:rPr lang="en-GB" sz="3500" dirty="0" smtClean="0"/>
              <a:t>11% </a:t>
            </a:r>
            <a:r>
              <a:rPr lang="en-GB" sz="3500" dirty="0" smtClean="0"/>
              <a:t>per Gy</a:t>
            </a:r>
          </a:p>
          <a:p>
            <a:pPr marL="0" indent="0">
              <a:buNone/>
            </a:pPr>
            <a:r>
              <a:rPr lang="en-GB" sz="3500" dirty="0" smtClean="0"/>
              <a:t>Cardiac mortality 			  4% per Gy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Rate ratio (RR) from trials, and RR </a:t>
            </a:r>
            <a:r>
              <a:rPr lang="en-GB" sz="4000" b="1" u="sng" dirty="0" smtClean="0"/>
              <a:t>per Gy</a:t>
            </a:r>
            <a:endParaRPr lang="en-GB" sz="4000" b="1" u="sng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:\Stata\data\ebctcg\2005\plots\gif\Side-effects\cumrisk_lung_5Gy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275232" cy="446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Stata\data\ebctcg\2005\plots\gif\Side-effects\cumrisk_hrt_4Gy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888432" cy="44515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8746" y="1077342"/>
            <a:ext cx="4766234" cy="8318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4400" dirty="0" smtClean="0"/>
              <a:t>Ischaemic </a:t>
            </a:r>
            <a:r>
              <a:rPr lang="en-GB" sz="14400" dirty="0"/>
              <a:t>heart </a:t>
            </a:r>
            <a:r>
              <a:rPr lang="en-GB" sz="14400" dirty="0" smtClean="0"/>
              <a:t>disease</a:t>
            </a:r>
            <a:endParaRPr lang="en-GB" sz="14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01544" y="6352564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285017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/>
              <a:t>Risks by age 80 of radiotherapy at age 50</a:t>
            </a:r>
            <a:endParaRPr lang="en-GB" sz="4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3568" y="971095"/>
            <a:ext cx="3312368" cy="76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3600" dirty="0" smtClean="0"/>
              <a:t>Lung cancer</a:t>
            </a:r>
          </a:p>
          <a:p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75856" y="2276872"/>
            <a:ext cx="0" cy="864096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2781" y="2079139"/>
            <a:ext cx="27211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Smokers: </a:t>
            </a:r>
          </a:p>
          <a:p>
            <a:r>
              <a:rPr lang="en-GB" sz="3600" b="1" dirty="0" smtClean="0">
                <a:solidFill>
                  <a:srgbClr val="FF0000"/>
                </a:solidFill>
              </a:rPr>
              <a:t>A few percent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6849" y="6021288"/>
            <a:ext cx="3744416" cy="662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Non-smokers: &lt;1%</a:t>
            </a:r>
            <a:endParaRPr lang="en-GB" sz="36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347864" y="5630350"/>
            <a:ext cx="648072" cy="47315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452320" y="5157192"/>
            <a:ext cx="504056" cy="94631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66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773832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+mn-lt"/>
              </a:rPr>
              <a:t>Conclusions</a:t>
            </a:r>
            <a:endParaRPr lang="en-GB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960" y="1772816"/>
            <a:ext cx="6624736" cy="20162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/>
              <a:t>Smoking </a:t>
            </a:r>
            <a:r>
              <a:rPr lang="en-GB" sz="3600" dirty="0"/>
              <a:t>status can determine the net long-term effect of breast cancer radiotherapy on mortality</a:t>
            </a:r>
            <a:r>
              <a:rPr lang="en-GB" sz="3600" dirty="0" smtClean="0"/>
              <a:t>.</a:t>
            </a:r>
          </a:p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72374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31640" y="3861048"/>
            <a:ext cx="6624736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3600" dirty="0" smtClean="0"/>
              <a:t>Smoking cessation at the time of radiotherapy may avoid most of the risk.</a:t>
            </a:r>
          </a:p>
          <a:p>
            <a:pPr marL="0" indent="0" algn="ctr">
              <a:buFont typeface="Arial" pitchFamily="34" charset="0"/>
              <a:buNone/>
            </a:pPr>
            <a:endParaRPr lang="en-GB" sz="3600" dirty="0" smtClean="0"/>
          </a:p>
          <a:p>
            <a:pPr marL="0" indent="0" algn="ctr">
              <a:buFont typeface="Arial" pitchFamily="34" charset="0"/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1691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2074242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+mn-lt"/>
              </a:rPr>
              <a:t>The end</a:t>
            </a:r>
            <a:br>
              <a:rPr lang="en-GB" sz="6000" b="1" dirty="0" smtClean="0">
                <a:latin typeface="+mn-lt"/>
              </a:rPr>
            </a:br>
            <a:endParaRPr lang="en-GB" sz="6000" b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69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352957"/>
            <a:ext cx="801128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Benefits of radiotherapy: </a:t>
            </a:r>
          </a:p>
          <a:p>
            <a:pPr algn="ctr"/>
            <a:r>
              <a:rPr lang="en-GB" sz="4000" b="1" dirty="0" smtClean="0"/>
              <a:t>Breast cancer mortality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dirty="0"/>
              <a:t>Absolute </a:t>
            </a:r>
            <a:r>
              <a:rPr lang="en-GB" sz="3600" dirty="0" smtClean="0"/>
              <a:t>benefit in women </a:t>
            </a:r>
            <a:r>
              <a:rPr lang="en-GB" sz="3600" dirty="0"/>
              <a:t>treated according to current </a:t>
            </a:r>
            <a:r>
              <a:rPr lang="en-GB" sz="3600" dirty="0" smtClean="0"/>
              <a:t>guidelines </a:t>
            </a:r>
          </a:p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a few </a:t>
            </a:r>
            <a:r>
              <a:rPr lang="en-GB" sz="3600" b="1" dirty="0">
                <a:solidFill>
                  <a:srgbClr val="FF0000"/>
                </a:solidFill>
              </a:rPr>
              <a:t>percent</a:t>
            </a:r>
          </a:p>
          <a:p>
            <a:pPr algn="ctr"/>
            <a:endParaRPr lang="en-GB" sz="3600" dirty="0" smtClean="0"/>
          </a:p>
          <a:p>
            <a:pPr algn="ctr"/>
            <a:endParaRPr lang="en-GB" sz="36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068318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4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352957"/>
            <a:ext cx="87129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Risks of radiotherapy: </a:t>
            </a:r>
          </a:p>
          <a:p>
            <a:pPr algn="ctr"/>
            <a:r>
              <a:rPr lang="en-GB" sz="4000" b="1" dirty="0" smtClean="0"/>
              <a:t>Lung cancer and cardiac mortality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dirty="0"/>
              <a:t>Absolute </a:t>
            </a:r>
            <a:r>
              <a:rPr lang="en-GB" sz="3600" dirty="0" smtClean="0"/>
              <a:t>risk </a:t>
            </a:r>
            <a:r>
              <a:rPr lang="en-GB" sz="3600" u="sng" dirty="0" smtClean="0"/>
              <a:t>in non-smokers </a:t>
            </a:r>
          </a:p>
          <a:p>
            <a:pPr algn="ctr"/>
            <a:r>
              <a:rPr lang="en-GB" sz="3600" dirty="0" smtClean="0"/>
              <a:t>(or ex-smokers)</a:t>
            </a:r>
          </a:p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less than 1%</a:t>
            </a:r>
            <a:endParaRPr lang="en-GB" sz="3600" b="1" dirty="0">
              <a:solidFill>
                <a:srgbClr val="FF0000"/>
              </a:solidFill>
            </a:endParaRPr>
          </a:p>
          <a:p>
            <a:pPr algn="ctr"/>
            <a:endParaRPr lang="en-GB" sz="3600" dirty="0" smtClean="0"/>
          </a:p>
          <a:p>
            <a:pPr algn="ctr"/>
            <a:endParaRPr lang="en-GB" sz="36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068318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352957"/>
            <a:ext cx="801128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Risks of radiotherapy: </a:t>
            </a:r>
          </a:p>
          <a:p>
            <a:pPr algn="ctr"/>
            <a:r>
              <a:rPr lang="en-GB" sz="4000" b="1" dirty="0" smtClean="0"/>
              <a:t>Lung cancer and cardiac mortality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dirty="0"/>
              <a:t>Absolute </a:t>
            </a:r>
            <a:r>
              <a:rPr lang="en-GB" sz="3600" dirty="0" smtClean="0"/>
              <a:t>risk </a:t>
            </a:r>
            <a:r>
              <a:rPr lang="en-GB" sz="3600" u="sng" dirty="0" smtClean="0"/>
              <a:t>in smokers</a:t>
            </a:r>
            <a:endParaRPr lang="en-GB" sz="3600" dirty="0" smtClean="0">
              <a:solidFill>
                <a:srgbClr val="FF0000"/>
              </a:solidFill>
            </a:endParaRPr>
          </a:p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a few </a:t>
            </a:r>
            <a:r>
              <a:rPr lang="en-GB" sz="3600" b="1" dirty="0">
                <a:solidFill>
                  <a:srgbClr val="FF0000"/>
                </a:solidFill>
              </a:rPr>
              <a:t>percent</a:t>
            </a:r>
          </a:p>
          <a:p>
            <a:pPr algn="ctr"/>
            <a:endParaRPr lang="en-GB" sz="3600" dirty="0" smtClean="0"/>
          </a:p>
          <a:p>
            <a:pPr algn="ctr"/>
            <a:endParaRPr lang="en-GB" sz="36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068318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:\Stata\data\ebctcg\2005\plots\gif\Side-effects\cumrisk_lung_5Gy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275232" cy="446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Stata\data\ebctcg\2005\plots\gif\Side-effects\cumrisk_hrt_4Gy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888432" cy="44515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8746" y="1077342"/>
            <a:ext cx="4766234" cy="8318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4400" dirty="0" smtClean="0"/>
              <a:t>Ischaemic </a:t>
            </a:r>
            <a:r>
              <a:rPr lang="en-GB" sz="14400" dirty="0"/>
              <a:t>heart </a:t>
            </a:r>
            <a:r>
              <a:rPr lang="en-GB" sz="14400" dirty="0" smtClean="0"/>
              <a:t>disease</a:t>
            </a:r>
            <a:endParaRPr lang="en-GB" sz="14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01544" y="6352564"/>
            <a:ext cx="2133600" cy="365125"/>
          </a:xfrm>
        </p:spPr>
        <p:txBody>
          <a:bodyPr/>
          <a:lstStyle/>
          <a:p>
            <a:fld id="{1B9EDC1C-911F-47CA-BDBC-15761076BE2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285017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/>
              <a:t>Risks by age 80 of radiotherapy at age 50</a:t>
            </a:r>
            <a:endParaRPr lang="en-GB" sz="4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83568" y="971095"/>
            <a:ext cx="3312368" cy="769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3600" dirty="0" smtClean="0"/>
              <a:t>Lung cancer</a:t>
            </a:r>
          </a:p>
          <a:p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75856" y="2276872"/>
            <a:ext cx="0" cy="864096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0773" y="2276872"/>
            <a:ext cx="27211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Smokers: </a:t>
            </a:r>
          </a:p>
          <a:p>
            <a:r>
              <a:rPr lang="en-GB" sz="3600" b="1" dirty="0" smtClean="0">
                <a:solidFill>
                  <a:srgbClr val="FF0000"/>
                </a:solidFill>
              </a:rPr>
              <a:t>A few percent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6849" y="6021288"/>
            <a:ext cx="3744416" cy="662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Non-smokers: &lt;1%</a:t>
            </a:r>
            <a:endParaRPr lang="en-GB" sz="36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347864" y="5630350"/>
            <a:ext cx="648072" cy="47315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452320" y="5157192"/>
            <a:ext cx="504056" cy="94631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78"/>
          <p:cNvSpPr>
            <a:spLocks noChangeArrowheads="1"/>
          </p:cNvSpPr>
          <p:nvPr/>
        </p:nvSpPr>
        <p:spPr bwMode="auto">
          <a:xfrm>
            <a:off x="4433888" y="0"/>
            <a:ext cx="603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0243" name="Rectangle 279"/>
          <p:cNvSpPr>
            <a:spLocks noChangeArrowheads="1"/>
          </p:cNvSpPr>
          <p:nvPr/>
        </p:nvSpPr>
        <p:spPr bwMode="auto">
          <a:xfrm>
            <a:off x="4433888" y="231775"/>
            <a:ext cx="6091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100" b="1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44" name="Rectangle 280"/>
          <p:cNvSpPr>
            <a:spLocks noChangeArrowheads="1"/>
          </p:cNvSpPr>
          <p:nvPr/>
        </p:nvSpPr>
        <p:spPr bwMode="auto">
          <a:xfrm>
            <a:off x="210326" y="856565"/>
            <a:ext cx="856895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0000"/>
                </a:solidFill>
                <a:cs typeface="Arial" pitchFamily="34" charset="0"/>
              </a:rPr>
              <a:t>Randomised to radiotherapy versus not</a:t>
            </a:r>
          </a:p>
          <a:p>
            <a:pPr algn="ctr"/>
            <a:r>
              <a:rPr lang="en-GB" sz="40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GB" sz="3600" dirty="0" smtClean="0">
                <a:solidFill>
                  <a:srgbClr val="000000"/>
                </a:solidFill>
                <a:cs typeface="Arial" pitchFamily="34" charset="0"/>
              </a:rPr>
              <a:t>75 trials, 40,000 women, median entry 1983 </a:t>
            </a:r>
            <a:endParaRPr lang="en-GB" sz="32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45" name="Rectangle 283"/>
          <p:cNvSpPr>
            <a:spLocks noChangeArrowheads="1"/>
          </p:cNvSpPr>
          <p:nvPr/>
        </p:nvSpPr>
        <p:spPr bwMode="auto">
          <a:xfrm>
            <a:off x="7345363" y="533400"/>
            <a:ext cx="6091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2100" b="1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49" name="Rectangle 514"/>
          <p:cNvSpPr>
            <a:spLocks noChangeArrowheads="1"/>
          </p:cNvSpPr>
          <p:nvPr/>
        </p:nvSpPr>
        <p:spPr bwMode="auto">
          <a:xfrm>
            <a:off x="0" y="-30568"/>
            <a:ext cx="609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0" name="Rectangle 521"/>
          <p:cNvSpPr>
            <a:spLocks noChangeArrowheads="1"/>
          </p:cNvSpPr>
          <p:nvPr/>
        </p:nvSpPr>
        <p:spPr bwMode="auto">
          <a:xfrm>
            <a:off x="-98425" y="4976813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100" b="1">
                <a:solidFill>
                  <a:srgbClr val="000000"/>
                </a:solidFill>
              </a:rPr>
              <a:t>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0251" name="Rectangle 522"/>
          <p:cNvSpPr>
            <a:spLocks noChangeArrowheads="1"/>
          </p:cNvSpPr>
          <p:nvPr/>
        </p:nvSpPr>
        <p:spPr bwMode="auto">
          <a:xfrm>
            <a:off x="-98425" y="5219700"/>
            <a:ext cx="38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100" b="1">
                <a:solidFill>
                  <a:srgbClr val="000000"/>
                </a:solidFill>
              </a:rPr>
              <a:t>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0252" name="Rectangle 546"/>
          <p:cNvSpPr>
            <a:spLocks noChangeArrowheads="1"/>
          </p:cNvSpPr>
          <p:nvPr/>
        </p:nvSpPr>
        <p:spPr bwMode="auto">
          <a:xfrm>
            <a:off x="4433888" y="6496050"/>
            <a:ext cx="4969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cs typeface="Arial" pitchFamily="34" charset="0"/>
              </a:rPr>
              <a:t> </a:t>
            </a: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53" name="Rectangle 547"/>
          <p:cNvSpPr>
            <a:spLocks noChangeArrowheads="1"/>
          </p:cNvSpPr>
          <p:nvPr/>
        </p:nvSpPr>
        <p:spPr bwMode="auto">
          <a:xfrm>
            <a:off x="385763" y="6750050"/>
            <a:ext cx="3526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7" name="Slide Number Placeholder 13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7C018E-D3E4-47D6-BCB6-A478F1289693}" type="slidenum">
              <a:rPr lang="en-GB" smtClean="0">
                <a:solidFill>
                  <a:srgbClr val="000000"/>
                </a:solidFill>
                <a:cs typeface="Arial" pitchFamily="34" charset="0"/>
              </a:rPr>
              <a:pPr/>
              <a:t>6</a:t>
            </a:fld>
            <a:endParaRPr lang="en-GB" smtClean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498243"/>
              </p:ext>
            </p:extLst>
          </p:nvPr>
        </p:nvGraphicFramePr>
        <p:xfrm>
          <a:off x="731090" y="2564904"/>
          <a:ext cx="8089382" cy="3522726"/>
        </p:xfrm>
        <a:graphic>
          <a:graphicData uri="http://schemas.openxmlformats.org/drawingml/2006/table">
            <a:tbl>
              <a:tblPr firstRow="1" firstCol="1" bandRow="1"/>
              <a:tblGrid>
                <a:gridCol w="3624886"/>
                <a:gridCol w="1152128"/>
                <a:gridCol w="1368152"/>
                <a:gridCol w="1944216"/>
              </a:tblGrid>
              <a:tr h="5148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Type of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surgery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No. of </a:t>
                      </a: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trials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No. of women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Deaths </a:t>
                      </a: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with no recurrence</a:t>
                      </a: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Mastectomy (for cancer)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300">
                          <a:effectLst/>
                          <a:latin typeface="+mn-lt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300">
                          <a:effectLst/>
                          <a:latin typeface="+mn-lt"/>
                          <a:cs typeface="Arial" panose="020B0604020202020204" pitchFamily="34" charset="0"/>
                        </a:rPr>
                        <a:t>16,156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2921</a:t>
                      </a:r>
                      <a:endParaRPr lang="en-GB" sz="23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4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Breast</a:t>
                      </a:r>
                      <a:r>
                        <a:rPr lang="en-GB" sz="2300" baseline="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conserving (for ca.)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11,655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1270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Various (for cancer)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9066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1666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Breast conserving (for DCIS)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3904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207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7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All trials 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75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40,781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300" b="1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6064</a:t>
                      </a:r>
                      <a:endParaRPr lang="en-GB" sz="23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03396" y="5661248"/>
            <a:ext cx="80746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395" y="6237312"/>
            <a:ext cx="80746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3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892480" cy="108012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+mn-lt"/>
              </a:rPr>
              <a:t>Lung and heart doses, past and present</a:t>
            </a:r>
            <a:br>
              <a:rPr lang="en-GB" sz="4000" b="1" dirty="0" smtClean="0">
                <a:latin typeface="+mn-lt"/>
              </a:rPr>
            </a:br>
            <a:r>
              <a:rPr lang="en-GB" sz="3100" dirty="0" smtClean="0">
                <a:latin typeface="+mn-lt"/>
              </a:rPr>
              <a:t>(different, so use trials to obtain excess RR </a:t>
            </a:r>
            <a:r>
              <a:rPr lang="en-GB" sz="3100" u="sng" dirty="0" smtClean="0">
                <a:latin typeface="+mn-lt"/>
              </a:rPr>
              <a:t>per Gy</a:t>
            </a:r>
            <a:r>
              <a:rPr lang="en-GB" sz="3100" dirty="0" smtClean="0">
                <a:latin typeface="+mn-lt"/>
              </a:rPr>
              <a:t>)</a:t>
            </a:r>
            <a:endParaRPr lang="en-GB" sz="31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177822"/>
              </p:ext>
            </p:extLst>
          </p:nvPr>
        </p:nvGraphicFramePr>
        <p:xfrm>
          <a:off x="683568" y="1772816"/>
          <a:ext cx="7306716" cy="3366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264"/>
                <a:gridCol w="2136708"/>
                <a:gridCol w="2793744"/>
              </a:tblGrid>
              <a:tr h="845683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Typical</a:t>
                      </a:r>
                      <a:r>
                        <a:rPr lang="en-GB" sz="2800" baseline="0" dirty="0" smtClean="0"/>
                        <a:t> dose </a:t>
                      </a:r>
                    </a:p>
                    <a:p>
                      <a:pPr algn="ctr"/>
                      <a:r>
                        <a:rPr lang="en-GB" sz="2800" baseline="0" dirty="0" smtClean="0"/>
                        <a:t>in RT trials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Typical dose from modern RT*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683"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Two lungs </a:t>
                      </a:r>
                    </a:p>
                    <a:p>
                      <a:pPr algn="r"/>
                      <a:r>
                        <a:rPr lang="en-GB" sz="2800" dirty="0" smtClean="0"/>
                        <a:t>(averaged)</a:t>
                      </a:r>
                      <a:endParaRPr lang="en-GB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10 Gy</a:t>
                      </a:r>
                      <a:endParaRPr lang="en-GB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5 Gy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76986"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Whole heart (averaged)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 Gy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 Gy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23728" y="26369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37118" y="5816379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*Literature review, </a:t>
            </a:r>
            <a:r>
              <a:rPr lang="en-GB" sz="2400" b="1" dirty="0" smtClean="0">
                <a:solidFill>
                  <a:srgbClr val="FF0000"/>
                </a:solidFill>
              </a:rPr>
              <a:t>&gt;100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publications in 2010-15</a:t>
            </a:r>
            <a:endParaRPr lang="en-GB" sz="2400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022524"/>
            <a:ext cx="2736304" cy="1593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750716"/>
            <a:ext cx="2736304" cy="178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41354"/>
            <a:ext cx="2808312" cy="1711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" t="1162" r="85083" b="-1"/>
          <a:stretch/>
        </p:blipFill>
        <p:spPr bwMode="auto">
          <a:xfrm>
            <a:off x="1691680" y="1742604"/>
            <a:ext cx="753503" cy="353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188640"/>
            <a:ext cx="91440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GB" altLang="en-US" sz="40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itchFamily="18" charset="0"/>
              </a:rPr>
              <a:t>Radiotherapy by decade in trials </a:t>
            </a:r>
            <a:r>
              <a:rPr lang="en-GB" alt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altLang="en-US" sz="4000" dirty="0" smtClean="0">
                <a:latin typeface="Arial" pitchFamily="34" charset="0"/>
                <a:cs typeface="Arial" pitchFamily="34" charset="0"/>
              </a:rPr>
            </a:b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80112" y="1052736"/>
            <a:ext cx="19442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1970s</a:t>
            </a: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1980s</a:t>
            </a: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 smtClean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1990s</a:t>
            </a:r>
          </a:p>
          <a:p>
            <a:endParaRPr lang="en-GB" sz="2400" dirty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2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</a:rPr>
              <a:t>Intellectual property of the EBCTCG trialists. 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66000" y="5262563"/>
          <a:ext cx="1778000" cy="15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hoto Editor Photo" r:id="rId8" imgW="4447619" imgH="3990476" progId="MSPhotoEd.3">
                  <p:embed/>
                </p:oleObj>
              </mc:Choice>
              <mc:Fallback>
                <p:oleObj name="Photo Editor Photo" r:id="rId8" imgW="4447619" imgH="3990476" progId="MSPhotoEd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0" y="5262563"/>
                        <a:ext cx="1778000" cy="159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4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892480" cy="108012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latin typeface="+mn-lt"/>
              </a:rPr>
              <a:t>Lung and heart doses, past and present</a:t>
            </a:r>
            <a:br>
              <a:rPr lang="en-GB" sz="4000" b="1" dirty="0" smtClean="0">
                <a:latin typeface="+mn-lt"/>
              </a:rPr>
            </a:br>
            <a:r>
              <a:rPr lang="en-GB" sz="3100" dirty="0" smtClean="0">
                <a:latin typeface="+mn-lt"/>
              </a:rPr>
              <a:t>(different, so use trials to obtain excess RR </a:t>
            </a:r>
            <a:r>
              <a:rPr lang="en-GB" sz="3100" u="sng" dirty="0" smtClean="0">
                <a:latin typeface="+mn-lt"/>
              </a:rPr>
              <a:t>per Gy</a:t>
            </a:r>
            <a:r>
              <a:rPr lang="en-GB" sz="3100" dirty="0" smtClean="0">
                <a:latin typeface="+mn-lt"/>
              </a:rPr>
              <a:t>)</a:t>
            </a:r>
            <a:endParaRPr lang="en-GB" sz="31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167577"/>
              </p:ext>
            </p:extLst>
          </p:nvPr>
        </p:nvGraphicFramePr>
        <p:xfrm>
          <a:off x="683568" y="1772816"/>
          <a:ext cx="7306716" cy="3366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264"/>
                <a:gridCol w="2136708"/>
                <a:gridCol w="2793744"/>
              </a:tblGrid>
              <a:tr h="845683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Typical</a:t>
                      </a:r>
                      <a:r>
                        <a:rPr lang="en-GB" sz="2800" baseline="0" dirty="0" smtClean="0"/>
                        <a:t> dose </a:t>
                      </a:r>
                    </a:p>
                    <a:p>
                      <a:pPr algn="ctr"/>
                      <a:r>
                        <a:rPr lang="en-GB" sz="2800" baseline="0" dirty="0" smtClean="0"/>
                        <a:t>in RT trials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Typical dose from modern RT*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683"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Two lungs </a:t>
                      </a:r>
                    </a:p>
                    <a:p>
                      <a:pPr algn="r"/>
                      <a:r>
                        <a:rPr lang="en-GB" sz="2800" dirty="0" smtClean="0"/>
                        <a:t>(averaged)</a:t>
                      </a:r>
                      <a:endParaRPr lang="en-GB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10 Gy</a:t>
                      </a:r>
                      <a:endParaRPr lang="en-GB" sz="2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 smtClean="0"/>
                    </a:p>
                    <a:p>
                      <a:pPr algn="ctr"/>
                      <a:r>
                        <a:rPr lang="en-GB" sz="2800" dirty="0" smtClean="0"/>
                        <a:t>5 Gy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76986"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Whole heart (averaged)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 Gy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 Gy</a:t>
                      </a:r>
                      <a:endParaRPr lang="en-GB" sz="2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EDC1C-911F-47CA-BDBC-15761076BE2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23728" y="26369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37118" y="5816379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*Literature review, </a:t>
            </a:r>
            <a:r>
              <a:rPr lang="en-GB" sz="2400" b="1" dirty="0" smtClean="0">
                <a:solidFill>
                  <a:srgbClr val="FF0000"/>
                </a:solidFill>
              </a:rPr>
              <a:t>&gt;100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publications in 2010-15</a:t>
            </a:r>
            <a:endParaRPr lang="en-GB" sz="2400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251520" y="6448251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Intellectual property of the EBCTCG trialists.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643</Words>
  <Application>Microsoft Office PowerPoint</Application>
  <PresentationFormat>On-screen Show (4:3)</PresentationFormat>
  <Paragraphs>211</Paragraphs>
  <Slides>17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Photo Editor Photo</vt:lpstr>
      <vt:lpstr>Late side-effects of modern  breast cancer radiotherapy evidence from past trials and contemporary radiation doses to the lungs and heart   Carolyn Taylor, for the Early Breast Cancer Trialists’ Collaborative Group (EBCTCG) </vt:lpstr>
      <vt:lpstr>PowerPoint Presentation</vt:lpstr>
      <vt:lpstr>PowerPoint Presentation</vt:lpstr>
      <vt:lpstr>PowerPoint Presentation</vt:lpstr>
      <vt:lpstr>Risks by age 80 of radiotherapy at age 50</vt:lpstr>
      <vt:lpstr>PowerPoint Presentation</vt:lpstr>
      <vt:lpstr>Lung and heart doses, past and present (different, so use trials to obtain excess RR per Gy)</vt:lpstr>
      <vt:lpstr>PowerPoint Presentation</vt:lpstr>
      <vt:lpstr>Lung and heart doses, past and present (different, so use trials to obtain excess RR per Gy)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Risks by age 80 of radiotherapy at age 50</vt:lpstr>
      <vt:lpstr>Conclusions</vt:lpstr>
      <vt:lpstr>The end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 cardiac damage after radiotherapy</dc:title>
  <dc:creator>carolynt</dc:creator>
  <cp:lastModifiedBy>Fran Duane</cp:lastModifiedBy>
  <cp:revision>264</cp:revision>
  <cp:lastPrinted>2015-04-09T10:02:51Z</cp:lastPrinted>
  <dcterms:created xsi:type="dcterms:W3CDTF">2013-05-31T15:52:39Z</dcterms:created>
  <dcterms:modified xsi:type="dcterms:W3CDTF">2018-05-18T13:51:13Z</dcterms:modified>
</cp:coreProperties>
</file>