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98" r:id="rId2"/>
    <p:sldMasterId id="2147483826" r:id="rId3"/>
  </p:sldMasterIdLst>
  <p:notesMasterIdLst>
    <p:notesMasterId r:id="rId33"/>
  </p:notesMasterIdLst>
  <p:handoutMasterIdLst>
    <p:handoutMasterId r:id="rId34"/>
  </p:handoutMasterIdLst>
  <p:sldIdLst>
    <p:sldId id="827" r:id="rId4"/>
    <p:sldId id="601" r:id="rId5"/>
    <p:sldId id="602" r:id="rId6"/>
    <p:sldId id="733" r:id="rId7"/>
    <p:sldId id="867" r:id="rId8"/>
    <p:sldId id="752" r:id="rId9"/>
    <p:sldId id="828" r:id="rId10"/>
    <p:sldId id="744" r:id="rId11"/>
    <p:sldId id="742" r:id="rId12"/>
    <p:sldId id="702" r:id="rId13"/>
    <p:sldId id="649" r:id="rId14"/>
    <p:sldId id="855" r:id="rId15"/>
    <p:sldId id="856" r:id="rId16"/>
    <p:sldId id="860" r:id="rId17"/>
    <p:sldId id="857" r:id="rId18"/>
    <p:sldId id="859" r:id="rId19"/>
    <p:sldId id="861" r:id="rId20"/>
    <p:sldId id="862" r:id="rId21"/>
    <p:sldId id="863" r:id="rId22"/>
    <p:sldId id="864" r:id="rId23"/>
    <p:sldId id="846" r:id="rId24"/>
    <p:sldId id="849" r:id="rId25"/>
    <p:sldId id="848" r:id="rId26"/>
    <p:sldId id="847" r:id="rId27"/>
    <p:sldId id="866" r:id="rId28"/>
    <p:sldId id="853" r:id="rId29"/>
    <p:sldId id="618" r:id="rId30"/>
    <p:sldId id="745" r:id="rId31"/>
    <p:sldId id="619" r:id="rId32"/>
  </p:sldIdLst>
  <p:sldSz cx="9144000" cy="6858000" type="screen4x3"/>
  <p:notesSz cx="6781800" cy="9918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rl Wallendszus" initials="KRW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CC3399"/>
    <a:srgbClr val="CC0066"/>
    <a:srgbClr val="D60093"/>
    <a:srgbClr val="FF9999"/>
    <a:srgbClr val="CC0000"/>
    <a:srgbClr val="FF9966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84859" autoAdjust="0"/>
  </p:normalViewPr>
  <p:slideViewPr>
    <p:cSldViewPr>
      <p:cViewPr varScale="1">
        <p:scale>
          <a:sx n="107" d="100"/>
          <a:sy n="107" d="100"/>
        </p:scale>
        <p:origin x="-9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BC15A87-B528-4966-9DC6-DA3C52AA5ABF}" type="datetimeFigureOut">
              <a:rPr lang="en-GB"/>
              <a:pPr>
                <a:defRPr/>
              </a:pPr>
              <a:t>09/06/2011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451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3B48AC2-906B-4140-9DE9-AFCBDDA73E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416953-1D8F-4BCD-A584-025F0169ED1C}" type="datetimeFigureOut">
              <a:rPr lang="en-GB"/>
              <a:pPr>
                <a:defRPr/>
              </a:pPr>
              <a:t>09/06/2011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180" y="4711383"/>
            <a:ext cx="542544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451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3AC745C-97A5-4E7D-811E-BB52E2F4F5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79983D-C043-4431-9B36-27AFF78CD1AE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FFAAC7-751D-4EC3-B462-4F1453C614E8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147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5C47222-6143-4670-9B0B-856265CCA757}" type="slidenum">
              <a:rPr lang="en-GB" smtClean="0"/>
              <a:pPr>
                <a:defRPr/>
              </a:pPr>
              <a:t>27</a:t>
            </a:fld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691874-CAA8-48D0-B50A-E242D1A9C9B4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92EDE-F8C5-4937-A1C3-9B3A6FAD9CB2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6AFD10-62C5-41BB-9274-B6753BFD4C7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3E6121-10CC-49E3-905C-33E83F96E4CC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488F47-9B8B-4611-8DBD-214A1811905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562CD95-C4ED-4F4F-B158-CA1179A431AF}" type="slidenum">
              <a:rPr lang="en-GB" smtClean="0"/>
              <a:pPr>
                <a:defRPr/>
              </a:pPr>
              <a:t>9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08DBFF4-F0A7-4C03-A42C-B240F18A37E7}" type="slidenum">
              <a:rPr lang="en-GB" smtClean="0"/>
              <a:pPr>
                <a:defRPr/>
              </a:pPr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D391CB3-6D25-4BD3-A5D0-40B7B1083A56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FFAAC7-751D-4EC3-B462-4F1453C614E8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 dirty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5551487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Preliminary and confidential analyses, not for citation or publication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28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 userDrawn="1"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 kern="1200">
          <a:solidFill>
            <a:srgbClr val="993366"/>
          </a:solidFill>
          <a:latin typeface="+mn-lt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5364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 userDrawn="1"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 kern="1200">
          <a:solidFill>
            <a:srgbClr val="993366"/>
          </a:solidFill>
          <a:latin typeface="+mn-lt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307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30724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 userDrawn="1"/>
        </p:nvCxnSpPr>
        <p:spPr>
          <a:xfrm>
            <a:off x="0" y="981075"/>
            <a:ext cx="9144000" cy="0"/>
          </a:xfrm>
          <a:prstGeom prst="line">
            <a:avLst/>
          </a:prstGeom>
          <a:ln w="38100"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 kern="1200">
          <a:solidFill>
            <a:srgbClr val="993366"/>
          </a:solidFill>
          <a:latin typeface="+mn-lt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tabLst>
          <a:tab pos="3584575" algn="l"/>
        </a:tabLst>
        <a:defRPr sz="4400">
          <a:solidFill>
            <a:srgbClr val="993366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Office_Excel_97-2003_Worksheet1.xls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results of the SHARP trial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 of </a:t>
            </a:r>
            <a:r>
              <a:rPr lang="en-GB" dirty="0" err="1" smtClean="0"/>
              <a:t>Simv</a:t>
            </a:r>
            <a:r>
              <a:rPr lang="en-GB" dirty="0" smtClean="0"/>
              <a:t>/</a:t>
            </a:r>
            <a:r>
              <a:rPr lang="en-GB" dirty="0" err="1" smtClean="0"/>
              <a:t>Eze</a:t>
            </a:r>
            <a:r>
              <a:rPr lang="en-GB" dirty="0" smtClean="0"/>
              <a:t> on lipids (</a:t>
            </a:r>
            <a:r>
              <a:rPr lang="en-GB" dirty="0" err="1" smtClean="0"/>
              <a:t>mmol</a:t>
            </a:r>
            <a:r>
              <a:rPr lang="en-GB" dirty="0" smtClean="0"/>
              <a:t>/L) and </a:t>
            </a:r>
            <a:r>
              <a:rPr lang="en-GB" dirty="0" err="1" smtClean="0"/>
              <a:t>apolipoproteins</a:t>
            </a:r>
            <a:r>
              <a:rPr lang="en-GB" dirty="0" smtClean="0"/>
              <a:t> (mg/</a:t>
            </a:r>
            <a:r>
              <a:rPr lang="en-GB" dirty="0" err="1" smtClean="0"/>
              <a:t>dL</a:t>
            </a:r>
            <a:r>
              <a:rPr lang="en-GB" dirty="0" smtClean="0"/>
              <a:t>) at 2.5 years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8313" y="1484313"/>
          <a:ext cx="8255871" cy="38306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23224"/>
                <a:gridCol w="1080120"/>
                <a:gridCol w="936104"/>
                <a:gridCol w="1272141"/>
                <a:gridCol w="1272141"/>
                <a:gridCol w="1272141"/>
              </a:tblGrid>
              <a:tr h="645299">
                <a:tc>
                  <a:txBody>
                    <a:bodyPr/>
                    <a:lstStyle/>
                    <a:p>
                      <a:r>
                        <a:rPr lang="en-GB" b="1" dirty="0" smtClean="0"/>
                        <a:t>Biochemical</a:t>
                      </a:r>
                      <a:r>
                        <a:rPr lang="en-GB" b="1" baseline="0" dirty="0" smtClean="0"/>
                        <a:t> parameter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err="1" smtClean="0"/>
                        <a:t>Simv</a:t>
                      </a:r>
                      <a:r>
                        <a:rPr lang="en-GB" b="1" dirty="0" smtClean="0"/>
                        <a:t>/</a:t>
                      </a:r>
                      <a:r>
                        <a:rPr lang="en-GB" b="1" dirty="0" err="1" smtClean="0"/>
                        <a:t>Eze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Placebo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Absolute difference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Percentage difference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p</a:t>
                      </a:r>
                      <a:endParaRPr lang="en-GB" b="1" dirty="0"/>
                    </a:p>
                  </a:txBody>
                  <a:tcPr/>
                </a:tc>
              </a:tr>
              <a:tr h="37386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4898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Total cholesterol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3.66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4.73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-1.07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-23%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&lt;0.0001</a:t>
                      </a:r>
                      <a:endParaRPr lang="en-GB" dirty="0"/>
                    </a:p>
                  </a:txBody>
                  <a:tcPr/>
                </a:tc>
              </a:tr>
              <a:tr h="373864">
                <a:tc>
                  <a:txBody>
                    <a:bodyPr/>
                    <a:lstStyle/>
                    <a:p>
                      <a:r>
                        <a:rPr lang="en-GB" sz="1600" dirty="0" err="1" smtClean="0"/>
                        <a:t>LDL</a:t>
                      </a:r>
                      <a:r>
                        <a:rPr lang="en-GB" sz="1600" dirty="0" smtClean="0"/>
                        <a:t> cholesterol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1.80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2.65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-0.85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-32%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&lt;0.0001</a:t>
                      </a:r>
                    </a:p>
                  </a:txBody>
                  <a:tcPr/>
                </a:tc>
              </a:tr>
              <a:tr h="409946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HDL cholesterol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0.02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0.03</a:t>
                      </a:r>
                      <a:endParaRPr lang="en-GB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Non-HDL cholesterol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2.52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3.60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-1.08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-30%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&lt;0.0001</a:t>
                      </a:r>
                    </a:p>
                  </a:txBody>
                  <a:tcPr/>
                </a:tc>
              </a:tr>
              <a:tr h="37386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Triglycerides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1.84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2.12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-0.28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-13%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&lt;0.0001</a:t>
                      </a:r>
                    </a:p>
                  </a:txBody>
                  <a:tcPr/>
                </a:tc>
              </a:tr>
              <a:tr h="41822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Apolipoprotein B</a:t>
                      </a:r>
                      <a:endParaRPr lang="en-GB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-23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-24%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&lt;0.0001</a:t>
                      </a: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Apolipoprotein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dirty="0" smtClean="0"/>
                        <a:t>A</a:t>
                      </a:r>
                      <a:r>
                        <a:rPr lang="en-GB" sz="1600" baseline="-25000" dirty="0" smtClean="0"/>
                        <a:t>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145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143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0.003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68313" y="2852738"/>
            <a:ext cx="8135937" cy="431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GB" dirty="0" smtClean="0">
                <a:solidFill>
                  <a:srgbClr val="993366"/>
                </a:solidFill>
                <a:ea typeface="+mj-ea"/>
                <a:cs typeface="Times New Roman" pitchFamily="18" charset="0"/>
              </a:rPr>
              <a:t>SHARP: Compliance and LDL reduction</a:t>
            </a:r>
            <a:br>
              <a:rPr lang="en-GB" dirty="0" smtClean="0">
                <a:solidFill>
                  <a:srgbClr val="993366"/>
                </a:solidFill>
                <a:ea typeface="+mj-ea"/>
                <a:cs typeface="Times New Roman" pitchFamily="18" charset="0"/>
              </a:rPr>
            </a:br>
            <a:r>
              <a:rPr lang="en-GB" dirty="0" smtClean="0">
                <a:solidFill>
                  <a:srgbClr val="993366"/>
                </a:solidFill>
                <a:ea typeface="+mj-ea"/>
                <a:cs typeface="Times New Roman" pitchFamily="18" charset="0"/>
              </a:rPr>
              <a:t>at study midpoint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966788" y="1616075"/>
          <a:ext cx="7495953" cy="2918318"/>
        </p:xfrm>
        <a:graphic>
          <a:graphicData uri="http://schemas.openxmlformats.org/drawingml/2006/table">
            <a:tbl>
              <a:tblPr/>
              <a:tblGrid>
                <a:gridCol w="4083639"/>
                <a:gridCol w="1665532"/>
                <a:gridCol w="1746782"/>
              </a:tblGrid>
              <a:tr h="625585">
                <a:tc>
                  <a:txBody>
                    <a:bodyPr/>
                    <a:lstStyle/>
                    <a:p>
                      <a:endParaRPr lang="en-GB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Simv</a:t>
                      </a:r>
                      <a:r>
                        <a:rPr lang="en-GB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GB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Eze</a:t>
                      </a:r>
                      <a:endParaRPr lang="en-GB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Placebo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3010">
                <a:tc>
                  <a:txBody>
                    <a:bodyPr/>
                    <a:lstStyle/>
                    <a:p>
                      <a:r>
                        <a:rPr lang="en-GB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Compliant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3241">
                <a:tc>
                  <a:txBody>
                    <a:bodyPr/>
                    <a:lstStyle/>
                    <a:p>
                      <a:r>
                        <a:rPr lang="en-GB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Non-study statin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3241">
                <a:tc>
                  <a:txBody>
                    <a:bodyPr/>
                    <a:lstStyle/>
                    <a:p>
                      <a:r>
                        <a:rPr lang="en-GB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Any lipid-lowering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9%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3241">
                <a:tc>
                  <a:txBody>
                    <a:bodyPr/>
                    <a:lstStyle/>
                    <a:p>
                      <a:endParaRPr lang="en-GB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5241925" y="4024313"/>
            <a:ext cx="291306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316538" y="3271838"/>
            <a:ext cx="2679700" cy="692150"/>
          </a:xfrm>
          <a:prstGeom prst="ellipse">
            <a:avLst/>
          </a:prstGeom>
          <a:noFill/>
          <a:ln>
            <a:solidFill>
              <a:srgbClr val="99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7" name="Down Arrow 16"/>
          <p:cNvSpPr/>
          <p:nvPr/>
        </p:nvSpPr>
        <p:spPr>
          <a:xfrm>
            <a:off x="6570663" y="3975100"/>
            <a:ext cx="223837" cy="254000"/>
          </a:xfrm>
          <a:prstGeom prst="downArrow">
            <a:avLst/>
          </a:prstGeom>
          <a:solidFill>
            <a:srgbClr val="993366"/>
          </a:solidFill>
          <a:ln>
            <a:solidFill>
              <a:srgbClr val="99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2484" name="TextBox 17"/>
          <p:cNvSpPr txBox="1">
            <a:spLocks noChangeArrowheads="1"/>
          </p:cNvSpPr>
          <p:nvPr/>
        </p:nvSpPr>
        <p:spPr bwMode="auto">
          <a:xfrm>
            <a:off x="5422900" y="4208463"/>
            <a:ext cx="25193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/>
              <a:t>~2/3 compliance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4935538"/>
            <a:ext cx="8636000" cy="1230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2800" dirty="0" smtClean="0">
                <a:latin typeface="+mn-lt"/>
              </a:rPr>
              <a:t>LDL </a:t>
            </a:r>
            <a:r>
              <a:rPr lang="en-GB" sz="2800" dirty="0">
                <a:latin typeface="+mn-lt"/>
              </a:rPr>
              <a:t>reduction of 0.85 </a:t>
            </a:r>
            <a:r>
              <a:rPr lang="en-GB" sz="2800" dirty="0" err="1">
                <a:latin typeface="+mn-lt"/>
              </a:rPr>
              <a:t>mmol</a:t>
            </a:r>
            <a:r>
              <a:rPr lang="en-GB" sz="2800" dirty="0">
                <a:latin typeface="+mn-lt"/>
              </a:rPr>
              <a:t>/L with 2/3 compliance, </a:t>
            </a:r>
          </a:p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2800" dirty="0">
                <a:latin typeface="+mn-lt"/>
              </a:rPr>
              <a:t>equivalent to 1.3 </a:t>
            </a:r>
            <a:r>
              <a:rPr lang="en-GB" sz="2800" dirty="0" err="1">
                <a:latin typeface="+mn-lt"/>
              </a:rPr>
              <a:t>mmol</a:t>
            </a:r>
            <a:r>
              <a:rPr lang="en-GB" sz="2800" dirty="0">
                <a:latin typeface="+mn-lt"/>
              </a:rPr>
              <a:t>/L with full compliance</a:t>
            </a:r>
          </a:p>
          <a:p>
            <a:pPr>
              <a:defRPr/>
            </a:pPr>
            <a:endParaRPr lang="en-GB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1377950" y="1272729"/>
            <a:ext cx="1588" cy="4440238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377950" y="5712966"/>
            <a:ext cx="6210300" cy="15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1377950" y="5712966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2617788" y="5712966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3857625" y="5712966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5097463" y="5712966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>
            <a:off x="6337300" y="5712966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7577138" y="5712966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1314450" y="5828854"/>
            <a:ext cx="1699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0 </a:t>
            </a:r>
            <a:endParaRPr kumimoji="0" lang="en-US" sz="24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2554288" y="5828854"/>
            <a:ext cx="1699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 </a:t>
            </a:r>
            <a:endParaRPr kumimoji="0" lang="en-US" sz="24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3794125" y="5828854"/>
            <a:ext cx="1699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 </a:t>
            </a:r>
            <a:endParaRPr kumimoji="0" lang="en-US" sz="24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5033963" y="5828854"/>
            <a:ext cx="1699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3 </a:t>
            </a:r>
            <a:endParaRPr kumimoji="0" lang="en-US" sz="24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6273800" y="5828854"/>
            <a:ext cx="1699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4 </a:t>
            </a:r>
            <a:endParaRPr kumimoji="0" lang="en-US" sz="24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7513638" y="5828854"/>
            <a:ext cx="1699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5 </a:t>
            </a:r>
            <a:endParaRPr kumimoji="0" lang="en-US" sz="24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3644900" y="6289575"/>
            <a:ext cx="1921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Years of follow-up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auto">
          <a:xfrm flipH="1">
            <a:off x="1282700" y="5712966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 flipH="1">
            <a:off x="1282700" y="4827141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auto">
          <a:xfrm flipH="1">
            <a:off x="1282700" y="3930204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auto">
          <a:xfrm flipH="1">
            <a:off x="1282700" y="3044379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auto">
          <a:xfrm flipH="1">
            <a:off x="1282700" y="2158554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auto">
          <a:xfrm flipH="1">
            <a:off x="1282700" y="1272729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1057275" y="5492974"/>
            <a:ext cx="1699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0 </a:t>
            </a:r>
            <a:endParaRPr kumimoji="0" lang="en-US" sz="24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1057275" y="4607149"/>
            <a:ext cx="1699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5 </a:t>
            </a:r>
            <a:endParaRPr kumimoji="0" lang="en-US" sz="24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962025" y="3710211"/>
            <a:ext cx="2869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10 </a:t>
            </a:r>
            <a:endParaRPr kumimoji="0" lang="en-US" sz="24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962025" y="2824386"/>
            <a:ext cx="2869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15 </a:t>
            </a:r>
            <a:endParaRPr kumimoji="0" lang="en-US" sz="24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962025" y="1938561"/>
            <a:ext cx="2869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20 </a:t>
            </a:r>
            <a:endParaRPr kumimoji="0" lang="en-US" sz="24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962025" y="1052736"/>
            <a:ext cx="2869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25 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 rot="16200000">
            <a:off x="-980711" y="3287365"/>
            <a:ext cx="32012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Proportion suffering event (%)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9" name="Freeform 35"/>
          <p:cNvSpPr>
            <a:spLocks/>
          </p:cNvSpPr>
          <p:nvPr/>
        </p:nvSpPr>
        <p:spPr bwMode="auto">
          <a:xfrm>
            <a:off x="1377950" y="2885629"/>
            <a:ext cx="6210300" cy="2827338"/>
          </a:xfrm>
          <a:custGeom>
            <a:avLst/>
            <a:gdLst/>
            <a:ahLst/>
            <a:cxnLst>
              <a:cxn ang="0">
                <a:pos x="27" y="1761"/>
              </a:cxn>
              <a:cxn ang="0">
                <a:pos x="75" y="1734"/>
              </a:cxn>
              <a:cxn ang="0">
                <a:pos x="101" y="1708"/>
              </a:cxn>
              <a:cxn ang="0">
                <a:pos x="142" y="1688"/>
              </a:cxn>
              <a:cxn ang="0">
                <a:pos x="169" y="1661"/>
              </a:cxn>
              <a:cxn ang="0">
                <a:pos x="223" y="1641"/>
              </a:cxn>
              <a:cxn ang="0">
                <a:pos x="256" y="1601"/>
              </a:cxn>
              <a:cxn ang="0">
                <a:pos x="310" y="1582"/>
              </a:cxn>
              <a:cxn ang="0">
                <a:pos x="357" y="1562"/>
              </a:cxn>
              <a:cxn ang="0">
                <a:pos x="411" y="1535"/>
              </a:cxn>
              <a:cxn ang="0">
                <a:pos x="452" y="1508"/>
              </a:cxn>
              <a:cxn ang="0">
                <a:pos x="499" y="1482"/>
              </a:cxn>
              <a:cxn ang="0">
                <a:pos x="566" y="1462"/>
              </a:cxn>
              <a:cxn ang="0">
                <a:pos x="627" y="1435"/>
              </a:cxn>
              <a:cxn ang="0">
                <a:pos x="701" y="1409"/>
              </a:cxn>
              <a:cxn ang="0">
                <a:pos x="741" y="1376"/>
              </a:cxn>
              <a:cxn ang="0">
                <a:pos x="795" y="1342"/>
              </a:cxn>
              <a:cxn ang="0">
                <a:pos x="822" y="1316"/>
              </a:cxn>
              <a:cxn ang="0">
                <a:pos x="862" y="1283"/>
              </a:cxn>
              <a:cxn ang="0">
                <a:pos x="896" y="1256"/>
              </a:cxn>
              <a:cxn ang="0">
                <a:pos x="970" y="1223"/>
              </a:cxn>
              <a:cxn ang="0">
                <a:pos x="1037" y="1203"/>
              </a:cxn>
              <a:cxn ang="0">
                <a:pos x="1118" y="1176"/>
              </a:cxn>
              <a:cxn ang="0">
                <a:pos x="1185" y="1156"/>
              </a:cxn>
              <a:cxn ang="0">
                <a:pos x="1246" y="1123"/>
              </a:cxn>
              <a:cxn ang="0">
                <a:pos x="1280" y="1103"/>
              </a:cxn>
              <a:cxn ang="0">
                <a:pos x="1340" y="1070"/>
              </a:cxn>
              <a:cxn ang="0">
                <a:pos x="1428" y="1050"/>
              </a:cxn>
              <a:cxn ang="0">
                <a:pos x="1468" y="1023"/>
              </a:cxn>
              <a:cxn ang="0">
                <a:pos x="1542" y="997"/>
              </a:cxn>
              <a:cxn ang="0">
                <a:pos x="1603" y="970"/>
              </a:cxn>
              <a:cxn ang="0">
                <a:pos x="1684" y="950"/>
              </a:cxn>
              <a:cxn ang="0">
                <a:pos x="1717" y="917"/>
              </a:cxn>
              <a:cxn ang="0">
                <a:pos x="1771" y="891"/>
              </a:cxn>
              <a:cxn ang="0">
                <a:pos x="1825" y="864"/>
              </a:cxn>
              <a:cxn ang="0">
                <a:pos x="1872" y="837"/>
              </a:cxn>
              <a:cxn ang="0">
                <a:pos x="1919" y="811"/>
              </a:cxn>
              <a:cxn ang="0">
                <a:pos x="2013" y="784"/>
              </a:cxn>
              <a:cxn ang="0">
                <a:pos x="2081" y="751"/>
              </a:cxn>
              <a:cxn ang="0">
                <a:pos x="2141" y="725"/>
              </a:cxn>
              <a:cxn ang="0">
                <a:pos x="2188" y="698"/>
              </a:cxn>
              <a:cxn ang="0">
                <a:pos x="2242" y="658"/>
              </a:cxn>
              <a:cxn ang="0">
                <a:pos x="2283" y="618"/>
              </a:cxn>
              <a:cxn ang="0">
                <a:pos x="2343" y="598"/>
              </a:cxn>
              <a:cxn ang="0">
                <a:pos x="2424" y="565"/>
              </a:cxn>
              <a:cxn ang="0">
                <a:pos x="2539" y="539"/>
              </a:cxn>
              <a:cxn ang="0">
                <a:pos x="2653" y="505"/>
              </a:cxn>
              <a:cxn ang="0">
                <a:pos x="2767" y="485"/>
              </a:cxn>
              <a:cxn ang="0">
                <a:pos x="2828" y="452"/>
              </a:cxn>
              <a:cxn ang="0">
                <a:pos x="2902" y="419"/>
              </a:cxn>
              <a:cxn ang="0">
                <a:pos x="2942" y="386"/>
              </a:cxn>
              <a:cxn ang="0">
                <a:pos x="3017" y="366"/>
              </a:cxn>
              <a:cxn ang="0">
                <a:pos x="3084" y="333"/>
              </a:cxn>
              <a:cxn ang="0">
                <a:pos x="3205" y="299"/>
              </a:cxn>
              <a:cxn ang="0">
                <a:pos x="3293" y="266"/>
              </a:cxn>
              <a:cxn ang="0">
                <a:pos x="3420" y="226"/>
              </a:cxn>
              <a:cxn ang="0">
                <a:pos x="3501" y="180"/>
              </a:cxn>
              <a:cxn ang="0">
                <a:pos x="3596" y="127"/>
              </a:cxn>
              <a:cxn ang="0">
                <a:pos x="3744" y="80"/>
              </a:cxn>
              <a:cxn ang="0">
                <a:pos x="3865" y="27"/>
              </a:cxn>
            </a:cxnLst>
            <a:rect l="0" t="0" r="r" b="b"/>
            <a:pathLst>
              <a:path w="3912" h="1781">
                <a:moveTo>
                  <a:pt x="0" y="1781"/>
                </a:moveTo>
                <a:lnTo>
                  <a:pt x="0" y="1781"/>
                </a:lnTo>
                <a:lnTo>
                  <a:pt x="0" y="1774"/>
                </a:lnTo>
                <a:lnTo>
                  <a:pt x="7" y="1774"/>
                </a:lnTo>
                <a:lnTo>
                  <a:pt x="7" y="1774"/>
                </a:lnTo>
                <a:lnTo>
                  <a:pt x="14" y="1774"/>
                </a:lnTo>
                <a:lnTo>
                  <a:pt x="14" y="1774"/>
                </a:lnTo>
                <a:lnTo>
                  <a:pt x="14" y="1774"/>
                </a:lnTo>
                <a:lnTo>
                  <a:pt x="14" y="1768"/>
                </a:lnTo>
                <a:lnTo>
                  <a:pt x="21" y="1768"/>
                </a:lnTo>
                <a:lnTo>
                  <a:pt x="21" y="1768"/>
                </a:lnTo>
                <a:lnTo>
                  <a:pt x="21" y="1768"/>
                </a:lnTo>
                <a:lnTo>
                  <a:pt x="21" y="1761"/>
                </a:lnTo>
                <a:lnTo>
                  <a:pt x="27" y="1761"/>
                </a:lnTo>
                <a:lnTo>
                  <a:pt x="27" y="1761"/>
                </a:lnTo>
                <a:lnTo>
                  <a:pt x="27" y="1761"/>
                </a:lnTo>
                <a:lnTo>
                  <a:pt x="27" y="1761"/>
                </a:lnTo>
                <a:lnTo>
                  <a:pt x="27" y="1761"/>
                </a:lnTo>
                <a:lnTo>
                  <a:pt x="27" y="1754"/>
                </a:lnTo>
                <a:lnTo>
                  <a:pt x="34" y="1754"/>
                </a:lnTo>
                <a:lnTo>
                  <a:pt x="34" y="1754"/>
                </a:lnTo>
                <a:lnTo>
                  <a:pt x="41" y="1754"/>
                </a:lnTo>
                <a:lnTo>
                  <a:pt x="41" y="1754"/>
                </a:lnTo>
                <a:lnTo>
                  <a:pt x="48" y="1754"/>
                </a:lnTo>
                <a:lnTo>
                  <a:pt x="48" y="1748"/>
                </a:lnTo>
                <a:lnTo>
                  <a:pt x="48" y="1748"/>
                </a:lnTo>
                <a:lnTo>
                  <a:pt x="48" y="1748"/>
                </a:lnTo>
                <a:lnTo>
                  <a:pt x="54" y="1748"/>
                </a:lnTo>
                <a:lnTo>
                  <a:pt x="54" y="1748"/>
                </a:lnTo>
                <a:lnTo>
                  <a:pt x="68" y="1748"/>
                </a:lnTo>
                <a:lnTo>
                  <a:pt x="68" y="1741"/>
                </a:lnTo>
                <a:lnTo>
                  <a:pt x="68" y="1741"/>
                </a:lnTo>
                <a:lnTo>
                  <a:pt x="68" y="1734"/>
                </a:lnTo>
                <a:lnTo>
                  <a:pt x="75" y="1734"/>
                </a:lnTo>
                <a:lnTo>
                  <a:pt x="75" y="1734"/>
                </a:lnTo>
                <a:lnTo>
                  <a:pt x="75" y="1734"/>
                </a:lnTo>
                <a:lnTo>
                  <a:pt x="75" y="1734"/>
                </a:lnTo>
                <a:lnTo>
                  <a:pt x="75" y="1734"/>
                </a:lnTo>
                <a:lnTo>
                  <a:pt x="75" y="1728"/>
                </a:lnTo>
                <a:lnTo>
                  <a:pt x="81" y="1728"/>
                </a:lnTo>
                <a:lnTo>
                  <a:pt x="81" y="1728"/>
                </a:lnTo>
                <a:lnTo>
                  <a:pt x="88" y="1728"/>
                </a:lnTo>
                <a:lnTo>
                  <a:pt x="88" y="1721"/>
                </a:lnTo>
                <a:lnTo>
                  <a:pt x="88" y="1721"/>
                </a:lnTo>
                <a:lnTo>
                  <a:pt x="88" y="1721"/>
                </a:lnTo>
                <a:lnTo>
                  <a:pt x="95" y="1721"/>
                </a:lnTo>
                <a:lnTo>
                  <a:pt x="95" y="1714"/>
                </a:lnTo>
                <a:lnTo>
                  <a:pt x="95" y="1714"/>
                </a:lnTo>
                <a:lnTo>
                  <a:pt x="95" y="1714"/>
                </a:lnTo>
                <a:lnTo>
                  <a:pt x="101" y="1714"/>
                </a:lnTo>
                <a:lnTo>
                  <a:pt x="101" y="1708"/>
                </a:lnTo>
                <a:lnTo>
                  <a:pt x="101" y="1708"/>
                </a:lnTo>
                <a:lnTo>
                  <a:pt x="101" y="1708"/>
                </a:lnTo>
                <a:lnTo>
                  <a:pt x="108" y="1708"/>
                </a:lnTo>
                <a:lnTo>
                  <a:pt x="108" y="1708"/>
                </a:lnTo>
                <a:lnTo>
                  <a:pt x="108" y="1708"/>
                </a:lnTo>
                <a:lnTo>
                  <a:pt x="108" y="1701"/>
                </a:lnTo>
                <a:lnTo>
                  <a:pt x="115" y="1701"/>
                </a:lnTo>
                <a:lnTo>
                  <a:pt x="115" y="1701"/>
                </a:lnTo>
                <a:lnTo>
                  <a:pt x="115" y="1701"/>
                </a:lnTo>
                <a:lnTo>
                  <a:pt x="115" y="1701"/>
                </a:lnTo>
                <a:lnTo>
                  <a:pt x="135" y="1701"/>
                </a:lnTo>
                <a:lnTo>
                  <a:pt x="135" y="1695"/>
                </a:lnTo>
                <a:lnTo>
                  <a:pt x="135" y="1695"/>
                </a:lnTo>
                <a:lnTo>
                  <a:pt x="135" y="1695"/>
                </a:lnTo>
                <a:lnTo>
                  <a:pt x="135" y="1695"/>
                </a:lnTo>
                <a:lnTo>
                  <a:pt x="135" y="1688"/>
                </a:lnTo>
                <a:lnTo>
                  <a:pt x="142" y="1688"/>
                </a:lnTo>
                <a:lnTo>
                  <a:pt x="142" y="1688"/>
                </a:lnTo>
                <a:lnTo>
                  <a:pt x="142" y="1688"/>
                </a:lnTo>
                <a:lnTo>
                  <a:pt x="142" y="1688"/>
                </a:lnTo>
                <a:lnTo>
                  <a:pt x="149" y="1688"/>
                </a:lnTo>
                <a:lnTo>
                  <a:pt x="149" y="1681"/>
                </a:lnTo>
                <a:lnTo>
                  <a:pt x="149" y="1681"/>
                </a:lnTo>
                <a:lnTo>
                  <a:pt x="149" y="1681"/>
                </a:lnTo>
                <a:lnTo>
                  <a:pt x="155" y="1681"/>
                </a:lnTo>
                <a:lnTo>
                  <a:pt x="155" y="1675"/>
                </a:lnTo>
                <a:lnTo>
                  <a:pt x="155" y="1675"/>
                </a:lnTo>
                <a:lnTo>
                  <a:pt x="155" y="1675"/>
                </a:lnTo>
                <a:lnTo>
                  <a:pt x="162" y="1675"/>
                </a:lnTo>
                <a:lnTo>
                  <a:pt x="162" y="1668"/>
                </a:lnTo>
                <a:lnTo>
                  <a:pt x="162" y="1668"/>
                </a:lnTo>
                <a:lnTo>
                  <a:pt x="162" y="1668"/>
                </a:lnTo>
                <a:lnTo>
                  <a:pt x="169" y="1668"/>
                </a:lnTo>
                <a:lnTo>
                  <a:pt x="169" y="1661"/>
                </a:lnTo>
                <a:lnTo>
                  <a:pt x="176" y="1661"/>
                </a:lnTo>
                <a:lnTo>
                  <a:pt x="176" y="1661"/>
                </a:lnTo>
                <a:lnTo>
                  <a:pt x="176" y="1661"/>
                </a:lnTo>
                <a:lnTo>
                  <a:pt x="176" y="1661"/>
                </a:lnTo>
                <a:lnTo>
                  <a:pt x="182" y="1661"/>
                </a:lnTo>
                <a:lnTo>
                  <a:pt x="182" y="1655"/>
                </a:lnTo>
                <a:lnTo>
                  <a:pt x="182" y="1655"/>
                </a:lnTo>
                <a:lnTo>
                  <a:pt x="182" y="1655"/>
                </a:lnTo>
                <a:lnTo>
                  <a:pt x="189" y="1655"/>
                </a:lnTo>
                <a:lnTo>
                  <a:pt x="189" y="1648"/>
                </a:lnTo>
                <a:lnTo>
                  <a:pt x="202" y="1648"/>
                </a:lnTo>
                <a:lnTo>
                  <a:pt x="202" y="1641"/>
                </a:lnTo>
                <a:lnTo>
                  <a:pt x="209" y="1641"/>
                </a:lnTo>
                <a:lnTo>
                  <a:pt x="209" y="1641"/>
                </a:lnTo>
                <a:lnTo>
                  <a:pt x="216" y="1641"/>
                </a:lnTo>
                <a:lnTo>
                  <a:pt x="216" y="1641"/>
                </a:lnTo>
                <a:lnTo>
                  <a:pt x="223" y="1641"/>
                </a:lnTo>
                <a:lnTo>
                  <a:pt x="223" y="1635"/>
                </a:lnTo>
                <a:lnTo>
                  <a:pt x="223" y="1635"/>
                </a:lnTo>
                <a:lnTo>
                  <a:pt x="223" y="1635"/>
                </a:lnTo>
                <a:lnTo>
                  <a:pt x="229" y="1635"/>
                </a:lnTo>
                <a:lnTo>
                  <a:pt x="229" y="1628"/>
                </a:lnTo>
                <a:lnTo>
                  <a:pt x="229" y="1628"/>
                </a:lnTo>
                <a:lnTo>
                  <a:pt x="229" y="1621"/>
                </a:lnTo>
                <a:lnTo>
                  <a:pt x="236" y="1621"/>
                </a:lnTo>
                <a:lnTo>
                  <a:pt x="236" y="1621"/>
                </a:lnTo>
                <a:lnTo>
                  <a:pt x="243" y="1621"/>
                </a:lnTo>
                <a:lnTo>
                  <a:pt x="243" y="1621"/>
                </a:lnTo>
                <a:lnTo>
                  <a:pt x="250" y="1621"/>
                </a:lnTo>
                <a:lnTo>
                  <a:pt x="250" y="1615"/>
                </a:lnTo>
                <a:lnTo>
                  <a:pt x="250" y="1615"/>
                </a:lnTo>
                <a:lnTo>
                  <a:pt x="250" y="1608"/>
                </a:lnTo>
                <a:lnTo>
                  <a:pt x="256" y="1608"/>
                </a:lnTo>
                <a:lnTo>
                  <a:pt x="256" y="1601"/>
                </a:lnTo>
                <a:lnTo>
                  <a:pt x="263" y="1601"/>
                </a:lnTo>
                <a:lnTo>
                  <a:pt x="263" y="1601"/>
                </a:lnTo>
                <a:lnTo>
                  <a:pt x="263" y="1601"/>
                </a:lnTo>
                <a:lnTo>
                  <a:pt x="263" y="1595"/>
                </a:lnTo>
                <a:lnTo>
                  <a:pt x="276" y="1595"/>
                </a:lnTo>
                <a:lnTo>
                  <a:pt x="276" y="1595"/>
                </a:lnTo>
                <a:lnTo>
                  <a:pt x="283" y="1595"/>
                </a:lnTo>
                <a:lnTo>
                  <a:pt x="283" y="1595"/>
                </a:lnTo>
                <a:lnTo>
                  <a:pt x="297" y="1595"/>
                </a:lnTo>
                <a:lnTo>
                  <a:pt x="297" y="1588"/>
                </a:lnTo>
                <a:lnTo>
                  <a:pt x="297" y="1588"/>
                </a:lnTo>
                <a:lnTo>
                  <a:pt x="297" y="1588"/>
                </a:lnTo>
                <a:lnTo>
                  <a:pt x="297" y="1588"/>
                </a:lnTo>
                <a:lnTo>
                  <a:pt x="297" y="1582"/>
                </a:lnTo>
                <a:lnTo>
                  <a:pt x="303" y="1582"/>
                </a:lnTo>
                <a:lnTo>
                  <a:pt x="303" y="1582"/>
                </a:lnTo>
                <a:lnTo>
                  <a:pt x="310" y="1582"/>
                </a:lnTo>
                <a:lnTo>
                  <a:pt x="310" y="1582"/>
                </a:lnTo>
                <a:lnTo>
                  <a:pt x="310" y="1582"/>
                </a:lnTo>
                <a:lnTo>
                  <a:pt x="310" y="1575"/>
                </a:lnTo>
                <a:lnTo>
                  <a:pt x="324" y="1575"/>
                </a:lnTo>
                <a:lnTo>
                  <a:pt x="324" y="1575"/>
                </a:lnTo>
                <a:lnTo>
                  <a:pt x="330" y="1575"/>
                </a:lnTo>
                <a:lnTo>
                  <a:pt x="330" y="1575"/>
                </a:lnTo>
                <a:lnTo>
                  <a:pt x="330" y="1575"/>
                </a:lnTo>
                <a:lnTo>
                  <a:pt x="330" y="1568"/>
                </a:lnTo>
                <a:lnTo>
                  <a:pt x="337" y="1568"/>
                </a:lnTo>
                <a:lnTo>
                  <a:pt x="337" y="1568"/>
                </a:lnTo>
                <a:lnTo>
                  <a:pt x="344" y="1568"/>
                </a:lnTo>
                <a:lnTo>
                  <a:pt x="344" y="1568"/>
                </a:lnTo>
                <a:lnTo>
                  <a:pt x="351" y="1568"/>
                </a:lnTo>
                <a:lnTo>
                  <a:pt x="351" y="1562"/>
                </a:lnTo>
                <a:lnTo>
                  <a:pt x="357" y="1562"/>
                </a:lnTo>
                <a:lnTo>
                  <a:pt x="357" y="1562"/>
                </a:lnTo>
                <a:lnTo>
                  <a:pt x="357" y="1562"/>
                </a:lnTo>
                <a:lnTo>
                  <a:pt x="357" y="1555"/>
                </a:lnTo>
                <a:lnTo>
                  <a:pt x="371" y="1555"/>
                </a:lnTo>
                <a:lnTo>
                  <a:pt x="371" y="1555"/>
                </a:lnTo>
                <a:lnTo>
                  <a:pt x="371" y="1555"/>
                </a:lnTo>
                <a:lnTo>
                  <a:pt x="371" y="1548"/>
                </a:lnTo>
                <a:lnTo>
                  <a:pt x="377" y="1548"/>
                </a:lnTo>
                <a:lnTo>
                  <a:pt x="377" y="1548"/>
                </a:lnTo>
                <a:lnTo>
                  <a:pt x="384" y="1548"/>
                </a:lnTo>
                <a:lnTo>
                  <a:pt x="384" y="1548"/>
                </a:lnTo>
                <a:lnTo>
                  <a:pt x="391" y="1548"/>
                </a:lnTo>
                <a:lnTo>
                  <a:pt x="391" y="1542"/>
                </a:lnTo>
                <a:lnTo>
                  <a:pt x="398" y="1542"/>
                </a:lnTo>
                <a:lnTo>
                  <a:pt x="398" y="1542"/>
                </a:lnTo>
                <a:lnTo>
                  <a:pt x="404" y="1542"/>
                </a:lnTo>
                <a:lnTo>
                  <a:pt x="404" y="1535"/>
                </a:lnTo>
                <a:lnTo>
                  <a:pt x="411" y="1535"/>
                </a:lnTo>
                <a:lnTo>
                  <a:pt x="411" y="1535"/>
                </a:lnTo>
                <a:lnTo>
                  <a:pt x="418" y="1535"/>
                </a:lnTo>
                <a:lnTo>
                  <a:pt x="418" y="1535"/>
                </a:lnTo>
                <a:lnTo>
                  <a:pt x="425" y="1535"/>
                </a:lnTo>
                <a:lnTo>
                  <a:pt x="425" y="1528"/>
                </a:lnTo>
                <a:lnTo>
                  <a:pt x="431" y="1528"/>
                </a:lnTo>
                <a:lnTo>
                  <a:pt x="431" y="1528"/>
                </a:lnTo>
                <a:lnTo>
                  <a:pt x="431" y="1528"/>
                </a:lnTo>
                <a:lnTo>
                  <a:pt x="431" y="1522"/>
                </a:lnTo>
                <a:lnTo>
                  <a:pt x="438" y="1522"/>
                </a:lnTo>
                <a:lnTo>
                  <a:pt x="438" y="1515"/>
                </a:lnTo>
                <a:lnTo>
                  <a:pt x="438" y="1515"/>
                </a:lnTo>
                <a:lnTo>
                  <a:pt x="438" y="1515"/>
                </a:lnTo>
                <a:lnTo>
                  <a:pt x="438" y="1515"/>
                </a:lnTo>
                <a:lnTo>
                  <a:pt x="438" y="1508"/>
                </a:lnTo>
                <a:lnTo>
                  <a:pt x="452" y="1508"/>
                </a:lnTo>
                <a:lnTo>
                  <a:pt x="452" y="1508"/>
                </a:lnTo>
                <a:lnTo>
                  <a:pt x="458" y="1508"/>
                </a:lnTo>
                <a:lnTo>
                  <a:pt x="458" y="1502"/>
                </a:lnTo>
                <a:lnTo>
                  <a:pt x="458" y="1502"/>
                </a:lnTo>
                <a:lnTo>
                  <a:pt x="458" y="1502"/>
                </a:lnTo>
                <a:lnTo>
                  <a:pt x="478" y="1502"/>
                </a:lnTo>
                <a:lnTo>
                  <a:pt x="478" y="1502"/>
                </a:lnTo>
                <a:lnTo>
                  <a:pt x="478" y="1502"/>
                </a:lnTo>
                <a:lnTo>
                  <a:pt x="478" y="1495"/>
                </a:lnTo>
                <a:lnTo>
                  <a:pt x="478" y="1495"/>
                </a:lnTo>
                <a:lnTo>
                  <a:pt x="478" y="1495"/>
                </a:lnTo>
                <a:lnTo>
                  <a:pt x="492" y="1495"/>
                </a:lnTo>
                <a:lnTo>
                  <a:pt x="492" y="1489"/>
                </a:lnTo>
                <a:lnTo>
                  <a:pt x="492" y="1489"/>
                </a:lnTo>
                <a:lnTo>
                  <a:pt x="492" y="1482"/>
                </a:lnTo>
                <a:lnTo>
                  <a:pt x="499" y="1482"/>
                </a:lnTo>
                <a:lnTo>
                  <a:pt x="499" y="1482"/>
                </a:lnTo>
                <a:lnTo>
                  <a:pt x="499" y="1482"/>
                </a:lnTo>
                <a:lnTo>
                  <a:pt x="499" y="1482"/>
                </a:lnTo>
                <a:lnTo>
                  <a:pt x="505" y="1482"/>
                </a:lnTo>
                <a:lnTo>
                  <a:pt x="505" y="1475"/>
                </a:lnTo>
                <a:lnTo>
                  <a:pt x="519" y="1475"/>
                </a:lnTo>
                <a:lnTo>
                  <a:pt x="519" y="1475"/>
                </a:lnTo>
                <a:lnTo>
                  <a:pt x="519" y="1475"/>
                </a:lnTo>
                <a:lnTo>
                  <a:pt x="519" y="1475"/>
                </a:lnTo>
                <a:lnTo>
                  <a:pt x="532" y="1475"/>
                </a:lnTo>
                <a:lnTo>
                  <a:pt x="532" y="1469"/>
                </a:lnTo>
                <a:lnTo>
                  <a:pt x="546" y="1469"/>
                </a:lnTo>
                <a:lnTo>
                  <a:pt x="546" y="1469"/>
                </a:lnTo>
                <a:lnTo>
                  <a:pt x="553" y="1469"/>
                </a:lnTo>
                <a:lnTo>
                  <a:pt x="553" y="1462"/>
                </a:lnTo>
                <a:lnTo>
                  <a:pt x="559" y="1462"/>
                </a:lnTo>
                <a:lnTo>
                  <a:pt x="559" y="1462"/>
                </a:lnTo>
                <a:lnTo>
                  <a:pt x="566" y="1462"/>
                </a:lnTo>
                <a:lnTo>
                  <a:pt x="566" y="1462"/>
                </a:lnTo>
                <a:lnTo>
                  <a:pt x="573" y="1462"/>
                </a:lnTo>
                <a:lnTo>
                  <a:pt x="573" y="1455"/>
                </a:lnTo>
                <a:lnTo>
                  <a:pt x="573" y="1455"/>
                </a:lnTo>
                <a:lnTo>
                  <a:pt x="573" y="1449"/>
                </a:lnTo>
                <a:lnTo>
                  <a:pt x="573" y="1449"/>
                </a:lnTo>
                <a:lnTo>
                  <a:pt x="573" y="1449"/>
                </a:lnTo>
                <a:lnTo>
                  <a:pt x="579" y="1449"/>
                </a:lnTo>
                <a:lnTo>
                  <a:pt x="579" y="1442"/>
                </a:lnTo>
                <a:lnTo>
                  <a:pt x="593" y="1442"/>
                </a:lnTo>
                <a:lnTo>
                  <a:pt x="593" y="1442"/>
                </a:lnTo>
                <a:lnTo>
                  <a:pt x="613" y="1442"/>
                </a:lnTo>
                <a:lnTo>
                  <a:pt x="613" y="1442"/>
                </a:lnTo>
                <a:lnTo>
                  <a:pt x="613" y="1442"/>
                </a:lnTo>
                <a:lnTo>
                  <a:pt x="613" y="1435"/>
                </a:lnTo>
                <a:lnTo>
                  <a:pt x="620" y="1435"/>
                </a:lnTo>
                <a:lnTo>
                  <a:pt x="620" y="1435"/>
                </a:lnTo>
                <a:lnTo>
                  <a:pt x="627" y="1435"/>
                </a:lnTo>
                <a:lnTo>
                  <a:pt x="627" y="1429"/>
                </a:lnTo>
                <a:lnTo>
                  <a:pt x="633" y="1429"/>
                </a:lnTo>
                <a:lnTo>
                  <a:pt x="633" y="1429"/>
                </a:lnTo>
                <a:lnTo>
                  <a:pt x="640" y="1429"/>
                </a:lnTo>
                <a:lnTo>
                  <a:pt x="640" y="1422"/>
                </a:lnTo>
                <a:lnTo>
                  <a:pt x="647" y="1422"/>
                </a:lnTo>
                <a:lnTo>
                  <a:pt x="647" y="1422"/>
                </a:lnTo>
                <a:lnTo>
                  <a:pt x="653" y="1422"/>
                </a:lnTo>
                <a:lnTo>
                  <a:pt x="653" y="1422"/>
                </a:lnTo>
                <a:lnTo>
                  <a:pt x="667" y="1422"/>
                </a:lnTo>
                <a:lnTo>
                  <a:pt x="667" y="1415"/>
                </a:lnTo>
                <a:lnTo>
                  <a:pt x="674" y="1415"/>
                </a:lnTo>
                <a:lnTo>
                  <a:pt x="674" y="1415"/>
                </a:lnTo>
                <a:lnTo>
                  <a:pt x="694" y="1415"/>
                </a:lnTo>
                <a:lnTo>
                  <a:pt x="694" y="1409"/>
                </a:lnTo>
                <a:lnTo>
                  <a:pt x="701" y="1409"/>
                </a:lnTo>
                <a:lnTo>
                  <a:pt x="701" y="1409"/>
                </a:lnTo>
                <a:lnTo>
                  <a:pt x="701" y="1409"/>
                </a:lnTo>
                <a:lnTo>
                  <a:pt x="701" y="1402"/>
                </a:lnTo>
                <a:lnTo>
                  <a:pt x="714" y="1402"/>
                </a:lnTo>
                <a:lnTo>
                  <a:pt x="714" y="1396"/>
                </a:lnTo>
                <a:lnTo>
                  <a:pt x="721" y="1396"/>
                </a:lnTo>
                <a:lnTo>
                  <a:pt x="721" y="1396"/>
                </a:lnTo>
                <a:lnTo>
                  <a:pt x="721" y="1396"/>
                </a:lnTo>
                <a:lnTo>
                  <a:pt x="721" y="1396"/>
                </a:lnTo>
                <a:lnTo>
                  <a:pt x="728" y="1396"/>
                </a:lnTo>
                <a:lnTo>
                  <a:pt x="728" y="1389"/>
                </a:lnTo>
                <a:lnTo>
                  <a:pt x="734" y="1389"/>
                </a:lnTo>
                <a:lnTo>
                  <a:pt x="734" y="1382"/>
                </a:lnTo>
                <a:lnTo>
                  <a:pt x="734" y="1382"/>
                </a:lnTo>
                <a:lnTo>
                  <a:pt x="734" y="1382"/>
                </a:lnTo>
                <a:lnTo>
                  <a:pt x="741" y="1382"/>
                </a:lnTo>
                <a:lnTo>
                  <a:pt x="741" y="1376"/>
                </a:lnTo>
                <a:lnTo>
                  <a:pt x="741" y="1376"/>
                </a:lnTo>
                <a:lnTo>
                  <a:pt x="741" y="1376"/>
                </a:lnTo>
                <a:lnTo>
                  <a:pt x="748" y="1376"/>
                </a:lnTo>
                <a:lnTo>
                  <a:pt x="748" y="1369"/>
                </a:lnTo>
                <a:lnTo>
                  <a:pt x="754" y="1369"/>
                </a:lnTo>
                <a:lnTo>
                  <a:pt x="754" y="1362"/>
                </a:lnTo>
                <a:lnTo>
                  <a:pt x="761" y="1362"/>
                </a:lnTo>
                <a:lnTo>
                  <a:pt x="761" y="1362"/>
                </a:lnTo>
                <a:lnTo>
                  <a:pt x="761" y="1362"/>
                </a:lnTo>
                <a:lnTo>
                  <a:pt x="761" y="1356"/>
                </a:lnTo>
                <a:lnTo>
                  <a:pt x="775" y="1356"/>
                </a:lnTo>
                <a:lnTo>
                  <a:pt x="775" y="1356"/>
                </a:lnTo>
                <a:lnTo>
                  <a:pt x="788" y="1356"/>
                </a:lnTo>
                <a:lnTo>
                  <a:pt x="788" y="1349"/>
                </a:lnTo>
                <a:lnTo>
                  <a:pt x="788" y="1349"/>
                </a:lnTo>
                <a:lnTo>
                  <a:pt x="788" y="1349"/>
                </a:lnTo>
                <a:lnTo>
                  <a:pt x="795" y="1349"/>
                </a:lnTo>
                <a:lnTo>
                  <a:pt x="795" y="1342"/>
                </a:lnTo>
                <a:lnTo>
                  <a:pt x="795" y="1342"/>
                </a:lnTo>
                <a:lnTo>
                  <a:pt x="795" y="1342"/>
                </a:lnTo>
                <a:lnTo>
                  <a:pt x="802" y="1342"/>
                </a:lnTo>
                <a:lnTo>
                  <a:pt x="802" y="1342"/>
                </a:lnTo>
                <a:lnTo>
                  <a:pt x="802" y="1342"/>
                </a:lnTo>
                <a:lnTo>
                  <a:pt x="802" y="1336"/>
                </a:lnTo>
                <a:lnTo>
                  <a:pt x="808" y="1336"/>
                </a:lnTo>
                <a:lnTo>
                  <a:pt x="808" y="1329"/>
                </a:lnTo>
                <a:lnTo>
                  <a:pt x="808" y="1329"/>
                </a:lnTo>
                <a:lnTo>
                  <a:pt x="808" y="1322"/>
                </a:lnTo>
                <a:lnTo>
                  <a:pt x="808" y="1322"/>
                </a:lnTo>
                <a:lnTo>
                  <a:pt x="808" y="1322"/>
                </a:lnTo>
                <a:lnTo>
                  <a:pt x="815" y="1322"/>
                </a:lnTo>
                <a:lnTo>
                  <a:pt x="815" y="1316"/>
                </a:lnTo>
                <a:lnTo>
                  <a:pt x="815" y="1316"/>
                </a:lnTo>
                <a:lnTo>
                  <a:pt x="815" y="1316"/>
                </a:lnTo>
                <a:lnTo>
                  <a:pt x="822" y="1316"/>
                </a:lnTo>
                <a:lnTo>
                  <a:pt x="822" y="1309"/>
                </a:lnTo>
                <a:lnTo>
                  <a:pt x="829" y="1309"/>
                </a:lnTo>
                <a:lnTo>
                  <a:pt x="829" y="1309"/>
                </a:lnTo>
                <a:lnTo>
                  <a:pt x="835" y="1309"/>
                </a:lnTo>
                <a:lnTo>
                  <a:pt x="835" y="1309"/>
                </a:lnTo>
                <a:lnTo>
                  <a:pt x="835" y="1309"/>
                </a:lnTo>
                <a:lnTo>
                  <a:pt x="835" y="1303"/>
                </a:lnTo>
                <a:lnTo>
                  <a:pt x="842" y="1303"/>
                </a:lnTo>
                <a:lnTo>
                  <a:pt x="842" y="1296"/>
                </a:lnTo>
                <a:lnTo>
                  <a:pt x="849" y="1296"/>
                </a:lnTo>
                <a:lnTo>
                  <a:pt x="849" y="1289"/>
                </a:lnTo>
                <a:lnTo>
                  <a:pt x="855" y="1289"/>
                </a:lnTo>
                <a:lnTo>
                  <a:pt x="855" y="1289"/>
                </a:lnTo>
                <a:lnTo>
                  <a:pt x="855" y="1289"/>
                </a:lnTo>
                <a:lnTo>
                  <a:pt x="855" y="1283"/>
                </a:lnTo>
                <a:lnTo>
                  <a:pt x="862" y="1283"/>
                </a:lnTo>
                <a:lnTo>
                  <a:pt x="862" y="1283"/>
                </a:lnTo>
                <a:lnTo>
                  <a:pt x="862" y="1283"/>
                </a:lnTo>
                <a:lnTo>
                  <a:pt x="862" y="1276"/>
                </a:lnTo>
                <a:lnTo>
                  <a:pt x="869" y="1276"/>
                </a:lnTo>
                <a:lnTo>
                  <a:pt x="869" y="1276"/>
                </a:lnTo>
                <a:lnTo>
                  <a:pt x="869" y="1276"/>
                </a:lnTo>
                <a:lnTo>
                  <a:pt x="869" y="1269"/>
                </a:lnTo>
                <a:lnTo>
                  <a:pt x="876" y="1269"/>
                </a:lnTo>
                <a:lnTo>
                  <a:pt x="876" y="1263"/>
                </a:lnTo>
                <a:lnTo>
                  <a:pt x="876" y="1263"/>
                </a:lnTo>
                <a:lnTo>
                  <a:pt x="876" y="1263"/>
                </a:lnTo>
                <a:lnTo>
                  <a:pt x="882" y="1263"/>
                </a:lnTo>
                <a:lnTo>
                  <a:pt x="882" y="1263"/>
                </a:lnTo>
                <a:lnTo>
                  <a:pt x="889" y="1263"/>
                </a:lnTo>
                <a:lnTo>
                  <a:pt x="889" y="1256"/>
                </a:lnTo>
                <a:lnTo>
                  <a:pt x="896" y="1256"/>
                </a:lnTo>
                <a:lnTo>
                  <a:pt x="896" y="1256"/>
                </a:lnTo>
                <a:lnTo>
                  <a:pt x="896" y="1256"/>
                </a:lnTo>
                <a:lnTo>
                  <a:pt x="896" y="1249"/>
                </a:lnTo>
                <a:lnTo>
                  <a:pt x="896" y="1249"/>
                </a:lnTo>
                <a:lnTo>
                  <a:pt x="896" y="1249"/>
                </a:lnTo>
                <a:lnTo>
                  <a:pt x="896" y="1249"/>
                </a:lnTo>
                <a:lnTo>
                  <a:pt x="896" y="1243"/>
                </a:lnTo>
                <a:lnTo>
                  <a:pt x="909" y="1243"/>
                </a:lnTo>
                <a:lnTo>
                  <a:pt x="909" y="1236"/>
                </a:lnTo>
                <a:lnTo>
                  <a:pt x="909" y="1236"/>
                </a:lnTo>
                <a:lnTo>
                  <a:pt x="909" y="1236"/>
                </a:lnTo>
                <a:lnTo>
                  <a:pt x="943" y="1236"/>
                </a:lnTo>
                <a:lnTo>
                  <a:pt x="943" y="1229"/>
                </a:lnTo>
                <a:lnTo>
                  <a:pt x="950" y="1229"/>
                </a:lnTo>
                <a:lnTo>
                  <a:pt x="950" y="1229"/>
                </a:lnTo>
                <a:lnTo>
                  <a:pt x="963" y="1229"/>
                </a:lnTo>
                <a:lnTo>
                  <a:pt x="963" y="1223"/>
                </a:lnTo>
                <a:lnTo>
                  <a:pt x="970" y="1223"/>
                </a:lnTo>
                <a:lnTo>
                  <a:pt x="970" y="1223"/>
                </a:lnTo>
                <a:lnTo>
                  <a:pt x="983" y="1223"/>
                </a:lnTo>
                <a:lnTo>
                  <a:pt x="983" y="1223"/>
                </a:lnTo>
                <a:lnTo>
                  <a:pt x="983" y="1223"/>
                </a:lnTo>
                <a:lnTo>
                  <a:pt x="983" y="1216"/>
                </a:lnTo>
                <a:lnTo>
                  <a:pt x="997" y="1216"/>
                </a:lnTo>
                <a:lnTo>
                  <a:pt x="997" y="1216"/>
                </a:lnTo>
                <a:lnTo>
                  <a:pt x="1004" y="1216"/>
                </a:lnTo>
                <a:lnTo>
                  <a:pt x="1004" y="1216"/>
                </a:lnTo>
                <a:lnTo>
                  <a:pt x="1017" y="1216"/>
                </a:lnTo>
                <a:lnTo>
                  <a:pt x="1017" y="1210"/>
                </a:lnTo>
                <a:lnTo>
                  <a:pt x="1017" y="1210"/>
                </a:lnTo>
                <a:lnTo>
                  <a:pt x="1017" y="1210"/>
                </a:lnTo>
                <a:lnTo>
                  <a:pt x="1024" y="1210"/>
                </a:lnTo>
                <a:lnTo>
                  <a:pt x="1024" y="1203"/>
                </a:lnTo>
                <a:lnTo>
                  <a:pt x="1031" y="1203"/>
                </a:lnTo>
                <a:lnTo>
                  <a:pt x="1031" y="1203"/>
                </a:lnTo>
                <a:lnTo>
                  <a:pt x="1037" y="1203"/>
                </a:lnTo>
                <a:lnTo>
                  <a:pt x="1037" y="1196"/>
                </a:lnTo>
                <a:lnTo>
                  <a:pt x="1051" y="1196"/>
                </a:lnTo>
                <a:lnTo>
                  <a:pt x="1051" y="1196"/>
                </a:lnTo>
                <a:lnTo>
                  <a:pt x="1057" y="1196"/>
                </a:lnTo>
                <a:lnTo>
                  <a:pt x="1057" y="1190"/>
                </a:lnTo>
                <a:lnTo>
                  <a:pt x="1078" y="1190"/>
                </a:lnTo>
                <a:lnTo>
                  <a:pt x="1078" y="1190"/>
                </a:lnTo>
                <a:lnTo>
                  <a:pt x="1084" y="1190"/>
                </a:lnTo>
                <a:lnTo>
                  <a:pt x="1084" y="1183"/>
                </a:lnTo>
                <a:lnTo>
                  <a:pt x="1091" y="1183"/>
                </a:lnTo>
                <a:lnTo>
                  <a:pt x="1091" y="1183"/>
                </a:lnTo>
                <a:lnTo>
                  <a:pt x="1091" y="1183"/>
                </a:lnTo>
                <a:lnTo>
                  <a:pt x="1091" y="1176"/>
                </a:lnTo>
                <a:lnTo>
                  <a:pt x="1091" y="1176"/>
                </a:lnTo>
                <a:lnTo>
                  <a:pt x="1091" y="1176"/>
                </a:lnTo>
                <a:lnTo>
                  <a:pt x="1118" y="1176"/>
                </a:lnTo>
                <a:lnTo>
                  <a:pt x="1118" y="1176"/>
                </a:lnTo>
                <a:lnTo>
                  <a:pt x="1118" y="1176"/>
                </a:lnTo>
                <a:lnTo>
                  <a:pt x="1118" y="1170"/>
                </a:lnTo>
                <a:lnTo>
                  <a:pt x="1125" y="1170"/>
                </a:lnTo>
                <a:lnTo>
                  <a:pt x="1125" y="1170"/>
                </a:lnTo>
                <a:lnTo>
                  <a:pt x="1138" y="1170"/>
                </a:lnTo>
                <a:lnTo>
                  <a:pt x="1138" y="1170"/>
                </a:lnTo>
                <a:lnTo>
                  <a:pt x="1152" y="1170"/>
                </a:lnTo>
                <a:lnTo>
                  <a:pt x="1152" y="1163"/>
                </a:lnTo>
                <a:lnTo>
                  <a:pt x="1165" y="1163"/>
                </a:lnTo>
                <a:lnTo>
                  <a:pt x="1165" y="1163"/>
                </a:lnTo>
                <a:lnTo>
                  <a:pt x="1172" y="1163"/>
                </a:lnTo>
                <a:lnTo>
                  <a:pt x="1172" y="1156"/>
                </a:lnTo>
                <a:lnTo>
                  <a:pt x="1172" y="1156"/>
                </a:lnTo>
                <a:lnTo>
                  <a:pt x="1172" y="1156"/>
                </a:lnTo>
                <a:lnTo>
                  <a:pt x="1179" y="1156"/>
                </a:lnTo>
                <a:lnTo>
                  <a:pt x="1179" y="1156"/>
                </a:lnTo>
                <a:lnTo>
                  <a:pt x="1185" y="1156"/>
                </a:lnTo>
                <a:lnTo>
                  <a:pt x="1185" y="1150"/>
                </a:lnTo>
                <a:lnTo>
                  <a:pt x="1199" y="1150"/>
                </a:lnTo>
                <a:lnTo>
                  <a:pt x="1199" y="1150"/>
                </a:lnTo>
                <a:lnTo>
                  <a:pt x="1206" y="1150"/>
                </a:lnTo>
                <a:lnTo>
                  <a:pt x="1206" y="1143"/>
                </a:lnTo>
                <a:lnTo>
                  <a:pt x="1212" y="1143"/>
                </a:lnTo>
                <a:lnTo>
                  <a:pt x="1212" y="1143"/>
                </a:lnTo>
                <a:lnTo>
                  <a:pt x="1219" y="1143"/>
                </a:lnTo>
                <a:lnTo>
                  <a:pt x="1219" y="1136"/>
                </a:lnTo>
                <a:lnTo>
                  <a:pt x="1226" y="1136"/>
                </a:lnTo>
                <a:lnTo>
                  <a:pt x="1226" y="1130"/>
                </a:lnTo>
                <a:lnTo>
                  <a:pt x="1232" y="1130"/>
                </a:lnTo>
                <a:lnTo>
                  <a:pt x="1232" y="1130"/>
                </a:lnTo>
                <a:lnTo>
                  <a:pt x="1239" y="1130"/>
                </a:lnTo>
                <a:lnTo>
                  <a:pt x="1239" y="1123"/>
                </a:lnTo>
                <a:lnTo>
                  <a:pt x="1246" y="1123"/>
                </a:lnTo>
                <a:lnTo>
                  <a:pt x="1246" y="1123"/>
                </a:lnTo>
                <a:lnTo>
                  <a:pt x="1246" y="1123"/>
                </a:lnTo>
                <a:lnTo>
                  <a:pt x="1246" y="1123"/>
                </a:lnTo>
                <a:lnTo>
                  <a:pt x="1253" y="1123"/>
                </a:lnTo>
                <a:lnTo>
                  <a:pt x="1253" y="1117"/>
                </a:lnTo>
                <a:lnTo>
                  <a:pt x="1259" y="1117"/>
                </a:lnTo>
                <a:lnTo>
                  <a:pt x="1259" y="1117"/>
                </a:lnTo>
                <a:lnTo>
                  <a:pt x="1259" y="1117"/>
                </a:lnTo>
                <a:lnTo>
                  <a:pt x="1259" y="1117"/>
                </a:lnTo>
                <a:lnTo>
                  <a:pt x="1266" y="1117"/>
                </a:lnTo>
                <a:lnTo>
                  <a:pt x="1266" y="1110"/>
                </a:lnTo>
                <a:lnTo>
                  <a:pt x="1273" y="1110"/>
                </a:lnTo>
                <a:lnTo>
                  <a:pt x="1273" y="1110"/>
                </a:lnTo>
                <a:lnTo>
                  <a:pt x="1273" y="1110"/>
                </a:lnTo>
                <a:lnTo>
                  <a:pt x="1273" y="1103"/>
                </a:lnTo>
                <a:lnTo>
                  <a:pt x="1280" y="1103"/>
                </a:lnTo>
                <a:lnTo>
                  <a:pt x="1280" y="1103"/>
                </a:lnTo>
                <a:lnTo>
                  <a:pt x="1280" y="1103"/>
                </a:lnTo>
                <a:lnTo>
                  <a:pt x="1280" y="1097"/>
                </a:lnTo>
                <a:lnTo>
                  <a:pt x="1280" y="1097"/>
                </a:lnTo>
                <a:lnTo>
                  <a:pt x="1280" y="1097"/>
                </a:lnTo>
                <a:lnTo>
                  <a:pt x="1286" y="1097"/>
                </a:lnTo>
                <a:lnTo>
                  <a:pt x="1286" y="1090"/>
                </a:lnTo>
                <a:lnTo>
                  <a:pt x="1293" y="1090"/>
                </a:lnTo>
                <a:lnTo>
                  <a:pt x="1293" y="1090"/>
                </a:lnTo>
                <a:lnTo>
                  <a:pt x="1300" y="1090"/>
                </a:lnTo>
                <a:lnTo>
                  <a:pt x="1300" y="1090"/>
                </a:lnTo>
                <a:lnTo>
                  <a:pt x="1307" y="1090"/>
                </a:lnTo>
                <a:lnTo>
                  <a:pt x="1307" y="1083"/>
                </a:lnTo>
                <a:lnTo>
                  <a:pt x="1313" y="1083"/>
                </a:lnTo>
                <a:lnTo>
                  <a:pt x="1313" y="1077"/>
                </a:lnTo>
                <a:lnTo>
                  <a:pt x="1320" y="1077"/>
                </a:lnTo>
                <a:lnTo>
                  <a:pt x="1320" y="1077"/>
                </a:lnTo>
                <a:lnTo>
                  <a:pt x="1340" y="1077"/>
                </a:lnTo>
                <a:lnTo>
                  <a:pt x="1340" y="1070"/>
                </a:lnTo>
                <a:lnTo>
                  <a:pt x="1340" y="1070"/>
                </a:lnTo>
                <a:lnTo>
                  <a:pt x="1340" y="1070"/>
                </a:lnTo>
                <a:lnTo>
                  <a:pt x="1374" y="1070"/>
                </a:lnTo>
                <a:lnTo>
                  <a:pt x="1374" y="1063"/>
                </a:lnTo>
                <a:lnTo>
                  <a:pt x="1381" y="1063"/>
                </a:lnTo>
                <a:lnTo>
                  <a:pt x="1381" y="1063"/>
                </a:lnTo>
                <a:lnTo>
                  <a:pt x="1387" y="1063"/>
                </a:lnTo>
                <a:lnTo>
                  <a:pt x="1387" y="1057"/>
                </a:lnTo>
                <a:lnTo>
                  <a:pt x="1401" y="1057"/>
                </a:lnTo>
                <a:lnTo>
                  <a:pt x="1401" y="1057"/>
                </a:lnTo>
                <a:lnTo>
                  <a:pt x="1408" y="1057"/>
                </a:lnTo>
                <a:lnTo>
                  <a:pt x="1408" y="1050"/>
                </a:lnTo>
                <a:lnTo>
                  <a:pt x="1414" y="1050"/>
                </a:lnTo>
                <a:lnTo>
                  <a:pt x="1414" y="1050"/>
                </a:lnTo>
                <a:lnTo>
                  <a:pt x="1414" y="1050"/>
                </a:lnTo>
                <a:lnTo>
                  <a:pt x="1414" y="1050"/>
                </a:lnTo>
                <a:lnTo>
                  <a:pt x="1428" y="1050"/>
                </a:lnTo>
                <a:lnTo>
                  <a:pt x="1428" y="1043"/>
                </a:lnTo>
                <a:lnTo>
                  <a:pt x="1441" y="1043"/>
                </a:lnTo>
                <a:lnTo>
                  <a:pt x="1441" y="1043"/>
                </a:lnTo>
                <a:lnTo>
                  <a:pt x="1441" y="1043"/>
                </a:lnTo>
                <a:lnTo>
                  <a:pt x="1441" y="1037"/>
                </a:lnTo>
                <a:lnTo>
                  <a:pt x="1441" y="1037"/>
                </a:lnTo>
                <a:lnTo>
                  <a:pt x="1441" y="1037"/>
                </a:lnTo>
                <a:lnTo>
                  <a:pt x="1448" y="1037"/>
                </a:lnTo>
                <a:lnTo>
                  <a:pt x="1448" y="1037"/>
                </a:lnTo>
                <a:lnTo>
                  <a:pt x="1455" y="1037"/>
                </a:lnTo>
                <a:lnTo>
                  <a:pt x="1455" y="1030"/>
                </a:lnTo>
                <a:lnTo>
                  <a:pt x="1461" y="1030"/>
                </a:lnTo>
                <a:lnTo>
                  <a:pt x="1461" y="1030"/>
                </a:lnTo>
                <a:lnTo>
                  <a:pt x="1461" y="1030"/>
                </a:lnTo>
                <a:lnTo>
                  <a:pt x="1461" y="1023"/>
                </a:lnTo>
                <a:lnTo>
                  <a:pt x="1468" y="1023"/>
                </a:lnTo>
                <a:lnTo>
                  <a:pt x="1468" y="1023"/>
                </a:lnTo>
                <a:lnTo>
                  <a:pt x="1488" y="1023"/>
                </a:lnTo>
                <a:lnTo>
                  <a:pt x="1488" y="1017"/>
                </a:lnTo>
                <a:lnTo>
                  <a:pt x="1495" y="1017"/>
                </a:lnTo>
                <a:lnTo>
                  <a:pt x="1495" y="1017"/>
                </a:lnTo>
                <a:lnTo>
                  <a:pt x="1502" y="1017"/>
                </a:lnTo>
                <a:lnTo>
                  <a:pt x="1502" y="1010"/>
                </a:lnTo>
                <a:lnTo>
                  <a:pt x="1515" y="1010"/>
                </a:lnTo>
                <a:lnTo>
                  <a:pt x="1515" y="1010"/>
                </a:lnTo>
                <a:lnTo>
                  <a:pt x="1522" y="1010"/>
                </a:lnTo>
                <a:lnTo>
                  <a:pt x="1522" y="1010"/>
                </a:lnTo>
                <a:lnTo>
                  <a:pt x="1522" y="1010"/>
                </a:lnTo>
                <a:lnTo>
                  <a:pt x="1522" y="1004"/>
                </a:lnTo>
                <a:lnTo>
                  <a:pt x="1529" y="1004"/>
                </a:lnTo>
                <a:lnTo>
                  <a:pt x="1529" y="1004"/>
                </a:lnTo>
                <a:lnTo>
                  <a:pt x="1529" y="1004"/>
                </a:lnTo>
                <a:lnTo>
                  <a:pt x="1529" y="997"/>
                </a:lnTo>
                <a:lnTo>
                  <a:pt x="1542" y="997"/>
                </a:lnTo>
                <a:lnTo>
                  <a:pt x="1542" y="990"/>
                </a:lnTo>
                <a:lnTo>
                  <a:pt x="1542" y="990"/>
                </a:lnTo>
                <a:lnTo>
                  <a:pt x="1542" y="990"/>
                </a:lnTo>
                <a:lnTo>
                  <a:pt x="1549" y="990"/>
                </a:lnTo>
                <a:lnTo>
                  <a:pt x="1549" y="990"/>
                </a:lnTo>
                <a:lnTo>
                  <a:pt x="1556" y="990"/>
                </a:lnTo>
                <a:lnTo>
                  <a:pt x="1556" y="984"/>
                </a:lnTo>
                <a:lnTo>
                  <a:pt x="1562" y="984"/>
                </a:lnTo>
                <a:lnTo>
                  <a:pt x="1562" y="984"/>
                </a:lnTo>
                <a:lnTo>
                  <a:pt x="1569" y="984"/>
                </a:lnTo>
                <a:lnTo>
                  <a:pt x="1569" y="977"/>
                </a:lnTo>
                <a:lnTo>
                  <a:pt x="1576" y="977"/>
                </a:lnTo>
                <a:lnTo>
                  <a:pt x="1576" y="977"/>
                </a:lnTo>
                <a:lnTo>
                  <a:pt x="1589" y="977"/>
                </a:lnTo>
                <a:lnTo>
                  <a:pt x="1589" y="977"/>
                </a:lnTo>
                <a:lnTo>
                  <a:pt x="1603" y="977"/>
                </a:lnTo>
                <a:lnTo>
                  <a:pt x="1603" y="970"/>
                </a:lnTo>
                <a:lnTo>
                  <a:pt x="1609" y="970"/>
                </a:lnTo>
                <a:lnTo>
                  <a:pt x="1609" y="970"/>
                </a:lnTo>
                <a:lnTo>
                  <a:pt x="1609" y="970"/>
                </a:lnTo>
                <a:lnTo>
                  <a:pt x="1609" y="964"/>
                </a:lnTo>
                <a:lnTo>
                  <a:pt x="1623" y="964"/>
                </a:lnTo>
                <a:lnTo>
                  <a:pt x="1623" y="964"/>
                </a:lnTo>
                <a:lnTo>
                  <a:pt x="1650" y="964"/>
                </a:lnTo>
                <a:lnTo>
                  <a:pt x="1650" y="964"/>
                </a:lnTo>
                <a:lnTo>
                  <a:pt x="1657" y="964"/>
                </a:lnTo>
                <a:lnTo>
                  <a:pt x="1657" y="957"/>
                </a:lnTo>
                <a:lnTo>
                  <a:pt x="1663" y="957"/>
                </a:lnTo>
                <a:lnTo>
                  <a:pt x="1663" y="957"/>
                </a:lnTo>
                <a:lnTo>
                  <a:pt x="1663" y="957"/>
                </a:lnTo>
                <a:lnTo>
                  <a:pt x="1663" y="950"/>
                </a:lnTo>
                <a:lnTo>
                  <a:pt x="1677" y="950"/>
                </a:lnTo>
                <a:lnTo>
                  <a:pt x="1677" y="950"/>
                </a:lnTo>
                <a:lnTo>
                  <a:pt x="1684" y="950"/>
                </a:lnTo>
                <a:lnTo>
                  <a:pt x="1684" y="944"/>
                </a:lnTo>
                <a:lnTo>
                  <a:pt x="1690" y="944"/>
                </a:lnTo>
                <a:lnTo>
                  <a:pt x="1690" y="937"/>
                </a:lnTo>
                <a:lnTo>
                  <a:pt x="1690" y="937"/>
                </a:lnTo>
                <a:lnTo>
                  <a:pt x="1690" y="937"/>
                </a:lnTo>
                <a:lnTo>
                  <a:pt x="1697" y="937"/>
                </a:lnTo>
                <a:lnTo>
                  <a:pt x="1697" y="930"/>
                </a:lnTo>
                <a:lnTo>
                  <a:pt x="1697" y="930"/>
                </a:lnTo>
                <a:lnTo>
                  <a:pt x="1697" y="930"/>
                </a:lnTo>
                <a:lnTo>
                  <a:pt x="1710" y="930"/>
                </a:lnTo>
                <a:lnTo>
                  <a:pt x="1710" y="924"/>
                </a:lnTo>
                <a:lnTo>
                  <a:pt x="1710" y="924"/>
                </a:lnTo>
                <a:lnTo>
                  <a:pt x="1710" y="917"/>
                </a:lnTo>
                <a:lnTo>
                  <a:pt x="1710" y="917"/>
                </a:lnTo>
                <a:lnTo>
                  <a:pt x="1710" y="917"/>
                </a:lnTo>
                <a:lnTo>
                  <a:pt x="1717" y="917"/>
                </a:lnTo>
                <a:lnTo>
                  <a:pt x="1717" y="917"/>
                </a:lnTo>
                <a:lnTo>
                  <a:pt x="1737" y="917"/>
                </a:lnTo>
                <a:lnTo>
                  <a:pt x="1737" y="911"/>
                </a:lnTo>
                <a:lnTo>
                  <a:pt x="1737" y="911"/>
                </a:lnTo>
                <a:lnTo>
                  <a:pt x="1737" y="911"/>
                </a:lnTo>
                <a:lnTo>
                  <a:pt x="1751" y="911"/>
                </a:lnTo>
                <a:lnTo>
                  <a:pt x="1751" y="904"/>
                </a:lnTo>
                <a:lnTo>
                  <a:pt x="1758" y="904"/>
                </a:lnTo>
                <a:lnTo>
                  <a:pt x="1758" y="904"/>
                </a:lnTo>
                <a:lnTo>
                  <a:pt x="1764" y="904"/>
                </a:lnTo>
                <a:lnTo>
                  <a:pt x="1764" y="897"/>
                </a:lnTo>
                <a:lnTo>
                  <a:pt x="1764" y="897"/>
                </a:lnTo>
                <a:lnTo>
                  <a:pt x="1764" y="897"/>
                </a:lnTo>
                <a:lnTo>
                  <a:pt x="1764" y="897"/>
                </a:lnTo>
                <a:lnTo>
                  <a:pt x="1764" y="891"/>
                </a:lnTo>
                <a:lnTo>
                  <a:pt x="1771" y="891"/>
                </a:lnTo>
                <a:lnTo>
                  <a:pt x="1771" y="891"/>
                </a:lnTo>
                <a:lnTo>
                  <a:pt x="1771" y="891"/>
                </a:lnTo>
                <a:lnTo>
                  <a:pt x="1771" y="884"/>
                </a:lnTo>
                <a:lnTo>
                  <a:pt x="1778" y="884"/>
                </a:lnTo>
                <a:lnTo>
                  <a:pt x="1778" y="884"/>
                </a:lnTo>
                <a:lnTo>
                  <a:pt x="1778" y="884"/>
                </a:lnTo>
                <a:lnTo>
                  <a:pt x="1778" y="884"/>
                </a:lnTo>
                <a:lnTo>
                  <a:pt x="1785" y="884"/>
                </a:lnTo>
                <a:lnTo>
                  <a:pt x="1785" y="877"/>
                </a:lnTo>
                <a:lnTo>
                  <a:pt x="1785" y="877"/>
                </a:lnTo>
                <a:lnTo>
                  <a:pt x="1785" y="877"/>
                </a:lnTo>
                <a:lnTo>
                  <a:pt x="1798" y="877"/>
                </a:lnTo>
                <a:lnTo>
                  <a:pt x="1798" y="871"/>
                </a:lnTo>
                <a:lnTo>
                  <a:pt x="1811" y="871"/>
                </a:lnTo>
                <a:lnTo>
                  <a:pt x="1811" y="871"/>
                </a:lnTo>
                <a:lnTo>
                  <a:pt x="1811" y="871"/>
                </a:lnTo>
                <a:lnTo>
                  <a:pt x="1811" y="864"/>
                </a:lnTo>
                <a:lnTo>
                  <a:pt x="1825" y="864"/>
                </a:lnTo>
                <a:lnTo>
                  <a:pt x="1825" y="864"/>
                </a:lnTo>
                <a:lnTo>
                  <a:pt x="1832" y="864"/>
                </a:lnTo>
                <a:lnTo>
                  <a:pt x="1832" y="857"/>
                </a:lnTo>
                <a:lnTo>
                  <a:pt x="1838" y="857"/>
                </a:lnTo>
                <a:lnTo>
                  <a:pt x="1838" y="857"/>
                </a:lnTo>
                <a:lnTo>
                  <a:pt x="1838" y="857"/>
                </a:lnTo>
                <a:lnTo>
                  <a:pt x="1838" y="857"/>
                </a:lnTo>
                <a:lnTo>
                  <a:pt x="1845" y="857"/>
                </a:lnTo>
                <a:lnTo>
                  <a:pt x="1845" y="851"/>
                </a:lnTo>
                <a:lnTo>
                  <a:pt x="1845" y="851"/>
                </a:lnTo>
                <a:lnTo>
                  <a:pt x="1845" y="851"/>
                </a:lnTo>
                <a:lnTo>
                  <a:pt x="1852" y="851"/>
                </a:lnTo>
                <a:lnTo>
                  <a:pt x="1852" y="844"/>
                </a:lnTo>
                <a:lnTo>
                  <a:pt x="1852" y="844"/>
                </a:lnTo>
                <a:lnTo>
                  <a:pt x="1852" y="844"/>
                </a:lnTo>
                <a:lnTo>
                  <a:pt x="1859" y="844"/>
                </a:lnTo>
                <a:lnTo>
                  <a:pt x="1859" y="837"/>
                </a:lnTo>
                <a:lnTo>
                  <a:pt x="1872" y="837"/>
                </a:lnTo>
                <a:lnTo>
                  <a:pt x="1872" y="837"/>
                </a:lnTo>
                <a:lnTo>
                  <a:pt x="1879" y="837"/>
                </a:lnTo>
                <a:lnTo>
                  <a:pt x="1879" y="831"/>
                </a:lnTo>
                <a:lnTo>
                  <a:pt x="1879" y="831"/>
                </a:lnTo>
                <a:lnTo>
                  <a:pt x="1879" y="831"/>
                </a:lnTo>
                <a:lnTo>
                  <a:pt x="1886" y="831"/>
                </a:lnTo>
                <a:lnTo>
                  <a:pt x="1886" y="824"/>
                </a:lnTo>
                <a:lnTo>
                  <a:pt x="1886" y="824"/>
                </a:lnTo>
                <a:lnTo>
                  <a:pt x="1886" y="824"/>
                </a:lnTo>
                <a:lnTo>
                  <a:pt x="1892" y="824"/>
                </a:lnTo>
                <a:lnTo>
                  <a:pt x="1892" y="824"/>
                </a:lnTo>
                <a:lnTo>
                  <a:pt x="1899" y="824"/>
                </a:lnTo>
                <a:lnTo>
                  <a:pt x="1899" y="818"/>
                </a:lnTo>
                <a:lnTo>
                  <a:pt x="1899" y="818"/>
                </a:lnTo>
                <a:lnTo>
                  <a:pt x="1899" y="818"/>
                </a:lnTo>
                <a:lnTo>
                  <a:pt x="1919" y="818"/>
                </a:lnTo>
                <a:lnTo>
                  <a:pt x="1919" y="811"/>
                </a:lnTo>
                <a:lnTo>
                  <a:pt x="1926" y="811"/>
                </a:lnTo>
                <a:lnTo>
                  <a:pt x="1926" y="811"/>
                </a:lnTo>
                <a:lnTo>
                  <a:pt x="1933" y="811"/>
                </a:lnTo>
                <a:lnTo>
                  <a:pt x="1933" y="804"/>
                </a:lnTo>
                <a:lnTo>
                  <a:pt x="1939" y="804"/>
                </a:lnTo>
                <a:lnTo>
                  <a:pt x="1939" y="804"/>
                </a:lnTo>
                <a:lnTo>
                  <a:pt x="1946" y="804"/>
                </a:lnTo>
                <a:lnTo>
                  <a:pt x="1946" y="798"/>
                </a:lnTo>
                <a:lnTo>
                  <a:pt x="1953" y="798"/>
                </a:lnTo>
                <a:lnTo>
                  <a:pt x="1953" y="798"/>
                </a:lnTo>
                <a:lnTo>
                  <a:pt x="1980" y="798"/>
                </a:lnTo>
                <a:lnTo>
                  <a:pt x="1980" y="791"/>
                </a:lnTo>
                <a:lnTo>
                  <a:pt x="1993" y="791"/>
                </a:lnTo>
                <a:lnTo>
                  <a:pt x="1993" y="791"/>
                </a:lnTo>
                <a:lnTo>
                  <a:pt x="2007" y="791"/>
                </a:lnTo>
                <a:lnTo>
                  <a:pt x="2007" y="784"/>
                </a:lnTo>
                <a:lnTo>
                  <a:pt x="2013" y="784"/>
                </a:lnTo>
                <a:lnTo>
                  <a:pt x="2013" y="784"/>
                </a:lnTo>
                <a:lnTo>
                  <a:pt x="2020" y="784"/>
                </a:lnTo>
                <a:lnTo>
                  <a:pt x="2020" y="778"/>
                </a:lnTo>
                <a:lnTo>
                  <a:pt x="2034" y="778"/>
                </a:lnTo>
                <a:lnTo>
                  <a:pt x="2034" y="771"/>
                </a:lnTo>
                <a:lnTo>
                  <a:pt x="2034" y="771"/>
                </a:lnTo>
                <a:lnTo>
                  <a:pt x="2034" y="771"/>
                </a:lnTo>
                <a:lnTo>
                  <a:pt x="2054" y="771"/>
                </a:lnTo>
                <a:lnTo>
                  <a:pt x="2054" y="771"/>
                </a:lnTo>
                <a:lnTo>
                  <a:pt x="2067" y="771"/>
                </a:lnTo>
                <a:lnTo>
                  <a:pt x="2067" y="764"/>
                </a:lnTo>
                <a:lnTo>
                  <a:pt x="2074" y="764"/>
                </a:lnTo>
                <a:lnTo>
                  <a:pt x="2074" y="758"/>
                </a:lnTo>
                <a:lnTo>
                  <a:pt x="2074" y="758"/>
                </a:lnTo>
                <a:lnTo>
                  <a:pt x="2074" y="758"/>
                </a:lnTo>
                <a:lnTo>
                  <a:pt x="2081" y="758"/>
                </a:lnTo>
                <a:lnTo>
                  <a:pt x="2081" y="751"/>
                </a:lnTo>
                <a:lnTo>
                  <a:pt x="2087" y="751"/>
                </a:lnTo>
                <a:lnTo>
                  <a:pt x="2087" y="744"/>
                </a:lnTo>
                <a:lnTo>
                  <a:pt x="2094" y="744"/>
                </a:lnTo>
                <a:lnTo>
                  <a:pt x="2094" y="744"/>
                </a:lnTo>
                <a:lnTo>
                  <a:pt x="2108" y="744"/>
                </a:lnTo>
                <a:lnTo>
                  <a:pt x="2108" y="738"/>
                </a:lnTo>
                <a:lnTo>
                  <a:pt x="2108" y="738"/>
                </a:lnTo>
                <a:lnTo>
                  <a:pt x="2108" y="738"/>
                </a:lnTo>
                <a:lnTo>
                  <a:pt x="2114" y="738"/>
                </a:lnTo>
                <a:lnTo>
                  <a:pt x="2114" y="731"/>
                </a:lnTo>
                <a:lnTo>
                  <a:pt x="2121" y="731"/>
                </a:lnTo>
                <a:lnTo>
                  <a:pt x="2121" y="731"/>
                </a:lnTo>
                <a:lnTo>
                  <a:pt x="2128" y="731"/>
                </a:lnTo>
                <a:lnTo>
                  <a:pt x="2128" y="731"/>
                </a:lnTo>
                <a:lnTo>
                  <a:pt x="2135" y="731"/>
                </a:lnTo>
                <a:lnTo>
                  <a:pt x="2135" y="725"/>
                </a:lnTo>
                <a:lnTo>
                  <a:pt x="2141" y="725"/>
                </a:lnTo>
                <a:lnTo>
                  <a:pt x="2141" y="718"/>
                </a:lnTo>
                <a:lnTo>
                  <a:pt x="2148" y="718"/>
                </a:lnTo>
                <a:lnTo>
                  <a:pt x="2148" y="718"/>
                </a:lnTo>
                <a:lnTo>
                  <a:pt x="2168" y="718"/>
                </a:lnTo>
                <a:lnTo>
                  <a:pt x="2168" y="711"/>
                </a:lnTo>
                <a:lnTo>
                  <a:pt x="2168" y="711"/>
                </a:lnTo>
                <a:lnTo>
                  <a:pt x="2168" y="711"/>
                </a:lnTo>
                <a:lnTo>
                  <a:pt x="2168" y="711"/>
                </a:lnTo>
                <a:lnTo>
                  <a:pt x="2168" y="705"/>
                </a:lnTo>
                <a:lnTo>
                  <a:pt x="2175" y="705"/>
                </a:lnTo>
                <a:lnTo>
                  <a:pt x="2175" y="705"/>
                </a:lnTo>
                <a:lnTo>
                  <a:pt x="2182" y="705"/>
                </a:lnTo>
                <a:lnTo>
                  <a:pt x="2182" y="698"/>
                </a:lnTo>
                <a:lnTo>
                  <a:pt x="2182" y="698"/>
                </a:lnTo>
                <a:lnTo>
                  <a:pt x="2182" y="698"/>
                </a:lnTo>
                <a:lnTo>
                  <a:pt x="2188" y="698"/>
                </a:lnTo>
                <a:lnTo>
                  <a:pt x="2188" y="698"/>
                </a:lnTo>
                <a:lnTo>
                  <a:pt x="2195" y="698"/>
                </a:lnTo>
                <a:lnTo>
                  <a:pt x="2195" y="691"/>
                </a:lnTo>
                <a:lnTo>
                  <a:pt x="2195" y="691"/>
                </a:lnTo>
                <a:lnTo>
                  <a:pt x="2195" y="685"/>
                </a:lnTo>
                <a:lnTo>
                  <a:pt x="2202" y="685"/>
                </a:lnTo>
                <a:lnTo>
                  <a:pt x="2202" y="678"/>
                </a:lnTo>
                <a:lnTo>
                  <a:pt x="2202" y="678"/>
                </a:lnTo>
                <a:lnTo>
                  <a:pt x="2202" y="671"/>
                </a:lnTo>
                <a:lnTo>
                  <a:pt x="2209" y="671"/>
                </a:lnTo>
                <a:lnTo>
                  <a:pt x="2209" y="671"/>
                </a:lnTo>
                <a:lnTo>
                  <a:pt x="2209" y="671"/>
                </a:lnTo>
                <a:lnTo>
                  <a:pt x="2209" y="665"/>
                </a:lnTo>
                <a:lnTo>
                  <a:pt x="2236" y="665"/>
                </a:lnTo>
                <a:lnTo>
                  <a:pt x="2236" y="658"/>
                </a:lnTo>
                <a:lnTo>
                  <a:pt x="2242" y="658"/>
                </a:lnTo>
                <a:lnTo>
                  <a:pt x="2242" y="658"/>
                </a:lnTo>
                <a:lnTo>
                  <a:pt x="2242" y="658"/>
                </a:lnTo>
                <a:lnTo>
                  <a:pt x="2242" y="658"/>
                </a:lnTo>
                <a:lnTo>
                  <a:pt x="2249" y="658"/>
                </a:lnTo>
                <a:lnTo>
                  <a:pt x="2249" y="651"/>
                </a:lnTo>
                <a:lnTo>
                  <a:pt x="2256" y="651"/>
                </a:lnTo>
                <a:lnTo>
                  <a:pt x="2256" y="645"/>
                </a:lnTo>
                <a:lnTo>
                  <a:pt x="2263" y="645"/>
                </a:lnTo>
                <a:lnTo>
                  <a:pt x="2263" y="645"/>
                </a:lnTo>
                <a:lnTo>
                  <a:pt x="2269" y="645"/>
                </a:lnTo>
                <a:lnTo>
                  <a:pt x="2269" y="645"/>
                </a:lnTo>
                <a:lnTo>
                  <a:pt x="2269" y="645"/>
                </a:lnTo>
                <a:lnTo>
                  <a:pt x="2269" y="632"/>
                </a:lnTo>
                <a:lnTo>
                  <a:pt x="2276" y="632"/>
                </a:lnTo>
                <a:lnTo>
                  <a:pt x="2276" y="632"/>
                </a:lnTo>
                <a:lnTo>
                  <a:pt x="2283" y="632"/>
                </a:lnTo>
                <a:lnTo>
                  <a:pt x="2283" y="625"/>
                </a:lnTo>
                <a:lnTo>
                  <a:pt x="2283" y="625"/>
                </a:lnTo>
                <a:lnTo>
                  <a:pt x="2283" y="618"/>
                </a:lnTo>
                <a:lnTo>
                  <a:pt x="2296" y="618"/>
                </a:lnTo>
                <a:lnTo>
                  <a:pt x="2296" y="618"/>
                </a:lnTo>
                <a:lnTo>
                  <a:pt x="2296" y="618"/>
                </a:lnTo>
                <a:lnTo>
                  <a:pt x="2296" y="612"/>
                </a:lnTo>
                <a:lnTo>
                  <a:pt x="2310" y="612"/>
                </a:lnTo>
                <a:lnTo>
                  <a:pt x="2310" y="612"/>
                </a:lnTo>
                <a:lnTo>
                  <a:pt x="2310" y="612"/>
                </a:lnTo>
                <a:lnTo>
                  <a:pt x="2310" y="605"/>
                </a:lnTo>
                <a:lnTo>
                  <a:pt x="2310" y="605"/>
                </a:lnTo>
                <a:lnTo>
                  <a:pt x="2310" y="605"/>
                </a:lnTo>
                <a:lnTo>
                  <a:pt x="2310" y="605"/>
                </a:lnTo>
                <a:lnTo>
                  <a:pt x="2310" y="605"/>
                </a:lnTo>
                <a:lnTo>
                  <a:pt x="2323" y="605"/>
                </a:lnTo>
                <a:lnTo>
                  <a:pt x="2323" y="598"/>
                </a:lnTo>
                <a:lnTo>
                  <a:pt x="2337" y="598"/>
                </a:lnTo>
                <a:lnTo>
                  <a:pt x="2337" y="598"/>
                </a:lnTo>
                <a:lnTo>
                  <a:pt x="2343" y="598"/>
                </a:lnTo>
                <a:lnTo>
                  <a:pt x="2343" y="592"/>
                </a:lnTo>
                <a:lnTo>
                  <a:pt x="2350" y="592"/>
                </a:lnTo>
                <a:lnTo>
                  <a:pt x="2350" y="592"/>
                </a:lnTo>
                <a:lnTo>
                  <a:pt x="2357" y="592"/>
                </a:lnTo>
                <a:lnTo>
                  <a:pt x="2357" y="585"/>
                </a:lnTo>
                <a:lnTo>
                  <a:pt x="2363" y="585"/>
                </a:lnTo>
                <a:lnTo>
                  <a:pt x="2363" y="585"/>
                </a:lnTo>
                <a:lnTo>
                  <a:pt x="2370" y="585"/>
                </a:lnTo>
                <a:lnTo>
                  <a:pt x="2370" y="578"/>
                </a:lnTo>
                <a:lnTo>
                  <a:pt x="2384" y="578"/>
                </a:lnTo>
                <a:lnTo>
                  <a:pt x="2384" y="578"/>
                </a:lnTo>
                <a:lnTo>
                  <a:pt x="2397" y="578"/>
                </a:lnTo>
                <a:lnTo>
                  <a:pt x="2397" y="572"/>
                </a:lnTo>
                <a:lnTo>
                  <a:pt x="2397" y="572"/>
                </a:lnTo>
                <a:lnTo>
                  <a:pt x="2397" y="572"/>
                </a:lnTo>
                <a:lnTo>
                  <a:pt x="2424" y="572"/>
                </a:lnTo>
                <a:lnTo>
                  <a:pt x="2424" y="565"/>
                </a:lnTo>
                <a:lnTo>
                  <a:pt x="2438" y="565"/>
                </a:lnTo>
                <a:lnTo>
                  <a:pt x="2438" y="565"/>
                </a:lnTo>
                <a:lnTo>
                  <a:pt x="2478" y="565"/>
                </a:lnTo>
                <a:lnTo>
                  <a:pt x="2478" y="558"/>
                </a:lnTo>
                <a:lnTo>
                  <a:pt x="2491" y="558"/>
                </a:lnTo>
                <a:lnTo>
                  <a:pt x="2491" y="558"/>
                </a:lnTo>
                <a:lnTo>
                  <a:pt x="2498" y="558"/>
                </a:lnTo>
                <a:lnTo>
                  <a:pt x="2498" y="558"/>
                </a:lnTo>
                <a:lnTo>
                  <a:pt x="2498" y="558"/>
                </a:lnTo>
                <a:lnTo>
                  <a:pt x="2498" y="552"/>
                </a:lnTo>
                <a:lnTo>
                  <a:pt x="2518" y="552"/>
                </a:lnTo>
                <a:lnTo>
                  <a:pt x="2518" y="552"/>
                </a:lnTo>
                <a:lnTo>
                  <a:pt x="2525" y="552"/>
                </a:lnTo>
                <a:lnTo>
                  <a:pt x="2525" y="545"/>
                </a:lnTo>
                <a:lnTo>
                  <a:pt x="2532" y="545"/>
                </a:lnTo>
                <a:lnTo>
                  <a:pt x="2532" y="539"/>
                </a:lnTo>
                <a:lnTo>
                  <a:pt x="2539" y="539"/>
                </a:lnTo>
                <a:lnTo>
                  <a:pt x="2539" y="539"/>
                </a:lnTo>
                <a:lnTo>
                  <a:pt x="2565" y="539"/>
                </a:lnTo>
                <a:lnTo>
                  <a:pt x="2565" y="532"/>
                </a:lnTo>
                <a:lnTo>
                  <a:pt x="2572" y="532"/>
                </a:lnTo>
                <a:lnTo>
                  <a:pt x="2572" y="532"/>
                </a:lnTo>
                <a:lnTo>
                  <a:pt x="2592" y="532"/>
                </a:lnTo>
                <a:lnTo>
                  <a:pt x="2592" y="532"/>
                </a:lnTo>
                <a:lnTo>
                  <a:pt x="2613" y="532"/>
                </a:lnTo>
                <a:lnTo>
                  <a:pt x="2613" y="525"/>
                </a:lnTo>
                <a:lnTo>
                  <a:pt x="2633" y="525"/>
                </a:lnTo>
                <a:lnTo>
                  <a:pt x="2633" y="525"/>
                </a:lnTo>
                <a:lnTo>
                  <a:pt x="2633" y="525"/>
                </a:lnTo>
                <a:lnTo>
                  <a:pt x="2633" y="519"/>
                </a:lnTo>
                <a:lnTo>
                  <a:pt x="2640" y="519"/>
                </a:lnTo>
                <a:lnTo>
                  <a:pt x="2640" y="512"/>
                </a:lnTo>
                <a:lnTo>
                  <a:pt x="2653" y="512"/>
                </a:lnTo>
                <a:lnTo>
                  <a:pt x="2653" y="505"/>
                </a:lnTo>
                <a:lnTo>
                  <a:pt x="2660" y="505"/>
                </a:lnTo>
                <a:lnTo>
                  <a:pt x="2660" y="505"/>
                </a:lnTo>
                <a:lnTo>
                  <a:pt x="2707" y="505"/>
                </a:lnTo>
                <a:lnTo>
                  <a:pt x="2707" y="499"/>
                </a:lnTo>
                <a:lnTo>
                  <a:pt x="2707" y="499"/>
                </a:lnTo>
                <a:lnTo>
                  <a:pt x="2707" y="499"/>
                </a:lnTo>
                <a:lnTo>
                  <a:pt x="2720" y="499"/>
                </a:lnTo>
                <a:lnTo>
                  <a:pt x="2720" y="499"/>
                </a:lnTo>
                <a:lnTo>
                  <a:pt x="2734" y="499"/>
                </a:lnTo>
                <a:lnTo>
                  <a:pt x="2734" y="492"/>
                </a:lnTo>
                <a:lnTo>
                  <a:pt x="2741" y="492"/>
                </a:lnTo>
                <a:lnTo>
                  <a:pt x="2741" y="492"/>
                </a:lnTo>
                <a:lnTo>
                  <a:pt x="2747" y="492"/>
                </a:lnTo>
                <a:lnTo>
                  <a:pt x="2747" y="485"/>
                </a:lnTo>
                <a:lnTo>
                  <a:pt x="2761" y="485"/>
                </a:lnTo>
                <a:lnTo>
                  <a:pt x="2761" y="485"/>
                </a:lnTo>
                <a:lnTo>
                  <a:pt x="2767" y="485"/>
                </a:lnTo>
                <a:lnTo>
                  <a:pt x="2767" y="479"/>
                </a:lnTo>
                <a:lnTo>
                  <a:pt x="2767" y="479"/>
                </a:lnTo>
                <a:lnTo>
                  <a:pt x="2767" y="479"/>
                </a:lnTo>
                <a:lnTo>
                  <a:pt x="2767" y="479"/>
                </a:lnTo>
                <a:lnTo>
                  <a:pt x="2767" y="472"/>
                </a:lnTo>
                <a:lnTo>
                  <a:pt x="2781" y="472"/>
                </a:lnTo>
                <a:lnTo>
                  <a:pt x="2781" y="472"/>
                </a:lnTo>
                <a:lnTo>
                  <a:pt x="2781" y="472"/>
                </a:lnTo>
                <a:lnTo>
                  <a:pt x="2781" y="465"/>
                </a:lnTo>
                <a:lnTo>
                  <a:pt x="2801" y="465"/>
                </a:lnTo>
                <a:lnTo>
                  <a:pt x="2801" y="459"/>
                </a:lnTo>
                <a:lnTo>
                  <a:pt x="2808" y="459"/>
                </a:lnTo>
                <a:lnTo>
                  <a:pt x="2808" y="459"/>
                </a:lnTo>
                <a:lnTo>
                  <a:pt x="2821" y="459"/>
                </a:lnTo>
                <a:lnTo>
                  <a:pt x="2821" y="452"/>
                </a:lnTo>
                <a:lnTo>
                  <a:pt x="2828" y="452"/>
                </a:lnTo>
                <a:lnTo>
                  <a:pt x="2828" y="452"/>
                </a:lnTo>
                <a:lnTo>
                  <a:pt x="2835" y="452"/>
                </a:lnTo>
                <a:lnTo>
                  <a:pt x="2835" y="445"/>
                </a:lnTo>
                <a:lnTo>
                  <a:pt x="2848" y="445"/>
                </a:lnTo>
                <a:lnTo>
                  <a:pt x="2848" y="439"/>
                </a:lnTo>
                <a:lnTo>
                  <a:pt x="2855" y="439"/>
                </a:lnTo>
                <a:lnTo>
                  <a:pt x="2855" y="432"/>
                </a:lnTo>
                <a:lnTo>
                  <a:pt x="2862" y="432"/>
                </a:lnTo>
                <a:lnTo>
                  <a:pt x="2862" y="432"/>
                </a:lnTo>
                <a:lnTo>
                  <a:pt x="2868" y="432"/>
                </a:lnTo>
                <a:lnTo>
                  <a:pt x="2868" y="426"/>
                </a:lnTo>
                <a:lnTo>
                  <a:pt x="2875" y="426"/>
                </a:lnTo>
                <a:lnTo>
                  <a:pt x="2875" y="426"/>
                </a:lnTo>
                <a:lnTo>
                  <a:pt x="2882" y="426"/>
                </a:lnTo>
                <a:lnTo>
                  <a:pt x="2882" y="419"/>
                </a:lnTo>
                <a:lnTo>
                  <a:pt x="2895" y="419"/>
                </a:lnTo>
                <a:lnTo>
                  <a:pt x="2895" y="419"/>
                </a:lnTo>
                <a:lnTo>
                  <a:pt x="2902" y="419"/>
                </a:lnTo>
                <a:lnTo>
                  <a:pt x="2902" y="419"/>
                </a:lnTo>
                <a:lnTo>
                  <a:pt x="2916" y="419"/>
                </a:lnTo>
                <a:lnTo>
                  <a:pt x="2916" y="412"/>
                </a:lnTo>
                <a:lnTo>
                  <a:pt x="2916" y="412"/>
                </a:lnTo>
                <a:lnTo>
                  <a:pt x="2916" y="412"/>
                </a:lnTo>
                <a:lnTo>
                  <a:pt x="2922" y="412"/>
                </a:lnTo>
                <a:lnTo>
                  <a:pt x="2922" y="406"/>
                </a:lnTo>
                <a:lnTo>
                  <a:pt x="2929" y="406"/>
                </a:lnTo>
                <a:lnTo>
                  <a:pt x="2929" y="406"/>
                </a:lnTo>
                <a:lnTo>
                  <a:pt x="2936" y="406"/>
                </a:lnTo>
                <a:lnTo>
                  <a:pt x="2936" y="399"/>
                </a:lnTo>
                <a:lnTo>
                  <a:pt x="2936" y="399"/>
                </a:lnTo>
                <a:lnTo>
                  <a:pt x="2936" y="399"/>
                </a:lnTo>
                <a:lnTo>
                  <a:pt x="2942" y="399"/>
                </a:lnTo>
                <a:lnTo>
                  <a:pt x="2942" y="392"/>
                </a:lnTo>
                <a:lnTo>
                  <a:pt x="2942" y="392"/>
                </a:lnTo>
                <a:lnTo>
                  <a:pt x="2942" y="386"/>
                </a:lnTo>
                <a:lnTo>
                  <a:pt x="2963" y="386"/>
                </a:lnTo>
                <a:lnTo>
                  <a:pt x="2963" y="386"/>
                </a:lnTo>
                <a:lnTo>
                  <a:pt x="2976" y="386"/>
                </a:lnTo>
                <a:lnTo>
                  <a:pt x="2976" y="379"/>
                </a:lnTo>
                <a:lnTo>
                  <a:pt x="2983" y="379"/>
                </a:lnTo>
                <a:lnTo>
                  <a:pt x="2983" y="379"/>
                </a:lnTo>
                <a:lnTo>
                  <a:pt x="2983" y="379"/>
                </a:lnTo>
                <a:lnTo>
                  <a:pt x="2983" y="372"/>
                </a:lnTo>
                <a:lnTo>
                  <a:pt x="2990" y="372"/>
                </a:lnTo>
                <a:lnTo>
                  <a:pt x="2990" y="372"/>
                </a:lnTo>
                <a:lnTo>
                  <a:pt x="2996" y="372"/>
                </a:lnTo>
                <a:lnTo>
                  <a:pt x="2996" y="366"/>
                </a:lnTo>
                <a:lnTo>
                  <a:pt x="2996" y="366"/>
                </a:lnTo>
                <a:lnTo>
                  <a:pt x="2996" y="366"/>
                </a:lnTo>
                <a:lnTo>
                  <a:pt x="3017" y="366"/>
                </a:lnTo>
                <a:lnTo>
                  <a:pt x="3017" y="366"/>
                </a:lnTo>
                <a:lnTo>
                  <a:pt x="3017" y="366"/>
                </a:lnTo>
                <a:lnTo>
                  <a:pt x="3017" y="359"/>
                </a:lnTo>
                <a:lnTo>
                  <a:pt x="3030" y="359"/>
                </a:lnTo>
                <a:lnTo>
                  <a:pt x="3030" y="359"/>
                </a:lnTo>
                <a:lnTo>
                  <a:pt x="3043" y="359"/>
                </a:lnTo>
                <a:lnTo>
                  <a:pt x="3043" y="352"/>
                </a:lnTo>
                <a:lnTo>
                  <a:pt x="3043" y="352"/>
                </a:lnTo>
                <a:lnTo>
                  <a:pt x="3043" y="352"/>
                </a:lnTo>
                <a:lnTo>
                  <a:pt x="3050" y="352"/>
                </a:lnTo>
                <a:lnTo>
                  <a:pt x="3050" y="346"/>
                </a:lnTo>
                <a:lnTo>
                  <a:pt x="3057" y="346"/>
                </a:lnTo>
                <a:lnTo>
                  <a:pt x="3057" y="346"/>
                </a:lnTo>
                <a:lnTo>
                  <a:pt x="3070" y="346"/>
                </a:lnTo>
                <a:lnTo>
                  <a:pt x="3070" y="339"/>
                </a:lnTo>
                <a:lnTo>
                  <a:pt x="3077" y="339"/>
                </a:lnTo>
                <a:lnTo>
                  <a:pt x="3077" y="339"/>
                </a:lnTo>
                <a:lnTo>
                  <a:pt x="3084" y="339"/>
                </a:lnTo>
                <a:lnTo>
                  <a:pt x="3084" y="333"/>
                </a:lnTo>
                <a:lnTo>
                  <a:pt x="3084" y="333"/>
                </a:lnTo>
                <a:lnTo>
                  <a:pt x="3084" y="333"/>
                </a:lnTo>
                <a:lnTo>
                  <a:pt x="3084" y="333"/>
                </a:lnTo>
                <a:lnTo>
                  <a:pt x="3084" y="326"/>
                </a:lnTo>
                <a:lnTo>
                  <a:pt x="3091" y="326"/>
                </a:lnTo>
                <a:lnTo>
                  <a:pt x="3091" y="319"/>
                </a:lnTo>
                <a:lnTo>
                  <a:pt x="3104" y="319"/>
                </a:lnTo>
                <a:lnTo>
                  <a:pt x="3104" y="319"/>
                </a:lnTo>
                <a:lnTo>
                  <a:pt x="3131" y="319"/>
                </a:lnTo>
                <a:lnTo>
                  <a:pt x="3131" y="313"/>
                </a:lnTo>
                <a:lnTo>
                  <a:pt x="3131" y="313"/>
                </a:lnTo>
                <a:lnTo>
                  <a:pt x="3131" y="306"/>
                </a:lnTo>
                <a:lnTo>
                  <a:pt x="3165" y="306"/>
                </a:lnTo>
                <a:lnTo>
                  <a:pt x="3165" y="306"/>
                </a:lnTo>
                <a:lnTo>
                  <a:pt x="3198" y="306"/>
                </a:lnTo>
                <a:lnTo>
                  <a:pt x="3198" y="299"/>
                </a:lnTo>
                <a:lnTo>
                  <a:pt x="3205" y="299"/>
                </a:lnTo>
                <a:lnTo>
                  <a:pt x="3205" y="299"/>
                </a:lnTo>
                <a:lnTo>
                  <a:pt x="3218" y="299"/>
                </a:lnTo>
                <a:lnTo>
                  <a:pt x="3218" y="293"/>
                </a:lnTo>
                <a:lnTo>
                  <a:pt x="3245" y="293"/>
                </a:lnTo>
                <a:lnTo>
                  <a:pt x="3245" y="286"/>
                </a:lnTo>
                <a:lnTo>
                  <a:pt x="3259" y="286"/>
                </a:lnTo>
                <a:lnTo>
                  <a:pt x="3259" y="286"/>
                </a:lnTo>
                <a:lnTo>
                  <a:pt x="3266" y="286"/>
                </a:lnTo>
                <a:lnTo>
                  <a:pt x="3266" y="279"/>
                </a:lnTo>
                <a:lnTo>
                  <a:pt x="3272" y="279"/>
                </a:lnTo>
                <a:lnTo>
                  <a:pt x="3272" y="273"/>
                </a:lnTo>
                <a:lnTo>
                  <a:pt x="3279" y="273"/>
                </a:lnTo>
                <a:lnTo>
                  <a:pt x="3279" y="273"/>
                </a:lnTo>
                <a:lnTo>
                  <a:pt x="3286" y="273"/>
                </a:lnTo>
                <a:lnTo>
                  <a:pt x="3286" y="266"/>
                </a:lnTo>
                <a:lnTo>
                  <a:pt x="3293" y="266"/>
                </a:lnTo>
                <a:lnTo>
                  <a:pt x="3293" y="266"/>
                </a:lnTo>
                <a:lnTo>
                  <a:pt x="3333" y="266"/>
                </a:lnTo>
                <a:lnTo>
                  <a:pt x="3333" y="259"/>
                </a:lnTo>
                <a:lnTo>
                  <a:pt x="3353" y="259"/>
                </a:lnTo>
                <a:lnTo>
                  <a:pt x="3353" y="253"/>
                </a:lnTo>
                <a:lnTo>
                  <a:pt x="3360" y="253"/>
                </a:lnTo>
                <a:lnTo>
                  <a:pt x="3360" y="253"/>
                </a:lnTo>
                <a:lnTo>
                  <a:pt x="3360" y="253"/>
                </a:lnTo>
                <a:lnTo>
                  <a:pt x="3360" y="246"/>
                </a:lnTo>
                <a:lnTo>
                  <a:pt x="3387" y="246"/>
                </a:lnTo>
                <a:lnTo>
                  <a:pt x="3387" y="240"/>
                </a:lnTo>
                <a:lnTo>
                  <a:pt x="3387" y="240"/>
                </a:lnTo>
                <a:lnTo>
                  <a:pt x="3387" y="240"/>
                </a:lnTo>
                <a:lnTo>
                  <a:pt x="3400" y="240"/>
                </a:lnTo>
                <a:lnTo>
                  <a:pt x="3400" y="233"/>
                </a:lnTo>
                <a:lnTo>
                  <a:pt x="3414" y="233"/>
                </a:lnTo>
                <a:lnTo>
                  <a:pt x="3414" y="226"/>
                </a:lnTo>
                <a:lnTo>
                  <a:pt x="3420" y="226"/>
                </a:lnTo>
                <a:lnTo>
                  <a:pt x="3420" y="226"/>
                </a:lnTo>
                <a:lnTo>
                  <a:pt x="3427" y="226"/>
                </a:lnTo>
                <a:lnTo>
                  <a:pt x="3427" y="220"/>
                </a:lnTo>
                <a:lnTo>
                  <a:pt x="3427" y="220"/>
                </a:lnTo>
                <a:lnTo>
                  <a:pt x="3427" y="213"/>
                </a:lnTo>
                <a:lnTo>
                  <a:pt x="3434" y="213"/>
                </a:lnTo>
                <a:lnTo>
                  <a:pt x="3434" y="206"/>
                </a:lnTo>
                <a:lnTo>
                  <a:pt x="3454" y="206"/>
                </a:lnTo>
                <a:lnTo>
                  <a:pt x="3454" y="200"/>
                </a:lnTo>
                <a:lnTo>
                  <a:pt x="3454" y="200"/>
                </a:lnTo>
                <a:lnTo>
                  <a:pt x="3454" y="193"/>
                </a:lnTo>
                <a:lnTo>
                  <a:pt x="3474" y="193"/>
                </a:lnTo>
                <a:lnTo>
                  <a:pt x="3474" y="186"/>
                </a:lnTo>
                <a:lnTo>
                  <a:pt x="3481" y="186"/>
                </a:lnTo>
                <a:lnTo>
                  <a:pt x="3481" y="180"/>
                </a:lnTo>
                <a:lnTo>
                  <a:pt x="3501" y="180"/>
                </a:lnTo>
                <a:lnTo>
                  <a:pt x="3501" y="180"/>
                </a:lnTo>
                <a:lnTo>
                  <a:pt x="3515" y="180"/>
                </a:lnTo>
                <a:lnTo>
                  <a:pt x="3515" y="166"/>
                </a:lnTo>
                <a:lnTo>
                  <a:pt x="3528" y="166"/>
                </a:lnTo>
                <a:lnTo>
                  <a:pt x="3528" y="160"/>
                </a:lnTo>
                <a:lnTo>
                  <a:pt x="3535" y="160"/>
                </a:lnTo>
                <a:lnTo>
                  <a:pt x="3535" y="160"/>
                </a:lnTo>
                <a:lnTo>
                  <a:pt x="3542" y="160"/>
                </a:lnTo>
                <a:lnTo>
                  <a:pt x="3542" y="153"/>
                </a:lnTo>
                <a:lnTo>
                  <a:pt x="3548" y="153"/>
                </a:lnTo>
                <a:lnTo>
                  <a:pt x="3548" y="147"/>
                </a:lnTo>
                <a:lnTo>
                  <a:pt x="3562" y="147"/>
                </a:lnTo>
                <a:lnTo>
                  <a:pt x="3562" y="140"/>
                </a:lnTo>
                <a:lnTo>
                  <a:pt x="3575" y="140"/>
                </a:lnTo>
                <a:lnTo>
                  <a:pt x="3575" y="133"/>
                </a:lnTo>
                <a:lnTo>
                  <a:pt x="3582" y="133"/>
                </a:lnTo>
                <a:lnTo>
                  <a:pt x="3582" y="127"/>
                </a:lnTo>
                <a:lnTo>
                  <a:pt x="3596" y="127"/>
                </a:lnTo>
                <a:lnTo>
                  <a:pt x="3596" y="127"/>
                </a:lnTo>
                <a:lnTo>
                  <a:pt x="3602" y="127"/>
                </a:lnTo>
                <a:lnTo>
                  <a:pt x="3602" y="120"/>
                </a:lnTo>
                <a:lnTo>
                  <a:pt x="3649" y="120"/>
                </a:lnTo>
                <a:lnTo>
                  <a:pt x="3649" y="113"/>
                </a:lnTo>
                <a:lnTo>
                  <a:pt x="3670" y="113"/>
                </a:lnTo>
                <a:lnTo>
                  <a:pt x="3670" y="107"/>
                </a:lnTo>
                <a:lnTo>
                  <a:pt x="3683" y="107"/>
                </a:lnTo>
                <a:lnTo>
                  <a:pt x="3683" y="100"/>
                </a:lnTo>
                <a:lnTo>
                  <a:pt x="3717" y="100"/>
                </a:lnTo>
                <a:lnTo>
                  <a:pt x="3717" y="93"/>
                </a:lnTo>
                <a:lnTo>
                  <a:pt x="3730" y="93"/>
                </a:lnTo>
                <a:lnTo>
                  <a:pt x="3730" y="87"/>
                </a:lnTo>
                <a:lnTo>
                  <a:pt x="3737" y="87"/>
                </a:lnTo>
                <a:lnTo>
                  <a:pt x="3737" y="80"/>
                </a:lnTo>
                <a:lnTo>
                  <a:pt x="3744" y="80"/>
                </a:lnTo>
                <a:lnTo>
                  <a:pt x="3744" y="80"/>
                </a:lnTo>
                <a:lnTo>
                  <a:pt x="3757" y="80"/>
                </a:lnTo>
                <a:lnTo>
                  <a:pt x="3757" y="73"/>
                </a:lnTo>
                <a:lnTo>
                  <a:pt x="3771" y="73"/>
                </a:lnTo>
                <a:lnTo>
                  <a:pt x="3771" y="67"/>
                </a:lnTo>
                <a:lnTo>
                  <a:pt x="3784" y="67"/>
                </a:lnTo>
                <a:lnTo>
                  <a:pt x="3784" y="60"/>
                </a:lnTo>
                <a:lnTo>
                  <a:pt x="3824" y="60"/>
                </a:lnTo>
                <a:lnTo>
                  <a:pt x="3824" y="54"/>
                </a:lnTo>
                <a:lnTo>
                  <a:pt x="3831" y="54"/>
                </a:lnTo>
                <a:lnTo>
                  <a:pt x="3831" y="47"/>
                </a:lnTo>
                <a:lnTo>
                  <a:pt x="3838" y="47"/>
                </a:lnTo>
                <a:lnTo>
                  <a:pt x="3838" y="40"/>
                </a:lnTo>
                <a:lnTo>
                  <a:pt x="3845" y="40"/>
                </a:lnTo>
                <a:lnTo>
                  <a:pt x="3845" y="34"/>
                </a:lnTo>
                <a:lnTo>
                  <a:pt x="3851" y="34"/>
                </a:lnTo>
                <a:lnTo>
                  <a:pt x="3851" y="27"/>
                </a:lnTo>
                <a:lnTo>
                  <a:pt x="3865" y="27"/>
                </a:lnTo>
                <a:lnTo>
                  <a:pt x="3865" y="20"/>
                </a:lnTo>
                <a:lnTo>
                  <a:pt x="3878" y="20"/>
                </a:lnTo>
                <a:lnTo>
                  <a:pt x="3878" y="14"/>
                </a:lnTo>
                <a:lnTo>
                  <a:pt x="3905" y="14"/>
                </a:lnTo>
                <a:lnTo>
                  <a:pt x="3905" y="7"/>
                </a:lnTo>
                <a:lnTo>
                  <a:pt x="3905" y="7"/>
                </a:lnTo>
                <a:lnTo>
                  <a:pt x="3905" y="0"/>
                </a:lnTo>
                <a:lnTo>
                  <a:pt x="3912" y="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60" name="Freeform 36"/>
          <p:cNvSpPr>
            <a:spLocks/>
          </p:cNvSpPr>
          <p:nvPr/>
        </p:nvSpPr>
        <p:spPr bwMode="auto">
          <a:xfrm>
            <a:off x="1377950" y="3414266"/>
            <a:ext cx="6210300" cy="2287588"/>
          </a:xfrm>
          <a:custGeom>
            <a:avLst/>
            <a:gdLst/>
            <a:ahLst/>
            <a:cxnLst>
              <a:cxn ang="0">
                <a:pos x="68" y="1421"/>
              </a:cxn>
              <a:cxn ang="0">
                <a:pos x="122" y="1401"/>
              </a:cxn>
              <a:cxn ang="0">
                <a:pos x="142" y="1381"/>
              </a:cxn>
              <a:cxn ang="0">
                <a:pos x="155" y="1362"/>
              </a:cxn>
              <a:cxn ang="0">
                <a:pos x="189" y="1342"/>
              </a:cxn>
              <a:cxn ang="0">
                <a:pos x="209" y="1322"/>
              </a:cxn>
              <a:cxn ang="0">
                <a:pos x="263" y="1302"/>
              </a:cxn>
              <a:cxn ang="0">
                <a:pos x="303" y="1275"/>
              </a:cxn>
              <a:cxn ang="0">
                <a:pos x="330" y="1255"/>
              </a:cxn>
              <a:cxn ang="0">
                <a:pos x="377" y="1235"/>
              </a:cxn>
              <a:cxn ang="0">
                <a:pos x="418" y="1215"/>
              </a:cxn>
              <a:cxn ang="0">
                <a:pos x="445" y="1195"/>
              </a:cxn>
              <a:cxn ang="0">
                <a:pos x="499" y="1175"/>
              </a:cxn>
              <a:cxn ang="0">
                <a:pos x="553" y="1156"/>
              </a:cxn>
              <a:cxn ang="0">
                <a:pos x="593" y="1136"/>
              </a:cxn>
              <a:cxn ang="0">
                <a:pos x="660" y="1116"/>
              </a:cxn>
              <a:cxn ang="0">
                <a:pos x="701" y="1102"/>
              </a:cxn>
              <a:cxn ang="0">
                <a:pos x="815" y="1076"/>
              </a:cxn>
              <a:cxn ang="0">
                <a:pos x="882" y="1056"/>
              </a:cxn>
              <a:cxn ang="0">
                <a:pos x="943" y="1036"/>
              </a:cxn>
              <a:cxn ang="0">
                <a:pos x="1010" y="1016"/>
              </a:cxn>
              <a:cxn ang="0">
                <a:pos x="1037" y="989"/>
              </a:cxn>
              <a:cxn ang="0">
                <a:pos x="1084" y="970"/>
              </a:cxn>
              <a:cxn ang="0">
                <a:pos x="1118" y="956"/>
              </a:cxn>
              <a:cxn ang="0">
                <a:pos x="1192" y="936"/>
              </a:cxn>
              <a:cxn ang="0">
                <a:pos x="1226" y="916"/>
              </a:cxn>
              <a:cxn ang="0">
                <a:pos x="1293" y="896"/>
              </a:cxn>
              <a:cxn ang="0">
                <a:pos x="1327" y="877"/>
              </a:cxn>
              <a:cxn ang="0">
                <a:pos x="1381" y="850"/>
              </a:cxn>
              <a:cxn ang="0">
                <a:pos x="1421" y="830"/>
              </a:cxn>
              <a:cxn ang="0">
                <a:pos x="1488" y="803"/>
              </a:cxn>
              <a:cxn ang="0">
                <a:pos x="1542" y="784"/>
              </a:cxn>
              <a:cxn ang="0">
                <a:pos x="1603" y="764"/>
              </a:cxn>
              <a:cxn ang="0">
                <a:pos x="1697" y="744"/>
              </a:cxn>
              <a:cxn ang="0">
                <a:pos x="1724" y="724"/>
              </a:cxn>
              <a:cxn ang="0">
                <a:pos x="1791" y="697"/>
              </a:cxn>
              <a:cxn ang="0">
                <a:pos x="1845" y="677"/>
              </a:cxn>
              <a:cxn ang="0">
                <a:pos x="1886" y="651"/>
              </a:cxn>
              <a:cxn ang="0">
                <a:pos x="1946" y="631"/>
              </a:cxn>
              <a:cxn ang="0">
                <a:pos x="2020" y="611"/>
              </a:cxn>
              <a:cxn ang="0">
                <a:pos x="2108" y="591"/>
              </a:cxn>
              <a:cxn ang="0">
                <a:pos x="2202" y="564"/>
              </a:cxn>
              <a:cxn ang="0">
                <a:pos x="2236" y="538"/>
              </a:cxn>
              <a:cxn ang="0">
                <a:pos x="2269" y="511"/>
              </a:cxn>
              <a:cxn ang="0">
                <a:pos x="2310" y="491"/>
              </a:cxn>
              <a:cxn ang="0">
                <a:pos x="2370" y="471"/>
              </a:cxn>
              <a:cxn ang="0">
                <a:pos x="2458" y="445"/>
              </a:cxn>
              <a:cxn ang="0">
                <a:pos x="2586" y="425"/>
              </a:cxn>
              <a:cxn ang="0">
                <a:pos x="2653" y="405"/>
              </a:cxn>
              <a:cxn ang="0">
                <a:pos x="2714" y="385"/>
              </a:cxn>
              <a:cxn ang="0">
                <a:pos x="2747" y="358"/>
              </a:cxn>
              <a:cxn ang="0">
                <a:pos x="2808" y="338"/>
              </a:cxn>
              <a:cxn ang="0">
                <a:pos x="2875" y="312"/>
              </a:cxn>
              <a:cxn ang="0">
                <a:pos x="2942" y="292"/>
              </a:cxn>
              <a:cxn ang="0">
                <a:pos x="3070" y="265"/>
              </a:cxn>
              <a:cxn ang="0">
                <a:pos x="3144" y="245"/>
              </a:cxn>
              <a:cxn ang="0">
                <a:pos x="3259" y="212"/>
              </a:cxn>
              <a:cxn ang="0">
                <a:pos x="3326" y="179"/>
              </a:cxn>
              <a:cxn ang="0">
                <a:pos x="3427" y="146"/>
              </a:cxn>
              <a:cxn ang="0">
                <a:pos x="3521" y="112"/>
              </a:cxn>
              <a:cxn ang="0">
                <a:pos x="3609" y="79"/>
              </a:cxn>
              <a:cxn ang="0">
                <a:pos x="3764" y="33"/>
              </a:cxn>
            </a:cxnLst>
            <a:rect l="0" t="0" r="r" b="b"/>
            <a:pathLst>
              <a:path w="3912" h="1441">
                <a:moveTo>
                  <a:pt x="0" y="1441"/>
                </a:moveTo>
                <a:lnTo>
                  <a:pt x="14" y="1441"/>
                </a:lnTo>
                <a:lnTo>
                  <a:pt x="14" y="1441"/>
                </a:lnTo>
                <a:lnTo>
                  <a:pt x="27" y="1441"/>
                </a:lnTo>
                <a:lnTo>
                  <a:pt x="27" y="1441"/>
                </a:lnTo>
                <a:lnTo>
                  <a:pt x="34" y="1441"/>
                </a:lnTo>
                <a:lnTo>
                  <a:pt x="34" y="1435"/>
                </a:lnTo>
                <a:lnTo>
                  <a:pt x="34" y="1435"/>
                </a:lnTo>
                <a:lnTo>
                  <a:pt x="34" y="1428"/>
                </a:lnTo>
                <a:lnTo>
                  <a:pt x="61" y="1428"/>
                </a:lnTo>
                <a:lnTo>
                  <a:pt x="61" y="1428"/>
                </a:lnTo>
                <a:lnTo>
                  <a:pt x="61" y="1428"/>
                </a:lnTo>
                <a:lnTo>
                  <a:pt x="61" y="1421"/>
                </a:lnTo>
                <a:lnTo>
                  <a:pt x="68" y="1421"/>
                </a:lnTo>
                <a:lnTo>
                  <a:pt x="68" y="1421"/>
                </a:lnTo>
                <a:lnTo>
                  <a:pt x="75" y="1421"/>
                </a:lnTo>
                <a:lnTo>
                  <a:pt x="75" y="1415"/>
                </a:lnTo>
                <a:lnTo>
                  <a:pt x="75" y="1415"/>
                </a:lnTo>
                <a:lnTo>
                  <a:pt x="75" y="1415"/>
                </a:lnTo>
                <a:lnTo>
                  <a:pt x="81" y="1415"/>
                </a:lnTo>
                <a:lnTo>
                  <a:pt x="81" y="1415"/>
                </a:lnTo>
                <a:lnTo>
                  <a:pt x="88" y="1415"/>
                </a:lnTo>
                <a:lnTo>
                  <a:pt x="88" y="1408"/>
                </a:lnTo>
                <a:lnTo>
                  <a:pt x="108" y="1408"/>
                </a:lnTo>
                <a:lnTo>
                  <a:pt x="108" y="1408"/>
                </a:lnTo>
                <a:lnTo>
                  <a:pt x="122" y="1408"/>
                </a:lnTo>
                <a:lnTo>
                  <a:pt x="122" y="1401"/>
                </a:lnTo>
                <a:lnTo>
                  <a:pt x="122" y="1401"/>
                </a:lnTo>
                <a:lnTo>
                  <a:pt x="122" y="1401"/>
                </a:lnTo>
                <a:lnTo>
                  <a:pt x="128" y="1401"/>
                </a:lnTo>
                <a:lnTo>
                  <a:pt x="128" y="1395"/>
                </a:lnTo>
                <a:lnTo>
                  <a:pt x="128" y="1395"/>
                </a:lnTo>
                <a:lnTo>
                  <a:pt x="128" y="1395"/>
                </a:lnTo>
                <a:lnTo>
                  <a:pt x="128" y="1395"/>
                </a:lnTo>
                <a:lnTo>
                  <a:pt x="128" y="1395"/>
                </a:lnTo>
                <a:lnTo>
                  <a:pt x="135" y="1395"/>
                </a:lnTo>
                <a:lnTo>
                  <a:pt x="135" y="1388"/>
                </a:lnTo>
                <a:lnTo>
                  <a:pt x="135" y="1388"/>
                </a:lnTo>
                <a:lnTo>
                  <a:pt x="135" y="1388"/>
                </a:lnTo>
                <a:lnTo>
                  <a:pt x="135" y="1388"/>
                </a:lnTo>
                <a:lnTo>
                  <a:pt x="135" y="1381"/>
                </a:lnTo>
                <a:lnTo>
                  <a:pt x="142" y="1381"/>
                </a:lnTo>
                <a:lnTo>
                  <a:pt x="142" y="1375"/>
                </a:lnTo>
                <a:lnTo>
                  <a:pt x="142" y="1375"/>
                </a:lnTo>
                <a:lnTo>
                  <a:pt x="142" y="1375"/>
                </a:lnTo>
                <a:lnTo>
                  <a:pt x="149" y="1375"/>
                </a:lnTo>
                <a:lnTo>
                  <a:pt x="149" y="1368"/>
                </a:lnTo>
                <a:lnTo>
                  <a:pt x="149" y="1368"/>
                </a:lnTo>
                <a:lnTo>
                  <a:pt x="149" y="1368"/>
                </a:lnTo>
                <a:lnTo>
                  <a:pt x="149" y="1368"/>
                </a:lnTo>
                <a:lnTo>
                  <a:pt x="149" y="1368"/>
                </a:lnTo>
                <a:lnTo>
                  <a:pt x="155" y="1368"/>
                </a:lnTo>
                <a:lnTo>
                  <a:pt x="155" y="1362"/>
                </a:lnTo>
                <a:lnTo>
                  <a:pt x="155" y="1362"/>
                </a:lnTo>
                <a:lnTo>
                  <a:pt x="155" y="1362"/>
                </a:lnTo>
                <a:lnTo>
                  <a:pt x="155" y="1362"/>
                </a:lnTo>
                <a:lnTo>
                  <a:pt x="155" y="1355"/>
                </a:lnTo>
                <a:lnTo>
                  <a:pt x="162" y="1355"/>
                </a:lnTo>
                <a:lnTo>
                  <a:pt x="162" y="1355"/>
                </a:lnTo>
                <a:lnTo>
                  <a:pt x="162" y="1355"/>
                </a:lnTo>
                <a:lnTo>
                  <a:pt x="162" y="1348"/>
                </a:lnTo>
                <a:lnTo>
                  <a:pt x="169" y="1348"/>
                </a:lnTo>
                <a:lnTo>
                  <a:pt x="169" y="1348"/>
                </a:lnTo>
                <a:lnTo>
                  <a:pt x="182" y="1348"/>
                </a:lnTo>
                <a:lnTo>
                  <a:pt x="182" y="1342"/>
                </a:lnTo>
                <a:lnTo>
                  <a:pt x="182" y="1342"/>
                </a:lnTo>
                <a:lnTo>
                  <a:pt x="182" y="1342"/>
                </a:lnTo>
                <a:lnTo>
                  <a:pt x="182" y="1342"/>
                </a:lnTo>
                <a:lnTo>
                  <a:pt x="182" y="1342"/>
                </a:lnTo>
                <a:lnTo>
                  <a:pt x="189" y="1342"/>
                </a:lnTo>
                <a:lnTo>
                  <a:pt x="189" y="1335"/>
                </a:lnTo>
                <a:lnTo>
                  <a:pt x="196" y="1335"/>
                </a:lnTo>
                <a:lnTo>
                  <a:pt x="196" y="1328"/>
                </a:lnTo>
                <a:lnTo>
                  <a:pt x="202" y="1328"/>
                </a:lnTo>
                <a:lnTo>
                  <a:pt x="202" y="1328"/>
                </a:lnTo>
                <a:lnTo>
                  <a:pt x="202" y="1328"/>
                </a:lnTo>
                <a:lnTo>
                  <a:pt x="202" y="1328"/>
                </a:lnTo>
                <a:lnTo>
                  <a:pt x="209" y="1328"/>
                </a:lnTo>
                <a:lnTo>
                  <a:pt x="209" y="1322"/>
                </a:lnTo>
                <a:lnTo>
                  <a:pt x="209" y="1322"/>
                </a:lnTo>
                <a:lnTo>
                  <a:pt x="209" y="1322"/>
                </a:lnTo>
                <a:lnTo>
                  <a:pt x="209" y="1322"/>
                </a:lnTo>
                <a:lnTo>
                  <a:pt x="209" y="1322"/>
                </a:lnTo>
                <a:lnTo>
                  <a:pt x="209" y="1322"/>
                </a:lnTo>
                <a:lnTo>
                  <a:pt x="209" y="1315"/>
                </a:lnTo>
                <a:lnTo>
                  <a:pt x="216" y="1315"/>
                </a:lnTo>
                <a:lnTo>
                  <a:pt x="216" y="1315"/>
                </a:lnTo>
                <a:lnTo>
                  <a:pt x="236" y="1315"/>
                </a:lnTo>
                <a:lnTo>
                  <a:pt x="236" y="1308"/>
                </a:lnTo>
                <a:lnTo>
                  <a:pt x="236" y="1308"/>
                </a:lnTo>
                <a:lnTo>
                  <a:pt x="236" y="1308"/>
                </a:lnTo>
                <a:lnTo>
                  <a:pt x="250" y="1308"/>
                </a:lnTo>
                <a:lnTo>
                  <a:pt x="250" y="1302"/>
                </a:lnTo>
                <a:lnTo>
                  <a:pt x="256" y="1302"/>
                </a:lnTo>
                <a:lnTo>
                  <a:pt x="256" y="1302"/>
                </a:lnTo>
                <a:lnTo>
                  <a:pt x="263" y="1302"/>
                </a:lnTo>
                <a:lnTo>
                  <a:pt x="263" y="1302"/>
                </a:lnTo>
                <a:lnTo>
                  <a:pt x="263" y="1302"/>
                </a:lnTo>
                <a:lnTo>
                  <a:pt x="263" y="1295"/>
                </a:lnTo>
                <a:lnTo>
                  <a:pt x="276" y="1295"/>
                </a:lnTo>
                <a:lnTo>
                  <a:pt x="276" y="1295"/>
                </a:lnTo>
                <a:lnTo>
                  <a:pt x="276" y="1295"/>
                </a:lnTo>
                <a:lnTo>
                  <a:pt x="276" y="1288"/>
                </a:lnTo>
                <a:lnTo>
                  <a:pt x="283" y="1288"/>
                </a:lnTo>
                <a:lnTo>
                  <a:pt x="283" y="1282"/>
                </a:lnTo>
                <a:lnTo>
                  <a:pt x="283" y="1282"/>
                </a:lnTo>
                <a:lnTo>
                  <a:pt x="283" y="1282"/>
                </a:lnTo>
                <a:lnTo>
                  <a:pt x="290" y="1282"/>
                </a:lnTo>
                <a:lnTo>
                  <a:pt x="290" y="1275"/>
                </a:lnTo>
                <a:lnTo>
                  <a:pt x="297" y="1275"/>
                </a:lnTo>
                <a:lnTo>
                  <a:pt x="297" y="1275"/>
                </a:lnTo>
                <a:lnTo>
                  <a:pt x="303" y="1275"/>
                </a:lnTo>
                <a:lnTo>
                  <a:pt x="303" y="1275"/>
                </a:lnTo>
                <a:lnTo>
                  <a:pt x="310" y="1275"/>
                </a:lnTo>
                <a:lnTo>
                  <a:pt x="310" y="1268"/>
                </a:lnTo>
                <a:lnTo>
                  <a:pt x="317" y="1268"/>
                </a:lnTo>
                <a:lnTo>
                  <a:pt x="317" y="1268"/>
                </a:lnTo>
                <a:lnTo>
                  <a:pt x="324" y="1268"/>
                </a:lnTo>
                <a:lnTo>
                  <a:pt x="324" y="1268"/>
                </a:lnTo>
                <a:lnTo>
                  <a:pt x="324" y="1268"/>
                </a:lnTo>
                <a:lnTo>
                  <a:pt x="324" y="1262"/>
                </a:lnTo>
                <a:lnTo>
                  <a:pt x="330" y="1262"/>
                </a:lnTo>
                <a:lnTo>
                  <a:pt x="330" y="1262"/>
                </a:lnTo>
                <a:lnTo>
                  <a:pt x="330" y="1262"/>
                </a:lnTo>
                <a:lnTo>
                  <a:pt x="330" y="1255"/>
                </a:lnTo>
                <a:lnTo>
                  <a:pt x="330" y="1255"/>
                </a:lnTo>
                <a:lnTo>
                  <a:pt x="330" y="1255"/>
                </a:lnTo>
                <a:lnTo>
                  <a:pt x="337" y="1255"/>
                </a:lnTo>
                <a:lnTo>
                  <a:pt x="337" y="1249"/>
                </a:lnTo>
                <a:lnTo>
                  <a:pt x="337" y="1249"/>
                </a:lnTo>
                <a:lnTo>
                  <a:pt x="337" y="1249"/>
                </a:lnTo>
                <a:lnTo>
                  <a:pt x="344" y="1249"/>
                </a:lnTo>
                <a:lnTo>
                  <a:pt x="344" y="1242"/>
                </a:lnTo>
                <a:lnTo>
                  <a:pt x="344" y="1242"/>
                </a:lnTo>
                <a:lnTo>
                  <a:pt x="344" y="1242"/>
                </a:lnTo>
                <a:lnTo>
                  <a:pt x="357" y="1242"/>
                </a:lnTo>
                <a:lnTo>
                  <a:pt x="357" y="1235"/>
                </a:lnTo>
                <a:lnTo>
                  <a:pt x="371" y="1235"/>
                </a:lnTo>
                <a:lnTo>
                  <a:pt x="371" y="1235"/>
                </a:lnTo>
                <a:lnTo>
                  <a:pt x="377" y="1235"/>
                </a:lnTo>
                <a:lnTo>
                  <a:pt x="377" y="1229"/>
                </a:lnTo>
                <a:lnTo>
                  <a:pt x="377" y="1229"/>
                </a:lnTo>
                <a:lnTo>
                  <a:pt x="377" y="1229"/>
                </a:lnTo>
                <a:lnTo>
                  <a:pt x="384" y="1229"/>
                </a:lnTo>
                <a:lnTo>
                  <a:pt x="384" y="1229"/>
                </a:lnTo>
                <a:lnTo>
                  <a:pt x="391" y="1229"/>
                </a:lnTo>
                <a:lnTo>
                  <a:pt x="391" y="1222"/>
                </a:lnTo>
                <a:lnTo>
                  <a:pt x="398" y="1222"/>
                </a:lnTo>
                <a:lnTo>
                  <a:pt x="398" y="1222"/>
                </a:lnTo>
                <a:lnTo>
                  <a:pt x="404" y="1222"/>
                </a:lnTo>
                <a:lnTo>
                  <a:pt x="404" y="1215"/>
                </a:lnTo>
                <a:lnTo>
                  <a:pt x="411" y="1215"/>
                </a:lnTo>
                <a:lnTo>
                  <a:pt x="411" y="1215"/>
                </a:lnTo>
                <a:lnTo>
                  <a:pt x="418" y="1215"/>
                </a:lnTo>
                <a:lnTo>
                  <a:pt x="418" y="1215"/>
                </a:lnTo>
                <a:lnTo>
                  <a:pt x="425" y="1215"/>
                </a:lnTo>
                <a:lnTo>
                  <a:pt x="425" y="1209"/>
                </a:lnTo>
                <a:lnTo>
                  <a:pt x="431" y="1209"/>
                </a:lnTo>
                <a:lnTo>
                  <a:pt x="431" y="1209"/>
                </a:lnTo>
                <a:lnTo>
                  <a:pt x="431" y="1209"/>
                </a:lnTo>
                <a:lnTo>
                  <a:pt x="431" y="1202"/>
                </a:lnTo>
                <a:lnTo>
                  <a:pt x="438" y="1202"/>
                </a:lnTo>
                <a:lnTo>
                  <a:pt x="438" y="1202"/>
                </a:lnTo>
                <a:lnTo>
                  <a:pt x="438" y="1202"/>
                </a:lnTo>
                <a:lnTo>
                  <a:pt x="438" y="1195"/>
                </a:lnTo>
                <a:lnTo>
                  <a:pt x="445" y="1195"/>
                </a:lnTo>
                <a:lnTo>
                  <a:pt x="445" y="1195"/>
                </a:lnTo>
                <a:lnTo>
                  <a:pt x="445" y="1195"/>
                </a:lnTo>
                <a:lnTo>
                  <a:pt x="445" y="1189"/>
                </a:lnTo>
                <a:lnTo>
                  <a:pt x="452" y="1189"/>
                </a:lnTo>
                <a:lnTo>
                  <a:pt x="452" y="1189"/>
                </a:lnTo>
                <a:lnTo>
                  <a:pt x="458" y="1189"/>
                </a:lnTo>
                <a:lnTo>
                  <a:pt x="458" y="1189"/>
                </a:lnTo>
                <a:lnTo>
                  <a:pt x="465" y="1189"/>
                </a:lnTo>
                <a:lnTo>
                  <a:pt x="465" y="1182"/>
                </a:lnTo>
                <a:lnTo>
                  <a:pt x="478" y="1182"/>
                </a:lnTo>
                <a:lnTo>
                  <a:pt x="478" y="1175"/>
                </a:lnTo>
                <a:lnTo>
                  <a:pt x="485" y="1175"/>
                </a:lnTo>
                <a:lnTo>
                  <a:pt x="485" y="1175"/>
                </a:lnTo>
                <a:lnTo>
                  <a:pt x="485" y="1175"/>
                </a:lnTo>
                <a:lnTo>
                  <a:pt x="485" y="1175"/>
                </a:lnTo>
                <a:lnTo>
                  <a:pt x="499" y="1175"/>
                </a:lnTo>
                <a:lnTo>
                  <a:pt x="499" y="1169"/>
                </a:lnTo>
                <a:lnTo>
                  <a:pt x="505" y="1169"/>
                </a:lnTo>
                <a:lnTo>
                  <a:pt x="505" y="1169"/>
                </a:lnTo>
                <a:lnTo>
                  <a:pt x="519" y="1169"/>
                </a:lnTo>
                <a:lnTo>
                  <a:pt x="519" y="1169"/>
                </a:lnTo>
                <a:lnTo>
                  <a:pt x="532" y="1169"/>
                </a:lnTo>
                <a:lnTo>
                  <a:pt x="532" y="1162"/>
                </a:lnTo>
                <a:lnTo>
                  <a:pt x="539" y="1162"/>
                </a:lnTo>
                <a:lnTo>
                  <a:pt x="539" y="1162"/>
                </a:lnTo>
                <a:lnTo>
                  <a:pt x="539" y="1162"/>
                </a:lnTo>
                <a:lnTo>
                  <a:pt x="539" y="1156"/>
                </a:lnTo>
                <a:lnTo>
                  <a:pt x="553" y="1156"/>
                </a:lnTo>
                <a:lnTo>
                  <a:pt x="553" y="1156"/>
                </a:lnTo>
                <a:lnTo>
                  <a:pt x="553" y="1156"/>
                </a:lnTo>
                <a:lnTo>
                  <a:pt x="553" y="1156"/>
                </a:lnTo>
                <a:lnTo>
                  <a:pt x="559" y="1156"/>
                </a:lnTo>
                <a:lnTo>
                  <a:pt x="559" y="1149"/>
                </a:lnTo>
                <a:lnTo>
                  <a:pt x="566" y="1149"/>
                </a:lnTo>
                <a:lnTo>
                  <a:pt x="566" y="1149"/>
                </a:lnTo>
                <a:lnTo>
                  <a:pt x="573" y="1149"/>
                </a:lnTo>
                <a:lnTo>
                  <a:pt x="573" y="1149"/>
                </a:lnTo>
                <a:lnTo>
                  <a:pt x="586" y="1149"/>
                </a:lnTo>
                <a:lnTo>
                  <a:pt x="586" y="1142"/>
                </a:lnTo>
                <a:lnTo>
                  <a:pt x="586" y="1142"/>
                </a:lnTo>
                <a:lnTo>
                  <a:pt x="586" y="1136"/>
                </a:lnTo>
                <a:lnTo>
                  <a:pt x="586" y="1136"/>
                </a:lnTo>
                <a:lnTo>
                  <a:pt x="586" y="1136"/>
                </a:lnTo>
                <a:lnTo>
                  <a:pt x="593" y="1136"/>
                </a:lnTo>
                <a:lnTo>
                  <a:pt x="593" y="1136"/>
                </a:lnTo>
                <a:lnTo>
                  <a:pt x="606" y="1136"/>
                </a:lnTo>
                <a:lnTo>
                  <a:pt x="606" y="1129"/>
                </a:lnTo>
                <a:lnTo>
                  <a:pt x="620" y="1129"/>
                </a:lnTo>
                <a:lnTo>
                  <a:pt x="620" y="1129"/>
                </a:lnTo>
                <a:lnTo>
                  <a:pt x="620" y="1129"/>
                </a:lnTo>
                <a:lnTo>
                  <a:pt x="620" y="1129"/>
                </a:lnTo>
                <a:lnTo>
                  <a:pt x="640" y="1129"/>
                </a:lnTo>
                <a:lnTo>
                  <a:pt x="640" y="1122"/>
                </a:lnTo>
                <a:lnTo>
                  <a:pt x="647" y="1122"/>
                </a:lnTo>
                <a:lnTo>
                  <a:pt x="647" y="1122"/>
                </a:lnTo>
                <a:lnTo>
                  <a:pt x="653" y="1122"/>
                </a:lnTo>
                <a:lnTo>
                  <a:pt x="653" y="1116"/>
                </a:lnTo>
                <a:lnTo>
                  <a:pt x="660" y="1116"/>
                </a:lnTo>
                <a:lnTo>
                  <a:pt x="660" y="1116"/>
                </a:lnTo>
                <a:lnTo>
                  <a:pt x="660" y="1116"/>
                </a:lnTo>
                <a:lnTo>
                  <a:pt x="660" y="1116"/>
                </a:lnTo>
                <a:lnTo>
                  <a:pt x="667" y="1116"/>
                </a:lnTo>
                <a:lnTo>
                  <a:pt x="667" y="1109"/>
                </a:lnTo>
                <a:lnTo>
                  <a:pt x="680" y="1109"/>
                </a:lnTo>
                <a:lnTo>
                  <a:pt x="680" y="1109"/>
                </a:lnTo>
                <a:lnTo>
                  <a:pt x="680" y="1109"/>
                </a:lnTo>
                <a:lnTo>
                  <a:pt x="680" y="1109"/>
                </a:lnTo>
                <a:lnTo>
                  <a:pt x="687" y="1109"/>
                </a:lnTo>
                <a:lnTo>
                  <a:pt x="687" y="1102"/>
                </a:lnTo>
                <a:lnTo>
                  <a:pt x="694" y="1102"/>
                </a:lnTo>
                <a:lnTo>
                  <a:pt x="694" y="1102"/>
                </a:lnTo>
                <a:lnTo>
                  <a:pt x="701" y="1102"/>
                </a:lnTo>
                <a:lnTo>
                  <a:pt x="701" y="1096"/>
                </a:lnTo>
                <a:lnTo>
                  <a:pt x="707" y="1096"/>
                </a:lnTo>
                <a:lnTo>
                  <a:pt x="707" y="1096"/>
                </a:lnTo>
                <a:lnTo>
                  <a:pt x="734" y="1096"/>
                </a:lnTo>
                <a:lnTo>
                  <a:pt x="734" y="1089"/>
                </a:lnTo>
                <a:lnTo>
                  <a:pt x="741" y="1089"/>
                </a:lnTo>
                <a:lnTo>
                  <a:pt x="741" y="1089"/>
                </a:lnTo>
                <a:lnTo>
                  <a:pt x="781" y="1089"/>
                </a:lnTo>
                <a:lnTo>
                  <a:pt x="781" y="1082"/>
                </a:lnTo>
                <a:lnTo>
                  <a:pt x="788" y="1082"/>
                </a:lnTo>
                <a:lnTo>
                  <a:pt x="788" y="1082"/>
                </a:lnTo>
                <a:lnTo>
                  <a:pt x="802" y="1082"/>
                </a:lnTo>
                <a:lnTo>
                  <a:pt x="802" y="1076"/>
                </a:lnTo>
                <a:lnTo>
                  <a:pt x="815" y="1076"/>
                </a:lnTo>
                <a:lnTo>
                  <a:pt x="815" y="1076"/>
                </a:lnTo>
                <a:lnTo>
                  <a:pt x="815" y="1076"/>
                </a:lnTo>
                <a:lnTo>
                  <a:pt x="815" y="1069"/>
                </a:lnTo>
                <a:lnTo>
                  <a:pt x="829" y="1069"/>
                </a:lnTo>
                <a:lnTo>
                  <a:pt x="829" y="1063"/>
                </a:lnTo>
                <a:lnTo>
                  <a:pt x="842" y="1063"/>
                </a:lnTo>
                <a:lnTo>
                  <a:pt x="842" y="1063"/>
                </a:lnTo>
                <a:lnTo>
                  <a:pt x="842" y="1063"/>
                </a:lnTo>
                <a:lnTo>
                  <a:pt x="842" y="1063"/>
                </a:lnTo>
                <a:lnTo>
                  <a:pt x="855" y="1063"/>
                </a:lnTo>
                <a:lnTo>
                  <a:pt x="855" y="1056"/>
                </a:lnTo>
                <a:lnTo>
                  <a:pt x="855" y="1056"/>
                </a:lnTo>
                <a:lnTo>
                  <a:pt x="855" y="1056"/>
                </a:lnTo>
                <a:lnTo>
                  <a:pt x="882" y="1056"/>
                </a:lnTo>
                <a:lnTo>
                  <a:pt x="882" y="1056"/>
                </a:lnTo>
                <a:lnTo>
                  <a:pt x="882" y="1056"/>
                </a:lnTo>
                <a:lnTo>
                  <a:pt x="882" y="1049"/>
                </a:lnTo>
                <a:lnTo>
                  <a:pt x="889" y="1049"/>
                </a:lnTo>
                <a:lnTo>
                  <a:pt x="889" y="1049"/>
                </a:lnTo>
                <a:lnTo>
                  <a:pt x="909" y="1049"/>
                </a:lnTo>
                <a:lnTo>
                  <a:pt x="909" y="1043"/>
                </a:lnTo>
                <a:lnTo>
                  <a:pt x="936" y="1043"/>
                </a:lnTo>
                <a:lnTo>
                  <a:pt x="936" y="1043"/>
                </a:lnTo>
                <a:lnTo>
                  <a:pt x="936" y="1043"/>
                </a:lnTo>
                <a:lnTo>
                  <a:pt x="936" y="1043"/>
                </a:lnTo>
                <a:lnTo>
                  <a:pt x="943" y="1043"/>
                </a:lnTo>
                <a:lnTo>
                  <a:pt x="943" y="1036"/>
                </a:lnTo>
                <a:lnTo>
                  <a:pt x="943" y="1036"/>
                </a:lnTo>
                <a:lnTo>
                  <a:pt x="943" y="1029"/>
                </a:lnTo>
                <a:lnTo>
                  <a:pt x="977" y="1029"/>
                </a:lnTo>
                <a:lnTo>
                  <a:pt x="977" y="1029"/>
                </a:lnTo>
                <a:lnTo>
                  <a:pt x="977" y="1029"/>
                </a:lnTo>
                <a:lnTo>
                  <a:pt x="977" y="1023"/>
                </a:lnTo>
                <a:lnTo>
                  <a:pt x="983" y="1023"/>
                </a:lnTo>
                <a:lnTo>
                  <a:pt x="983" y="1023"/>
                </a:lnTo>
                <a:lnTo>
                  <a:pt x="983" y="1023"/>
                </a:lnTo>
                <a:lnTo>
                  <a:pt x="983" y="1016"/>
                </a:lnTo>
                <a:lnTo>
                  <a:pt x="997" y="1016"/>
                </a:lnTo>
                <a:lnTo>
                  <a:pt x="997" y="1016"/>
                </a:lnTo>
                <a:lnTo>
                  <a:pt x="1004" y="1016"/>
                </a:lnTo>
                <a:lnTo>
                  <a:pt x="1004" y="1016"/>
                </a:lnTo>
                <a:lnTo>
                  <a:pt x="1010" y="1016"/>
                </a:lnTo>
                <a:lnTo>
                  <a:pt x="1010" y="1009"/>
                </a:lnTo>
                <a:lnTo>
                  <a:pt x="1010" y="1009"/>
                </a:lnTo>
                <a:lnTo>
                  <a:pt x="1010" y="1009"/>
                </a:lnTo>
                <a:lnTo>
                  <a:pt x="1017" y="1009"/>
                </a:lnTo>
                <a:lnTo>
                  <a:pt x="1017" y="1003"/>
                </a:lnTo>
                <a:lnTo>
                  <a:pt x="1017" y="1003"/>
                </a:lnTo>
                <a:lnTo>
                  <a:pt x="1017" y="996"/>
                </a:lnTo>
                <a:lnTo>
                  <a:pt x="1024" y="996"/>
                </a:lnTo>
                <a:lnTo>
                  <a:pt x="1024" y="996"/>
                </a:lnTo>
                <a:lnTo>
                  <a:pt x="1024" y="996"/>
                </a:lnTo>
                <a:lnTo>
                  <a:pt x="1024" y="996"/>
                </a:lnTo>
                <a:lnTo>
                  <a:pt x="1031" y="996"/>
                </a:lnTo>
                <a:lnTo>
                  <a:pt x="1031" y="989"/>
                </a:lnTo>
                <a:lnTo>
                  <a:pt x="1037" y="989"/>
                </a:lnTo>
                <a:lnTo>
                  <a:pt x="1037" y="989"/>
                </a:lnTo>
                <a:lnTo>
                  <a:pt x="1044" y="989"/>
                </a:lnTo>
                <a:lnTo>
                  <a:pt x="1044" y="983"/>
                </a:lnTo>
                <a:lnTo>
                  <a:pt x="1044" y="983"/>
                </a:lnTo>
                <a:lnTo>
                  <a:pt x="1044" y="983"/>
                </a:lnTo>
                <a:lnTo>
                  <a:pt x="1051" y="983"/>
                </a:lnTo>
                <a:lnTo>
                  <a:pt x="1051" y="983"/>
                </a:lnTo>
                <a:lnTo>
                  <a:pt x="1057" y="983"/>
                </a:lnTo>
                <a:lnTo>
                  <a:pt x="1057" y="976"/>
                </a:lnTo>
                <a:lnTo>
                  <a:pt x="1064" y="976"/>
                </a:lnTo>
                <a:lnTo>
                  <a:pt x="1064" y="976"/>
                </a:lnTo>
                <a:lnTo>
                  <a:pt x="1071" y="976"/>
                </a:lnTo>
                <a:lnTo>
                  <a:pt x="1071" y="970"/>
                </a:lnTo>
                <a:lnTo>
                  <a:pt x="1084" y="970"/>
                </a:lnTo>
                <a:lnTo>
                  <a:pt x="1084" y="970"/>
                </a:lnTo>
                <a:lnTo>
                  <a:pt x="1091" y="970"/>
                </a:lnTo>
                <a:lnTo>
                  <a:pt x="1091" y="970"/>
                </a:lnTo>
                <a:lnTo>
                  <a:pt x="1091" y="970"/>
                </a:lnTo>
                <a:lnTo>
                  <a:pt x="1091" y="963"/>
                </a:lnTo>
                <a:lnTo>
                  <a:pt x="1111" y="963"/>
                </a:lnTo>
                <a:lnTo>
                  <a:pt x="1111" y="963"/>
                </a:lnTo>
                <a:lnTo>
                  <a:pt x="1111" y="963"/>
                </a:lnTo>
                <a:lnTo>
                  <a:pt x="1111" y="963"/>
                </a:lnTo>
                <a:lnTo>
                  <a:pt x="1118" y="963"/>
                </a:lnTo>
                <a:lnTo>
                  <a:pt x="1118" y="956"/>
                </a:lnTo>
                <a:lnTo>
                  <a:pt x="1118" y="956"/>
                </a:lnTo>
                <a:lnTo>
                  <a:pt x="1118" y="956"/>
                </a:lnTo>
                <a:lnTo>
                  <a:pt x="1118" y="956"/>
                </a:lnTo>
                <a:lnTo>
                  <a:pt x="1118" y="950"/>
                </a:lnTo>
                <a:lnTo>
                  <a:pt x="1125" y="950"/>
                </a:lnTo>
                <a:lnTo>
                  <a:pt x="1125" y="950"/>
                </a:lnTo>
                <a:lnTo>
                  <a:pt x="1138" y="950"/>
                </a:lnTo>
                <a:lnTo>
                  <a:pt x="1138" y="950"/>
                </a:lnTo>
                <a:lnTo>
                  <a:pt x="1158" y="950"/>
                </a:lnTo>
                <a:lnTo>
                  <a:pt x="1158" y="943"/>
                </a:lnTo>
                <a:lnTo>
                  <a:pt x="1165" y="943"/>
                </a:lnTo>
                <a:lnTo>
                  <a:pt x="1165" y="943"/>
                </a:lnTo>
                <a:lnTo>
                  <a:pt x="1172" y="943"/>
                </a:lnTo>
                <a:lnTo>
                  <a:pt x="1172" y="943"/>
                </a:lnTo>
                <a:lnTo>
                  <a:pt x="1172" y="943"/>
                </a:lnTo>
                <a:lnTo>
                  <a:pt x="1172" y="936"/>
                </a:lnTo>
                <a:lnTo>
                  <a:pt x="1192" y="936"/>
                </a:lnTo>
                <a:lnTo>
                  <a:pt x="1192" y="936"/>
                </a:lnTo>
                <a:lnTo>
                  <a:pt x="1199" y="936"/>
                </a:lnTo>
                <a:lnTo>
                  <a:pt x="1199" y="930"/>
                </a:lnTo>
                <a:lnTo>
                  <a:pt x="1199" y="930"/>
                </a:lnTo>
                <a:lnTo>
                  <a:pt x="1199" y="930"/>
                </a:lnTo>
                <a:lnTo>
                  <a:pt x="1206" y="930"/>
                </a:lnTo>
                <a:lnTo>
                  <a:pt x="1206" y="923"/>
                </a:lnTo>
                <a:lnTo>
                  <a:pt x="1206" y="923"/>
                </a:lnTo>
                <a:lnTo>
                  <a:pt x="1206" y="923"/>
                </a:lnTo>
                <a:lnTo>
                  <a:pt x="1219" y="923"/>
                </a:lnTo>
                <a:lnTo>
                  <a:pt x="1219" y="916"/>
                </a:lnTo>
                <a:lnTo>
                  <a:pt x="1219" y="916"/>
                </a:lnTo>
                <a:lnTo>
                  <a:pt x="1219" y="916"/>
                </a:lnTo>
                <a:lnTo>
                  <a:pt x="1226" y="916"/>
                </a:lnTo>
                <a:lnTo>
                  <a:pt x="1226" y="916"/>
                </a:lnTo>
                <a:lnTo>
                  <a:pt x="1226" y="916"/>
                </a:lnTo>
                <a:lnTo>
                  <a:pt x="1226" y="910"/>
                </a:lnTo>
                <a:lnTo>
                  <a:pt x="1232" y="910"/>
                </a:lnTo>
                <a:lnTo>
                  <a:pt x="1232" y="910"/>
                </a:lnTo>
                <a:lnTo>
                  <a:pt x="1232" y="910"/>
                </a:lnTo>
                <a:lnTo>
                  <a:pt x="1232" y="903"/>
                </a:lnTo>
                <a:lnTo>
                  <a:pt x="1253" y="903"/>
                </a:lnTo>
                <a:lnTo>
                  <a:pt x="1253" y="903"/>
                </a:lnTo>
                <a:lnTo>
                  <a:pt x="1253" y="903"/>
                </a:lnTo>
                <a:lnTo>
                  <a:pt x="1253" y="903"/>
                </a:lnTo>
                <a:lnTo>
                  <a:pt x="1273" y="903"/>
                </a:lnTo>
                <a:lnTo>
                  <a:pt x="1273" y="896"/>
                </a:lnTo>
                <a:lnTo>
                  <a:pt x="1293" y="896"/>
                </a:lnTo>
                <a:lnTo>
                  <a:pt x="1293" y="896"/>
                </a:lnTo>
                <a:lnTo>
                  <a:pt x="1293" y="896"/>
                </a:lnTo>
                <a:lnTo>
                  <a:pt x="1293" y="890"/>
                </a:lnTo>
                <a:lnTo>
                  <a:pt x="1307" y="890"/>
                </a:lnTo>
                <a:lnTo>
                  <a:pt x="1307" y="890"/>
                </a:lnTo>
                <a:lnTo>
                  <a:pt x="1307" y="890"/>
                </a:lnTo>
                <a:lnTo>
                  <a:pt x="1307" y="883"/>
                </a:lnTo>
                <a:lnTo>
                  <a:pt x="1307" y="883"/>
                </a:lnTo>
                <a:lnTo>
                  <a:pt x="1307" y="883"/>
                </a:lnTo>
                <a:lnTo>
                  <a:pt x="1313" y="883"/>
                </a:lnTo>
                <a:lnTo>
                  <a:pt x="1313" y="877"/>
                </a:lnTo>
                <a:lnTo>
                  <a:pt x="1320" y="877"/>
                </a:lnTo>
                <a:lnTo>
                  <a:pt x="1320" y="877"/>
                </a:lnTo>
                <a:lnTo>
                  <a:pt x="1327" y="877"/>
                </a:lnTo>
                <a:lnTo>
                  <a:pt x="1327" y="870"/>
                </a:lnTo>
                <a:lnTo>
                  <a:pt x="1333" y="870"/>
                </a:lnTo>
                <a:lnTo>
                  <a:pt x="1333" y="863"/>
                </a:lnTo>
                <a:lnTo>
                  <a:pt x="1347" y="863"/>
                </a:lnTo>
                <a:lnTo>
                  <a:pt x="1347" y="863"/>
                </a:lnTo>
                <a:lnTo>
                  <a:pt x="1354" y="863"/>
                </a:lnTo>
                <a:lnTo>
                  <a:pt x="1354" y="857"/>
                </a:lnTo>
                <a:lnTo>
                  <a:pt x="1360" y="857"/>
                </a:lnTo>
                <a:lnTo>
                  <a:pt x="1360" y="857"/>
                </a:lnTo>
                <a:lnTo>
                  <a:pt x="1360" y="857"/>
                </a:lnTo>
                <a:lnTo>
                  <a:pt x="1360" y="850"/>
                </a:lnTo>
                <a:lnTo>
                  <a:pt x="1374" y="850"/>
                </a:lnTo>
                <a:lnTo>
                  <a:pt x="1374" y="850"/>
                </a:lnTo>
                <a:lnTo>
                  <a:pt x="1381" y="850"/>
                </a:lnTo>
                <a:lnTo>
                  <a:pt x="1381" y="850"/>
                </a:lnTo>
                <a:lnTo>
                  <a:pt x="1381" y="850"/>
                </a:lnTo>
                <a:lnTo>
                  <a:pt x="1381" y="843"/>
                </a:lnTo>
                <a:lnTo>
                  <a:pt x="1394" y="843"/>
                </a:lnTo>
                <a:lnTo>
                  <a:pt x="1394" y="843"/>
                </a:lnTo>
                <a:lnTo>
                  <a:pt x="1401" y="843"/>
                </a:lnTo>
                <a:lnTo>
                  <a:pt x="1401" y="837"/>
                </a:lnTo>
                <a:lnTo>
                  <a:pt x="1408" y="837"/>
                </a:lnTo>
                <a:lnTo>
                  <a:pt x="1408" y="837"/>
                </a:lnTo>
                <a:lnTo>
                  <a:pt x="1414" y="837"/>
                </a:lnTo>
                <a:lnTo>
                  <a:pt x="1414" y="837"/>
                </a:lnTo>
                <a:lnTo>
                  <a:pt x="1421" y="837"/>
                </a:lnTo>
                <a:lnTo>
                  <a:pt x="1421" y="830"/>
                </a:lnTo>
                <a:lnTo>
                  <a:pt x="1421" y="830"/>
                </a:lnTo>
                <a:lnTo>
                  <a:pt x="1421" y="823"/>
                </a:lnTo>
                <a:lnTo>
                  <a:pt x="1434" y="823"/>
                </a:lnTo>
                <a:lnTo>
                  <a:pt x="1434" y="823"/>
                </a:lnTo>
                <a:lnTo>
                  <a:pt x="1448" y="823"/>
                </a:lnTo>
                <a:lnTo>
                  <a:pt x="1448" y="823"/>
                </a:lnTo>
                <a:lnTo>
                  <a:pt x="1461" y="823"/>
                </a:lnTo>
                <a:lnTo>
                  <a:pt x="1461" y="817"/>
                </a:lnTo>
                <a:lnTo>
                  <a:pt x="1475" y="817"/>
                </a:lnTo>
                <a:lnTo>
                  <a:pt x="1475" y="817"/>
                </a:lnTo>
                <a:lnTo>
                  <a:pt x="1475" y="817"/>
                </a:lnTo>
                <a:lnTo>
                  <a:pt x="1475" y="810"/>
                </a:lnTo>
                <a:lnTo>
                  <a:pt x="1482" y="810"/>
                </a:lnTo>
                <a:lnTo>
                  <a:pt x="1482" y="803"/>
                </a:lnTo>
                <a:lnTo>
                  <a:pt x="1488" y="803"/>
                </a:lnTo>
                <a:lnTo>
                  <a:pt x="1488" y="803"/>
                </a:lnTo>
                <a:lnTo>
                  <a:pt x="1502" y="803"/>
                </a:lnTo>
                <a:lnTo>
                  <a:pt x="1502" y="797"/>
                </a:lnTo>
                <a:lnTo>
                  <a:pt x="1508" y="797"/>
                </a:lnTo>
                <a:lnTo>
                  <a:pt x="1508" y="797"/>
                </a:lnTo>
                <a:lnTo>
                  <a:pt x="1515" y="797"/>
                </a:lnTo>
                <a:lnTo>
                  <a:pt x="1515" y="797"/>
                </a:lnTo>
                <a:lnTo>
                  <a:pt x="1529" y="797"/>
                </a:lnTo>
                <a:lnTo>
                  <a:pt x="1529" y="790"/>
                </a:lnTo>
                <a:lnTo>
                  <a:pt x="1529" y="790"/>
                </a:lnTo>
                <a:lnTo>
                  <a:pt x="1529" y="784"/>
                </a:lnTo>
                <a:lnTo>
                  <a:pt x="1542" y="784"/>
                </a:lnTo>
                <a:lnTo>
                  <a:pt x="1542" y="784"/>
                </a:lnTo>
                <a:lnTo>
                  <a:pt x="1542" y="784"/>
                </a:lnTo>
                <a:lnTo>
                  <a:pt x="1542" y="784"/>
                </a:lnTo>
                <a:lnTo>
                  <a:pt x="1549" y="784"/>
                </a:lnTo>
                <a:lnTo>
                  <a:pt x="1549" y="777"/>
                </a:lnTo>
                <a:lnTo>
                  <a:pt x="1562" y="777"/>
                </a:lnTo>
                <a:lnTo>
                  <a:pt x="1562" y="777"/>
                </a:lnTo>
                <a:lnTo>
                  <a:pt x="1569" y="777"/>
                </a:lnTo>
                <a:lnTo>
                  <a:pt x="1569" y="770"/>
                </a:lnTo>
                <a:lnTo>
                  <a:pt x="1583" y="770"/>
                </a:lnTo>
                <a:lnTo>
                  <a:pt x="1583" y="770"/>
                </a:lnTo>
                <a:lnTo>
                  <a:pt x="1583" y="770"/>
                </a:lnTo>
                <a:lnTo>
                  <a:pt x="1583" y="770"/>
                </a:lnTo>
                <a:lnTo>
                  <a:pt x="1589" y="770"/>
                </a:lnTo>
                <a:lnTo>
                  <a:pt x="1589" y="764"/>
                </a:lnTo>
                <a:lnTo>
                  <a:pt x="1603" y="764"/>
                </a:lnTo>
                <a:lnTo>
                  <a:pt x="1603" y="764"/>
                </a:lnTo>
                <a:lnTo>
                  <a:pt x="1603" y="764"/>
                </a:lnTo>
                <a:lnTo>
                  <a:pt x="1603" y="757"/>
                </a:lnTo>
                <a:lnTo>
                  <a:pt x="1630" y="757"/>
                </a:lnTo>
                <a:lnTo>
                  <a:pt x="1630" y="757"/>
                </a:lnTo>
                <a:lnTo>
                  <a:pt x="1636" y="757"/>
                </a:lnTo>
                <a:lnTo>
                  <a:pt x="1636" y="750"/>
                </a:lnTo>
                <a:lnTo>
                  <a:pt x="1650" y="750"/>
                </a:lnTo>
                <a:lnTo>
                  <a:pt x="1650" y="750"/>
                </a:lnTo>
                <a:lnTo>
                  <a:pt x="1657" y="750"/>
                </a:lnTo>
                <a:lnTo>
                  <a:pt x="1657" y="744"/>
                </a:lnTo>
                <a:lnTo>
                  <a:pt x="1677" y="744"/>
                </a:lnTo>
                <a:lnTo>
                  <a:pt x="1677" y="744"/>
                </a:lnTo>
                <a:lnTo>
                  <a:pt x="1697" y="744"/>
                </a:lnTo>
                <a:lnTo>
                  <a:pt x="1697" y="744"/>
                </a:lnTo>
                <a:lnTo>
                  <a:pt x="1704" y="744"/>
                </a:lnTo>
                <a:lnTo>
                  <a:pt x="1704" y="737"/>
                </a:lnTo>
                <a:lnTo>
                  <a:pt x="1704" y="737"/>
                </a:lnTo>
                <a:lnTo>
                  <a:pt x="1704" y="737"/>
                </a:lnTo>
                <a:lnTo>
                  <a:pt x="1710" y="737"/>
                </a:lnTo>
                <a:lnTo>
                  <a:pt x="1710" y="730"/>
                </a:lnTo>
                <a:lnTo>
                  <a:pt x="1717" y="730"/>
                </a:lnTo>
                <a:lnTo>
                  <a:pt x="1717" y="730"/>
                </a:lnTo>
                <a:lnTo>
                  <a:pt x="1717" y="730"/>
                </a:lnTo>
                <a:lnTo>
                  <a:pt x="1717" y="724"/>
                </a:lnTo>
                <a:lnTo>
                  <a:pt x="1724" y="724"/>
                </a:lnTo>
                <a:lnTo>
                  <a:pt x="1724" y="724"/>
                </a:lnTo>
                <a:lnTo>
                  <a:pt x="1724" y="724"/>
                </a:lnTo>
                <a:lnTo>
                  <a:pt x="1724" y="717"/>
                </a:lnTo>
                <a:lnTo>
                  <a:pt x="1737" y="717"/>
                </a:lnTo>
                <a:lnTo>
                  <a:pt x="1737" y="717"/>
                </a:lnTo>
                <a:lnTo>
                  <a:pt x="1737" y="717"/>
                </a:lnTo>
                <a:lnTo>
                  <a:pt x="1737" y="710"/>
                </a:lnTo>
                <a:lnTo>
                  <a:pt x="1751" y="710"/>
                </a:lnTo>
                <a:lnTo>
                  <a:pt x="1751" y="710"/>
                </a:lnTo>
                <a:lnTo>
                  <a:pt x="1758" y="710"/>
                </a:lnTo>
                <a:lnTo>
                  <a:pt x="1758" y="704"/>
                </a:lnTo>
                <a:lnTo>
                  <a:pt x="1771" y="704"/>
                </a:lnTo>
                <a:lnTo>
                  <a:pt x="1771" y="697"/>
                </a:lnTo>
                <a:lnTo>
                  <a:pt x="1785" y="697"/>
                </a:lnTo>
                <a:lnTo>
                  <a:pt x="1785" y="697"/>
                </a:lnTo>
                <a:lnTo>
                  <a:pt x="1791" y="697"/>
                </a:lnTo>
                <a:lnTo>
                  <a:pt x="1791" y="690"/>
                </a:lnTo>
                <a:lnTo>
                  <a:pt x="1805" y="690"/>
                </a:lnTo>
                <a:lnTo>
                  <a:pt x="1805" y="690"/>
                </a:lnTo>
                <a:lnTo>
                  <a:pt x="1811" y="690"/>
                </a:lnTo>
                <a:lnTo>
                  <a:pt x="1811" y="684"/>
                </a:lnTo>
                <a:lnTo>
                  <a:pt x="1811" y="684"/>
                </a:lnTo>
                <a:lnTo>
                  <a:pt x="1811" y="684"/>
                </a:lnTo>
                <a:lnTo>
                  <a:pt x="1811" y="684"/>
                </a:lnTo>
                <a:lnTo>
                  <a:pt x="1811" y="684"/>
                </a:lnTo>
                <a:lnTo>
                  <a:pt x="1825" y="684"/>
                </a:lnTo>
                <a:lnTo>
                  <a:pt x="1825" y="677"/>
                </a:lnTo>
                <a:lnTo>
                  <a:pt x="1825" y="677"/>
                </a:lnTo>
                <a:lnTo>
                  <a:pt x="1825" y="677"/>
                </a:lnTo>
                <a:lnTo>
                  <a:pt x="1845" y="677"/>
                </a:lnTo>
                <a:lnTo>
                  <a:pt x="1845" y="671"/>
                </a:lnTo>
                <a:lnTo>
                  <a:pt x="1852" y="671"/>
                </a:lnTo>
                <a:lnTo>
                  <a:pt x="1852" y="664"/>
                </a:lnTo>
                <a:lnTo>
                  <a:pt x="1852" y="664"/>
                </a:lnTo>
                <a:lnTo>
                  <a:pt x="1852" y="664"/>
                </a:lnTo>
                <a:lnTo>
                  <a:pt x="1859" y="664"/>
                </a:lnTo>
                <a:lnTo>
                  <a:pt x="1859" y="657"/>
                </a:lnTo>
                <a:lnTo>
                  <a:pt x="1859" y="657"/>
                </a:lnTo>
                <a:lnTo>
                  <a:pt x="1859" y="657"/>
                </a:lnTo>
                <a:lnTo>
                  <a:pt x="1872" y="657"/>
                </a:lnTo>
                <a:lnTo>
                  <a:pt x="1872" y="657"/>
                </a:lnTo>
                <a:lnTo>
                  <a:pt x="1879" y="657"/>
                </a:lnTo>
                <a:lnTo>
                  <a:pt x="1879" y="651"/>
                </a:lnTo>
                <a:lnTo>
                  <a:pt x="1886" y="651"/>
                </a:lnTo>
                <a:lnTo>
                  <a:pt x="1886" y="651"/>
                </a:lnTo>
                <a:lnTo>
                  <a:pt x="1892" y="651"/>
                </a:lnTo>
                <a:lnTo>
                  <a:pt x="1892" y="644"/>
                </a:lnTo>
                <a:lnTo>
                  <a:pt x="1892" y="644"/>
                </a:lnTo>
                <a:lnTo>
                  <a:pt x="1892" y="644"/>
                </a:lnTo>
                <a:lnTo>
                  <a:pt x="1899" y="644"/>
                </a:lnTo>
                <a:lnTo>
                  <a:pt x="1899" y="644"/>
                </a:lnTo>
                <a:lnTo>
                  <a:pt x="1912" y="644"/>
                </a:lnTo>
                <a:lnTo>
                  <a:pt x="1912" y="637"/>
                </a:lnTo>
                <a:lnTo>
                  <a:pt x="1926" y="637"/>
                </a:lnTo>
                <a:lnTo>
                  <a:pt x="1926" y="637"/>
                </a:lnTo>
                <a:lnTo>
                  <a:pt x="1946" y="637"/>
                </a:lnTo>
                <a:lnTo>
                  <a:pt x="1946" y="631"/>
                </a:lnTo>
                <a:lnTo>
                  <a:pt x="1946" y="631"/>
                </a:lnTo>
                <a:lnTo>
                  <a:pt x="1946" y="631"/>
                </a:lnTo>
                <a:lnTo>
                  <a:pt x="1946" y="631"/>
                </a:lnTo>
                <a:lnTo>
                  <a:pt x="1946" y="624"/>
                </a:lnTo>
                <a:lnTo>
                  <a:pt x="1973" y="624"/>
                </a:lnTo>
                <a:lnTo>
                  <a:pt x="1973" y="624"/>
                </a:lnTo>
                <a:lnTo>
                  <a:pt x="1986" y="624"/>
                </a:lnTo>
                <a:lnTo>
                  <a:pt x="1986" y="624"/>
                </a:lnTo>
                <a:lnTo>
                  <a:pt x="2007" y="624"/>
                </a:lnTo>
                <a:lnTo>
                  <a:pt x="2007" y="617"/>
                </a:lnTo>
                <a:lnTo>
                  <a:pt x="2013" y="617"/>
                </a:lnTo>
                <a:lnTo>
                  <a:pt x="2013" y="617"/>
                </a:lnTo>
                <a:lnTo>
                  <a:pt x="2013" y="617"/>
                </a:lnTo>
                <a:lnTo>
                  <a:pt x="2013" y="611"/>
                </a:lnTo>
                <a:lnTo>
                  <a:pt x="2020" y="611"/>
                </a:lnTo>
                <a:lnTo>
                  <a:pt x="2020" y="604"/>
                </a:lnTo>
                <a:lnTo>
                  <a:pt x="2027" y="604"/>
                </a:lnTo>
                <a:lnTo>
                  <a:pt x="2027" y="604"/>
                </a:lnTo>
                <a:lnTo>
                  <a:pt x="2047" y="604"/>
                </a:lnTo>
                <a:lnTo>
                  <a:pt x="2047" y="597"/>
                </a:lnTo>
                <a:lnTo>
                  <a:pt x="2054" y="597"/>
                </a:lnTo>
                <a:lnTo>
                  <a:pt x="2054" y="597"/>
                </a:lnTo>
                <a:lnTo>
                  <a:pt x="2094" y="597"/>
                </a:lnTo>
                <a:lnTo>
                  <a:pt x="2094" y="591"/>
                </a:lnTo>
                <a:lnTo>
                  <a:pt x="2094" y="591"/>
                </a:lnTo>
                <a:lnTo>
                  <a:pt x="2094" y="591"/>
                </a:lnTo>
                <a:lnTo>
                  <a:pt x="2108" y="591"/>
                </a:lnTo>
                <a:lnTo>
                  <a:pt x="2108" y="591"/>
                </a:lnTo>
                <a:lnTo>
                  <a:pt x="2108" y="591"/>
                </a:lnTo>
                <a:lnTo>
                  <a:pt x="2108" y="584"/>
                </a:lnTo>
                <a:lnTo>
                  <a:pt x="2121" y="584"/>
                </a:lnTo>
                <a:lnTo>
                  <a:pt x="2121" y="584"/>
                </a:lnTo>
                <a:lnTo>
                  <a:pt x="2128" y="584"/>
                </a:lnTo>
                <a:lnTo>
                  <a:pt x="2128" y="578"/>
                </a:lnTo>
                <a:lnTo>
                  <a:pt x="2135" y="578"/>
                </a:lnTo>
                <a:lnTo>
                  <a:pt x="2135" y="578"/>
                </a:lnTo>
                <a:lnTo>
                  <a:pt x="2175" y="578"/>
                </a:lnTo>
                <a:lnTo>
                  <a:pt x="2175" y="578"/>
                </a:lnTo>
                <a:lnTo>
                  <a:pt x="2182" y="578"/>
                </a:lnTo>
                <a:lnTo>
                  <a:pt x="2182" y="571"/>
                </a:lnTo>
                <a:lnTo>
                  <a:pt x="2195" y="571"/>
                </a:lnTo>
                <a:lnTo>
                  <a:pt x="2195" y="564"/>
                </a:lnTo>
                <a:lnTo>
                  <a:pt x="2202" y="564"/>
                </a:lnTo>
                <a:lnTo>
                  <a:pt x="2202" y="564"/>
                </a:lnTo>
                <a:lnTo>
                  <a:pt x="2202" y="564"/>
                </a:lnTo>
                <a:lnTo>
                  <a:pt x="2202" y="558"/>
                </a:lnTo>
                <a:lnTo>
                  <a:pt x="2209" y="558"/>
                </a:lnTo>
                <a:lnTo>
                  <a:pt x="2209" y="558"/>
                </a:lnTo>
                <a:lnTo>
                  <a:pt x="2215" y="558"/>
                </a:lnTo>
                <a:lnTo>
                  <a:pt x="2215" y="558"/>
                </a:lnTo>
                <a:lnTo>
                  <a:pt x="2222" y="558"/>
                </a:lnTo>
                <a:lnTo>
                  <a:pt x="2222" y="551"/>
                </a:lnTo>
                <a:lnTo>
                  <a:pt x="2229" y="551"/>
                </a:lnTo>
                <a:lnTo>
                  <a:pt x="2229" y="551"/>
                </a:lnTo>
                <a:lnTo>
                  <a:pt x="2229" y="551"/>
                </a:lnTo>
                <a:lnTo>
                  <a:pt x="2229" y="538"/>
                </a:lnTo>
                <a:lnTo>
                  <a:pt x="2236" y="538"/>
                </a:lnTo>
                <a:lnTo>
                  <a:pt x="2236" y="538"/>
                </a:lnTo>
                <a:lnTo>
                  <a:pt x="2236" y="538"/>
                </a:lnTo>
                <a:lnTo>
                  <a:pt x="2236" y="531"/>
                </a:lnTo>
                <a:lnTo>
                  <a:pt x="2242" y="531"/>
                </a:lnTo>
                <a:lnTo>
                  <a:pt x="2242" y="524"/>
                </a:lnTo>
                <a:lnTo>
                  <a:pt x="2249" y="524"/>
                </a:lnTo>
                <a:lnTo>
                  <a:pt x="2249" y="524"/>
                </a:lnTo>
                <a:lnTo>
                  <a:pt x="2256" y="524"/>
                </a:lnTo>
                <a:lnTo>
                  <a:pt x="2256" y="518"/>
                </a:lnTo>
                <a:lnTo>
                  <a:pt x="2263" y="518"/>
                </a:lnTo>
                <a:lnTo>
                  <a:pt x="2263" y="518"/>
                </a:lnTo>
                <a:lnTo>
                  <a:pt x="2263" y="518"/>
                </a:lnTo>
                <a:lnTo>
                  <a:pt x="2263" y="511"/>
                </a:lnTo>
                <a:lnTo>
                  <a:pt x="2269" y="511"/>
                </a:lnTo>
                <a:lnTo>
                  <a:pt x="2269" y="511"/>
                </a:lnTo>
                <a:lnTo>
                  <a:pt x="2276" y="511"/>
                </a:lnTo>
                <a:lnTo>
                  <a:pt x="2276" y="504"/>
                </a:lnTo>
                <a:lnTo>
                  <a:pt x="2276" y="504"/>
                </a:lnTo>
                <a:lnTo>
                  <a:pt x="2276" y="504"/>
                </a:lnTo>
                <a:lnTo>
                  <a:pt x="2276" y="504"/>
                </a:lnTo>
                <a:lnTo>
                  <a:pt x="2276" y="504"/>
                </a:lnTo>
                <a:lnTo>
                  <a:pt x="2283" y="504"/>
                </a:lnTo>
                <a:lnTo>
                  <a:pt x="2283" y="498"/>
                </a:lnTo>
                <a:lnTo>
                  <a:pt x="2289" y="498"/>
                </a:lnTo>
                <a:lnTo>
                  <a:pt x="2289" y="498"/>
                </a:lnTo>
                <a:lnTo>
                  <a:pt x="2296" y="498"/>
                </a:lnTo>
                <a:lnTo>
                  <a:pt x="2296" y="491"/>
                </a:lnTo>
                <a:lnTo>
                  <a:pt x="2310" y="491"/>
                </a:lnTo>
                <a:lnTo>
                  <a:pt x="2310" y="491"/>
                </a:lnTo>
                <a:lnTo>
                  <a:pt x="2310" y="491"/>
                </a:lnTo>
                <a:lnTo>
                  <a:pt x="2310" y="485"/>
                </a:lnTo>
                <a:lnTo>
                  <a:pt x="2316" y="485"/>
                </a:lnTo>
                <a:lnTo>
                  <a:pt x="2316" y="485"/>
                </a:lnTo>
                <a:lnTo>
                  <a:pt x="2323" y="485"/>
                </a:lnTo>
                <a:lnTo>
                  <a:pt x="2323" y="485"/>
                </a:lnTo>
                <a:lnTo>
                  <a:pt x="2350" y="485"/>
                </a:lnTo>
                <a:lnTo>
                  <a:pt x="2350" y="478"/>
                </a:lnTo>
                <a:lnTo>
                  <a:pt x="2350" y="478"/>
                </a:lnTo>
                <a:lnTo>
                  <a:pt x="2350" y="471"/>
                </a:lnTo>
                <a:lnTo>
                  <a:pt x="2357" y="471"/>
                </a:lnTo>
                <a:lnTo>
                  <a:pt x="2357" y="471"/>
                </a:lnTo>
                <a:lnTo>
                  <a:pt x="2370" y="471"/>
                </a:lnTo>
                <a:lnTo>
                  <a:pt x="2370" y="465"/>
                </a:lnTo>
                <a:lnTo>
                  <a:pt x="2384" y="465"/>
                </a:lnTo>
                <a:lnTo>
                  <a:pt x="2384" y="465"/>
                </a:lnTo>
                <a:lnTo>
                  <a:pt x="2397" y="465"/>
                </a:lnTo>
                <a:lnTo>
                  <a:pt x="2397" y="458"/>
                </a:lnTo>
                <a:lnTo>
                  <a:pt x="2417" y="458"/>
                </a:lnTo>
                <a:lnTo>
                  <a:pt x="2417" y="458"/>
                </a:lnTo>
                <a:lnTo>
                  <a:pt x="2444" y="458"/>
                </a:lnTo>
                <a:lnTo>
                  <a:pt x="2444" y="458"/>
                </a:lnTo>
                <a:lnTo>
                  <a:pt x="2451" y="458"/>
                </a:lnTo>
                <a:lnTo>
                  <a:pt x="2451" y="451"/>
                </a:lnTo>
                <a:lnTo>
                  <a:pt x="2451" y="451"/>
                </a:lnTo>
                <a:lnTo>
                  <a:pt x="2451" y="445"/>
                </a:lnTo>
                <a:lnTo>
                  <a:pt x="2458" y="445"/>
                </a:lnTo>
                <a:lnTo>
                  <a:pt x="2458" y="445"/>
                </a:lnTo>
                <a:lnTo>
                  <a:pt x="2464" y="445"/>
                </a:lnTo>
                <a:lnTo>
                  <a:pt x="2464" y="438"/>
                </a:lnTo>
                <a:lnTo>
                  <a:pt x="2471" y="438"/>
                </a:lnTo>
                <a:lnTo>
                  <a:pt x="2471" y="438"/>
                </a:lnTo>
                <a:lnTo>
                  <a:pt x="2498" y="438"/>
                </a:lnTo>
                <a:lnTo>
                  <a:pt x="2498" y="431"/>
                </a:lnTo>
                <a:lnTo>
                  <a:pt x="2532" y="431"/>
                </a:lnTo>
                <a:lnTo>
                  <a:pt x="2532" y="431"/>
                </a:lnTo>
                <a:lnTo>
                  <a:pt x="2559" y="431"/>
                </a:lnTo>
                <a:lnTo>
                  <a:pt x="2559" y="431"/>
                </a:lnTo>
                <a:lnTo>
                  <a:pt x="2579" y="431"/>
                </a:lnTo>
                <a:lnTo>
                  <a:pt x="2579" y="425"/>
                </a:lnTo>
                <a:lnTo>
                  <a:pt x="2586" y="425"/>
                </a:lnTo>
                <a:lnTo>
                  <a:pt x="2586" y="425"/>
                </a:lnTo>
                <a:lnTo>
                  <a:pt x="2592" y="425"/>
                </a:lnTo>
                <a:lnTo>
                  <a:pt x="2592" y="418"/>
                </a:lnTo>
                <a:lnTo>
                  <a:pt x="2599" y="418"/>
                </a:lnTo>
                <a:lnTo>
                  <a:pt x="2599" y="418"/>
                </a:lnTo>
                <a:lnTo>
                  <a:pt x="2613" y="418"/>
                </a:lnTo>
                <a:lnTo>
                  <a:pt x="2613" y="411"/>
                </a:lnTo>
                <a:lnTo>
                  <a:pt x="2633" y="411"/>
                </a:lnTo>
                <a:lnTo>
                  <a:pt x="2633" y="411"/>
                </a:lnTo>
                <a:lnTo>
                  <a:pt x="2633" y="411"/>
                </a:lnTo>
                <a:lnTo>
                  <a:pt x="2633" y="405"/>
                </a:lnTo>
                <a:lnTo>
                  <a:pt x="2646" y="405"/>
                </a:lnTo>
                <a:lnTo>
                  <a:pt x="2646" y="405"/>
                </a:lnTo>
                <a:lnTo>
                  <a:pt x="2653" y="405"/>
                </a:lnTo>
                <a:lnTo>
                  <a:pt x="2653" y="405"/>
                </a:lnTo>
                <a:lnTo>
                  <a:pt x="2673" y="405"/>
                </a:lnTo>
                <a:lnTo>
                  <a:pt x="2673" y="398"/>
                </a:lnTo>
                <a:lnTo>
                  <a:pt x="2680" y="398"/>
                </a:lnTo>
                <a:lnTo>
                  <a:pt x="2680" y="398"/>
                </a:lnTo>
                <a:lnTo>
                  <a:pt x="2687" y="398"/>
                </a:lnTo>
                <a:lnTo>
                  <a:pt x="2687" y="392"/>
                </a:lnTo>
                <a:lnTo>
                  <a:pt x="2693" y="392"/>
                </a:lnTo>
                <a:lnTo>
                  <a:pt x="2693" y="392"/>
                </a:lnTo>
                <a:lnTo>
                  <a:pt x="2700" y="392"/>
                </a:lnTo>
                <a:lnTo>
                  <a:pt x="2700" y="385"/>
                </a:lnTo>
                <a:lnTo>
                  <a:pt x="2707" y="385"/>
                </a:lnTo>
                <a:lnTo>
                  <a:pt x="2707" y="385"/>
                </a:lnTo>
                <a:lnTo>
                  <a:pt x="2714" y="385"/>
                </a:lnTo>
                <a:lnTo>
                  <a:pt x="2714" y="378"/>
                </a:lnTo>
                <a:lnTo>
                  <a:pt x="2714" y="378"/>
                </a:lnTo>
                <a:lnTo>
                  <a:pt x="2714" y="378"/>
                </a:lnTo>
                <a:lnTo>
                  <a:pt x="2714" y="378"/>
                </a:lnTo>
                <a:lnTo>
                  <a:pt x="2714" y="372"/>
                </a:lnTo>
                <a:lnTo>
                  <a:pt x="2720" y="372"/>
                </a:lnTo>
                <a:lnTo>
                  <a:pt x="2720" y="372"/>
                </a:lnTo>
                <a:lnTo>
                  <a:pt x="2734" y="372"/>
                </a:lnTo>
                <a:lnTo>
                  <a:pt x="2734" y="365"/>
                </a:lnTo>
                <a:lnTo>
                  <a:pt x="2734" y="365"/>
                </a:lnTo>
                <a:lnTo>
                  <a:pt x="2734" y="365"/>
                </a:lnTo>
                <a:lnTo>
                  <a:pt x="2741" y="365"/>
                </a:lnTo>
                <a:lnTo>
                  <a:pt x="2741" y="358"/>
                </a:lnTo>
                <a:lnTo>
                  <a:pt x="2747" y="358"/>
                </a:lnTo>
                <a:lnTo>
                  <a:pt x="2747" y="358"/>
                </a:lnTo>
                <a:lnTo>
                  <a:pt x="2754" y="358"/>
                </a:lnTo>
                <a:lnTo>
                  <a:pt x="2754" y="352"/>
                </a:lnTo>
                <a:lnTo>
                  <a:pt x="2781" y="352"/>
                </a:lnTo>
                <a:lnTo>
                  <a:pt x="2781" y="352"/>
                </a:lnTo>
                <a:lnTo>
                  <a:pt x="2788" y="352"/>
                </a:lnTo>
                <a:lnTo>
                  <a:pt x="2788" y="345"/>
                </a:lnTo>
                <a:lnTo>
                  <a:pt x="2788" y="345"/>
                </a:lnTo>
                <a:lnTo>
                  <a:pt x="2788" y="345"/>
                </a:lnTo>
                <a:lnTo>
                  <a:pt x="2794" y="345"/>
                </a:lnTo>
                <a:lnTo>
                  <a:pt x="2794" y="338"/>
                </a:lnTo>
                <a:lnTo>
                  <a:pt x="2801" y="338"/>
                </a:lnTo>
                <a:lnTo>
                  <a:pt x="2801" y="338"/>
                </a:lnTo>
                <a:lnTo>
                  <a:pt x="2808" y="338"/>
                </a:lnTo>
                <a:lnTo>
                  <a:pt x="2808" y="332"/>
                </a:lnTo>
                <a:lnTo>
                  <a:pt x="2815" y="332"/>
                </a:lnTo>
                <a:lnTo>
                  <a:pt x="2815" y="332"/>
                </a:lnTo>
                <a:lnTo>
                  <a:pt x="2815" y="332"/>
                </a:lnTo>
                <a:lnTo>
                  <a:pt x="2815" y="325"/>
                </a:lnTo>
                <a:lnTo>
                  <a:pt x="2835" y="325"/>
                </a:lnTo>
                <a:lnTo>
                  <a:pt x="2835" y="325"/>
                </a:lnTo>
                <a:lnTo>
                  <a:pt x="2841" y="325"/>
                </a:lnTo>
                <a:lnTo>
                  <a:pt x="2841" y="318"/>
                </a:lnTo>
                <a:lnTo>
                  <a:pt x="2862" y="318"/>
                </a:lnTo>
                <a:lnTo>
                  <a:pt x="2862" y="318"/>
                </a:lnTo>
                <a:lnTo>
                  <a:pt x="2862" y="318"/>
                </a:lnTo>
                <a:lnTo>
                  <a:pt x="2862" y="312"/>
                </a:lnTo>
                <a:lnTo>
                  <a:pt x="2875" y="312"/>
                </a:lnTo>
                <a:lnTo>
                  <a:pt x="2875" y="312"/>
                </a:lnTo>
                <a:lnTo>
                  <a:pt x="2875" y="312"/>
                </a:lnTo>
                <a:lnTo>
                  <a:pt x="2875" y="305"/>
                </a:lnTo>
                <a:lnTo>
                  <a:pt x="2882" y="305"/>
                </a:lnTo>
                <a:lnTo>
                  <a:pt x="2882" y="299"/>
                </a:lnTo>
                <a:lnTo>
                  <a:pt x="2895" y="299"/>
                </a:lnTo>
                <a:lnTo>
                  <a:pt x="2895" y="299"/>
                </a:lnTo>
                <a:lnTo>
                  <a:pt x="2902" y="299"/>
                </a:lnTo>
                <a:lnTo>
                  <a:pt x="2902" y="292"/>
                </a:lnTo>
                <a:lnTo>
                  <a:pt x="2902" y="292"/>
                </a:lnTo>
                <a:lnTo>
                  <a:pt x="2902" y="292"/>
                </a:lnTo>
                <a:lnTo>
                  <a:pt x="2909" y="292"/>
                </a:lnTo>
                <a:lnTo>
                  <a:pt x="2909" y="292"/>
                </a:lnTo>
                <a:lnTo>
                  <a:pt x="2942" y="292"/>
                </a:lnTo>
                <a:lnTo>
                  <a:pt x="2942" y="285"/>
                </a:lnTo>
                <a:lnTo>
                  <a:pt x="2963" y="285"/>
                </a:lnTo>
                <a:lnTo>
                  <a:pt x="2963" y="285"/>
                </a:lnTo>
                <a:lnTo>
                  <a:pt x="2983" y="285"/>
                </a:lnTo>
                <a:lnTo>
                  <a:pt x="2983" y="279"/>
                </a:lnTo>
                <a:lnTo>
                  <a:pt x="2983" y="279"/>
                </a:lnTo>
                <a:lnTo>
                  <a:pt x="2983" y="279"/>
                </a:lnTo>
                <a:lnTo>
                  <a:pt x="3023" y="279"/>
                </a:lnTo>
                <a:lnTo>
                  <a:pt x="3023" y="272"/>
                </a:lnTo>
                <a:lnTo>
                  <a:pt x="3050" y="272"/>
                </a:lnTo>
                <a:lnTo>
                  <a:pt x="3050" y="272"/>
                </a:lnTo>
                <a:lnTo>
                  <a:pt x="3057" y="272"/>
                </a:lnTo>
                <a:lnTo>
                  <a:pt x="3057" y="265"/>
                </a:lnTo>
                <a:lnTo>
                  <a:pt x="3070" y="265"/>
                </a:lnTo>
                <a:lnTo>
                  <a:pt x="3070" y="265"/>
                </a:lnTo>
                <a:lnTo>
                  <a:pt x="3077" y="265"/>
                </a:lnTo>
                <a:lnTo>
                  <a:pt x="3077" y="259"/>
                </a:lnTo>
                <a:lnTo>
                  <a:pt x="3077" y="259"/>
                </a:lnTo>
                <a:lnTo>
                  <a:pt x="3077" y="259"/>
                </a:lnTo>
                <a:lnTo>
                  <a:pt x="3084" y="259"/>
                </a:lnTo>
                <a:lnTo>
                  <a:pt x="3084" y="252"/>
                </a:lnTo>
                <a:lnTo>
                  <a:pt x="3091" y="252"/>
                </a:lnTo>
                <a:lnTo>
                  <a:pt x="3091" y="252"/>
                </a:lnTo>
                <a:lnTo>
                  <a:pt x="3091" y="252"/>
                </a:lnTo>
                <a:lnTo>
                  <a:pt x="3091" y="245"/>
                </a:lnTo>
                <a:lnTo>
                  <a:pt x="3091" y="245"/>
                </a:lnTo>
                <a:lnTo>
                  <a:pt x="3091" y="245"/>
                </a:lnTo>
                <a:lnTo>
                  <a:pt x="3144" y="245"/>
                </a:lnTo>
                <a:lnTo>
                  <a:pt x="3144" y="239"/>
                </a:lnTo>
                <a:lnTo>
                  <a:pt x="3158" y="239"/>
                </a:lnTo>
                <a:lnTo>
                  <a:pt x="3158" y="232"/>
                </a:lnTo>
                <a:lnTo>
                  <a:pt x="3165" y="232"/>
                </a:lnTo>
                <a:lnTo>
                  <a:pt x="3165" y="232"/>
                </a:lnTo>
                <a:lnTo>
                  <a:pt x="3212" y="232"/>
                </a:lnTo>
                <a:lnTo>
                  <a:pt x="3212" y="225"/>
                </a:lnTo>
                <a:lnTo>
                  <a:pt x="3239" y="225"/>
                </a:lnTo>
                <a:lnTo>
                  <a:pt x="3239" y="219"/>
                </a:lnTo>
                <a:lnTo>
                  <a:pt x="3245" y="219"/>
                </a:lnTo>
                <a:lnTo>
                  <a:pt x="3245" y="219"/>
                </a:lnTo>
                <a:lnTo>
                  <a:pt x="3252" y="219"/>
                </a:lnTo>
                <a:lnTo>
                  <a:pt x="3252" y="212"/>
                </a:lnTo>
                <a:lnTo>
                  <a:pt x="3259" y="212"/>
                </a:lnTo>
                <a:lnTo>
                  <a:pt x="3259" y="212"/>
                </a:lnTo>
                <a:lnTo>
                  <a:pt x="3266" y="212"/>
                </a:lnTo>
                <a:lnTo>
                  <a:pt x="3266" y="206"/>
                </a:lnTo>
                <a:lnTo>
                  <a:pt x="3279" y="206"/>
                </a:lnTo>
                <a:lnTo>
                  <a:pt x="3279" y="199"/>
                </a:lnTo>
                <a:lnTo>
                  <a:pt x="3279" y="199"/>
                </a:lnTo>
                <a:lnTo>
                  <a:pt x="3279" y="199"/>
                </a:lnTo>
                <a:lnTo>
                  <a:pt x="3293" y="199"/>
                </a:lnTo>
                <a:lnTo>
                  <a:pt x="3293" y="186"/>
                </a:lnTo>
                <a:lnTo>
                  <a:pt x="3306" y="186"/>
                </a:lnTo>
                <a:lnTo>
                  <a:pt x="3306" y="186"/>
                </a:lnTo>
                <a:lnTo>
                  <a:pt x="3313" y="186"/>
                </a:lnTo>
                <a:lnTo>
                  <a:pt x="3313" y="179"/>
                </a:lnTo>
                <a:lnTo>
                  <a:pt x="3326" y="179"/>
                </a:lnTo>
                <a:lnTo>
                  <a:pt x="3326" y="172"/>
                </a:lnTo>
                <a:lnTo>
                  <a:pt x="3333" y="172"/>
                </a:lnTo>
                <a:lnTo>
                  <a:pt x="3333" y="172"/>
                </a:lnTo>
                <a:lnTo>
                  <a:pt x="3340" y="172"/>
                </a:lnTo>
                <a:lnTo>
                  <a:pt x="3340" y="166"/>
                </a:lnTo>
                <a:lnTo>
                  <a:pt x="3360" y="166"/>
                </a:lnTo>
                <a:lnTo>
                  <a:pt x="3360" y="166"/>
                </a:lnTo>
                <a:lnTo>
                  <a:pt x="3394" y="166"/>
                </a:lnTo>
                <a:lnTo>
                  <a:pt x="3394" y="159"/>
                </a:lnTo>
                <a:lnTo>
                  <a:pt x="3407" y="159"/>
                </a:lnTo>
                <a:lnTo>
                  <a:pt x="3407" y="152"/>
                </a:lnTo>
                <a:lnTo>
                  <a:pt x="3420" y="152"/>
                </a:lnTo>
                <a:lnTo>
                  <a:pt x="3420" y="146"/>
                </a:lnTo>
                <a:lnTo>
                  <a:pt x="3427" y="146"/>
                </a:lnTo>
                <a:lnTo>
                  <a:pt x="3427" y="146"/>
                </a:lnTo>
                <a:lnTo>
                  <a:pt x="3441" y="146"/>
                </a:lnTo>
                <a:lnTo>
                  <a:pt x="3441" y="139"/>
                </a:lnTo>
                <a:lnTo>
                  <a:pt x="3447" y="139"/>
                </a:lnTo>
                <a:lnTo>
                  <a:pt x="3447" y="132"/>
                </a:lnTo>
                <a:lnTo>
                  <a:pt x="3461" y="132"/>
                </a:lnTo>
                <a:lnTo>
                  <a:pt x="3461" y="132"/>
                </a:lnTo>
                <a:lnTo>
                  <a:pt x="3468" y="132"/>
                </a:lnTo>
                <a:lnTo>
                  <a:pt x="3468" y="126"/>
                </a:lnTo>
                <a:lnTo>
                  <a:pt x="3474" y="126"/>
                </a:lnTo>
                <a:lnTo>
                  <a:pt x="3474" y="119"/>
                </a:lnTo>
                <a:lnTo>
                  <a:pt x="3515" y="119"/>
                </a:lnTo>
                <a:lnTo>
                  <a:pt x="3515" y="112"/>
                </a:lnTo>
                <a:lnTo>
                  <a:pt x="3521" y="112"/>
                </a:lnTo>
                <a:lnTo>
                  <a:pt x="3521" y="112"/>
                </a:lnTo>
                <a:lnTo>
                  <a:pt x="3548" y="112"/>
                </a:lnTo>
                <a:lnTo>
                  <a:pt x="3548" y="106"/>
                </a:lnTo>
                <a:lnTo>
                  <a:pt x="3569" y="106"/>
                </a:lnTo>
                <a:lnTo>
                  <a:pt x="3569" y="99"/>
                </a:lnTo>
                <a:lnTo>
                  <a:pt x="3569" y="99"/>
                </a:lnTo>
                <a:lnTo>
                  <a:pt x="3569" y="93"/>
                </a:lnTo>
                <a:lnTo>
                  <a:pt x="3582" y="93"/>
                </a:lnTo>
                <a:lnTo>
                  <a:pt x="3582" y="86"/>
                </a:lnTo>
                <a:lnTo>
                  <a:pt x="3589" y="86"/>
                </a:lnTo>
                <a:lnTo>
                  <a:pt x="3589" y="79"/>
                </a:lnTo>
                <a:lnTo>
                  <a:pt x="3602" y="79"/>
                </a:lnTo>
                <a:lnTo>
                  <a:pt x="3602" y="79"/>
                </a:lnTo>
                <a:lnTo>
                  <a:pt x="3609" y="79"/>
                </a:lnTo>
                <a:lnTo>
                  <a:pt x="3609" y="73"/>
                </a:lnTo>
                <a:lnTo>
                  <a:pt x="3622" y="73"/>
                </a:lnTo>
                <a:lnTo>
                  <a:pt x="3622" y="66"/>
                </a:lnTo>
                <a:lnTo>
                  <a:pt x="3643" y="66"/>
                </a:lnTo>
                <a:lnTo>
                  <a:pt x="3643" y="53"/>
                </a:lnTo>
                <a:lnTo>
                  <a:pt x="3656" y="53"/>
                </a:lnTo>
                <a:lnTo>
                  <a:pt x="3656" y="46"/>
                </a:lnTo>
                <a:lnTo>
                  <a:pt x="3676" y="46"/>
                </a:lnTo>
                <a:lnTo>
                  <a:pt x="3676" y="39"/>
                </a:lnTo>
                <a:lnTo>
                  <a:pt x="3683" y="39"/>
                </a:lnTo>
                <a:lnTo>
                  <a:pt x="3683" y="33"/>
                </a:lnTo>
                <a:lnTo>
                  <a:pt x="3737" y="33"/>
                </a:lnTo>
                <a:lnTo>
                  <a:pt x="3737" y="33"/>
                </a:lnTo>
                <a:lnTo>
                  <a:pt x="3764" y="33"/>
                </a:lnTo>
                <a:lnTo>
                  <a:pt x="3764" y="26"/>
                </a:lnTo>
                <a:lnTo>
                  <a:pt x="3771" y="26"/>
                </a:lnTo>
                <a:lnTo>
                  <a:pt x="3771" y="19"/>
                </a:lnTo>
                <a:lnTo>
                  <a:pt x="3784" y="19"/>
                </a:lnTo>
                <a:lnTo>
                  <a:pt x="3784" y="13"/>
                </a:lnTo>
                <a:lnTo>
                  <a:pt x="3811" y="13"/>
                </a:lnTo>
                <a:lnTo>
                  <a:pt x="3811" y="6"/>
                </a:lnTo>
                <a:lnTo>
                  <a:pt x="3885" y="6"/>
                </a:lnTo>
                <a:lnTo>
                  <a:pt x="3885" y="0"/>
                </a:lnTo>
                <a:lnTo>
                  <a:pt x="3912" y="0"/>
                </a:lnTo>
              </a:path>
            </a:pathLst>
          </a:custGeom>
          <a:noFill/>
          <a:ln w="20638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2325888" y="2179191"/>
            <a:ext cx="33262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Risk ratio 0.83 (0.74-0.94)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2483343" y="2555612"/>
            <a:ext cx="24779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Logrank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2P=0.0021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7720941" y="2558604"/>
            <a:ext cx="10531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Placebo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7720941" y="3266629"/>
            <a:ext cx="11292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S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imv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/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Eze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itle 4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SHARP: Major Atherosclerotic Events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4264025" y="1001713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6167438" y="1733823"/>
            <a:ext cx="174148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Risk ratio &amp; 95% CI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458788" y="1733823"/>
            <a:ext cx="59848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Event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4541838" y="1733823"/>
            <a:ext cx="7905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Placebo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3344863" y="1733823"/>
            <a:ext cx="79945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Simv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/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Eze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5275485" y="4902175"/>
            <a:ext cx="144687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Simv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/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Eze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 better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7244531" y="4902175"/>
            <a:ext cx="14319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Placebo better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20" name="Rectangle 16"/>
          <p:cNvSpPr>
            <a:spLocks noChangeArrowheads="1"/>
          </p:cNvSpPr>
          <p:nvPr/>
        </p:nvSpPr>
        <p:spPr bwMode="auto">
          <a:xfrm>
            <a:off x="4498975" y="1951286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(n=4620)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3355975" y="1951286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(n=4650)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458788" y="2827263"/>
            <a:ext cx="183832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Major coronary event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23" name="Rectangle 19"/>
          <p:cNvSpPr>
            <a:spLocks noChangeArrowheads="1"/>
          </p:cNvSpPr>
          <p:nvPr/>
        </p:nvSpPr>
        <p:spPr bwMode="auto">
          <a:xfrm>
            <a:off x="3302000" y="2827263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213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3805238" y="2827263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(4.6%)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25" name="Rectangle 21"/>
          <p:cNvSpPr>
            <a:spLocks noChangeArrowheads="1"/>
          </p:cNvSpPr>
          <p:nvPr/>
        </p:nvSpPr>
        <p:spPr bwMode="auto">
          <a:xfrm>
            <a:off x="4456113" y="2827263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230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26" name="Rectangle 22"/>
          <p:cNvSpPr>
            <a:spLocks noChangeArrowheads="1"/>
          </p:cNvSpPr>
          <p:nvPr/>
        </p:nvSpPr>
        <p:spPr bwMode="auto">
          <a:xfrm>
            <a:off x="4948238" y="2827263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(5.0%)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27" name="Rectangle 23"/>
          <p:cNvSpPr>
            <a:spLocks noChangeArrowheads="1"/>
          </p:cNvSpPr>
          <p:nvPr/>
        </p:nvSpPr>
        <p:spPr bwMode="auto">
          <a:xfrm>
            <a:off x="6723063" y="2901876"/>
            <a:ext cx="138113" cy="12541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128" name="Line 24"/>
          <p:cNvSpPr>
            <a:spLocks noChangeShapeType="1"/>
          </p:cNvSpPr>
          <p:nvPr/>
        </p:nvSpPr>
        <p:spPr bwMode="auto">
          <a:xfrm>
            <a:off x="6402388" y="2965376"/>
            <a:ext cx="854075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129" name="Rectangle 25"/>
          <p:cNvSpPr>
            <a:spLocks noChangeArrowheads="1"/>
          </p:cNvSpPr>
          <p:nvPr/>
        </p:nvSpPr>
        <p:spPr bwMode="auto">
          <a:xfrm>
            <a:off x="458788" y="3070151"/>
            <a:ext cx="21478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Non-haemorrhagic stroke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30" name="Rectangle 26"/>
          <p:cNvSpPr>
            <a:spLocks noChangeArrowheads="1"/>
          </p:cNvSpPr>
          <p:nvPr/>
        </p:nvSpPr>
        <p:spPr bwMode="auto">
          <a:xfrm>
            <a:off x="3302000" y="3070151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131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31" name="Rectangle 27"/>
          <p:cNvSpPr>
            <a:spLocks noChangeArrowheads="1"/>
          </p:cNvSpPr>
          <p:nvPr/>
        </p:nvSpPr>
        <p:spPr bwMode="auto">
          <a:xfrm>
            <a:off x="3805238" y="3070151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(2.8%)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32" name="Rectangle 28"/>
          <p:cNvSpPr>
            <a:spLocks noChangeArrowheads="1"/>
          </p:cNvSpPr>
          <p:nvPr/>
        </p:nvSpPr>
        <p:spPr bwMode="auto">
          <a:xfrm>
            <a:off x="4456113" y="3070151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174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33" name="Rectangle 29"/>
          <p:cNvSpPr>
            <a:spLocks noChangeArrowheads="1"/>
          </p:cNvSpPr>
          <p:nvPr/>
        </p:nvSpPr>
        <p:spPr bwMode="auto">
          <a:xfrm>
            <a:off x="4948238" y="3070151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(3.8%)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34" name="Rectangle 30"/>
          <p:cNvSpPr>
            <a:spLocks noChangeArrowheads="1"/>
          </p:cNvSpPr>
          <p:nvPr/>
        </p:nvSpPr>
        <p:spPr bwMode="auto">
          <a:xfrm>
            <a:off x="6316663" y="3154288"/>
            <a:ext cx="106363" cy="10636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135" name="Freeform 31"/>
          <p:cNvSpPr>
            <a:spLocks/>
          </p:cNvSpPr>
          <p:nvPr/>
        </p:nvSpPr>
        <p:spPr bwMode="auto">
          <a:xfrm>
            <a:off x="6007100" y="3186038"/>
            <a:ext cx="106363" cy="52388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67" y="0"/>
              </a:cxn>
              <a:cxn ang="0">
                <a:pos x="67" y="33"/>
              </a:cxn>
              <a:cxn ang="0">
                <a:pos x="0" y="13"/>
              </a:cxn>
            </a:cxnLst>
            <a:rect l="0" t="0" r="r" b="b"/>
            <a:pathLst>
              <a:path w="67" h="33">
                <a:moveTo>
                  <a:pt x="0" y="13"/>
                </a:moveTo>
                <a:lnTo>
                  <a:pt x="67" y="0"/>
                </a:lnTo>
                <a:lnTo>
                  <a:pt x="67" y="33"/>
                </a:lnTo>
                <a:lnTo>
                  <a:pt x="0" y="13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136" name="Line 32"/>
          <p:cNvSpPr>
            <a:spLocks noChangeShapeType="1"/>
          </p:cNvSpPr>
          <p:nvPr/>
        </p:nvSpPr>
        <p:spPr bwMode="auto">
          <a:xfrm>
            <a:off x="6007100" y="3206676"/>
            <a:ext cx="833438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137" name="Rectangle 33"/>
          <p:cNvSpPr>
            <a:spLocks noChangeArrowheads="1"/>
          </p:cNvSpPr>
          <p:nvPr/>
        </p:nvSpPr>
        <p:spPr bwMode="auto">
          <a:xfrm>
            <a:off x="458788" y="3322563"/>
            <a:ext cx="23963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Any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revascularisation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 procedure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38" name="Rectangle 34"/>
          <p:cNvSpPr>
            <a:spLocks noChangeArrowheads="1"/>
          </p:cNvSpPr>
          <p:nvPr/>
        </p:nvSpPr>
        <p:spPr bwMode="auto">
          <a:xfrm>
            <a:off x="3302000" y="3322563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284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39" name="Rectangle 35"/>
          <p:cNvSpPr>
            <a:spLocks noChangeArrowheads="1"/>
          </p:cNvSpPr>
          <p:nvPr/>
        </p:nvSpPr>
        <p:spPr bwMode="auto">
          <a:xfrm>
            <a:off x="3805238" y="3322563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(6.1%)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40" name="Rectangle 36"/>
          <p:cNvSpPr>
            <a:spLocks noChangeArrowheads="1"/>
          </p:cNvSpPr>
          <p:nvPr/>
        </p:nvSpPr>
        <p:spPr bwMode="auto">
          <a:xfrm>
            <a:off x="4456113" y="3322563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352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41" name="Rectangle 37"/>
          <p:cNvSpPr>
            <a:spLocks noChangeArrowheads="1"/>
          </p:cNvSpPr>
          <p:nvPr/>
        </p:nvSpPr>
        <p:spPr bwMode="auto">
          <a:xfrm>
            <a:off x="4948238" y="3322563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(7.6%)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42" name="Rectangle 38"/>
          <p:cNvSpPr>
            <a:spLocks noChangeArrowheads="1"/>
          </p:cNvSpPr>
          <p:nvPr/>
        </p:nvSpPr>
        <p:spPr bwMode="auto">
          <a:xfrm>
            <a:off x="6402388" y="3376538"/>
            <a:ext cx="160338" cy="15716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143" name="Line 39"/>
          <p:cNvSpPr>
            <a:spLocks noChangeShapeType="1"/>
          </p:cNvSpPr>
          <p:nvPr/>
        </p:nvSpPr>
        <p:spPr bwMode="auto">
          <a:xfrm>
            <a:off x="6199188" y="3449563"/>
            <a:ext cx="619125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144" name="Rectangle 40"/>
          <p:cNvSpPr>
            <a:spLocks noChangeArrowheads="1"/>
          </p:cNvSpPr>
          <p:nvPr/>
        </p:nvSpPr>
        <p:spPr bwMode="auto">
          <a:xfrm>
            <a:off x="458788" y="3724201"/>
            <a:ext cx="211897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Major Atherosclerotic Event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45" name="Rectangle 41"/>
          <p:cNvSpPr>
            <a:spLocks noChangeArrowheads="1"/>
          </p:cNvSpPr>
          <p:nvPr/>
        </p:nvSpPr>
        <p:spPr bwMode="auto">
          <a:xfrm>
            <a:off x="3302000" y="3724201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526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46" name="Rectangle 42"/>
          <p:cNvSpPr>
            <a:spLocks noChangeArrowheads="1"/>
          </p:cNvSpPr>
          <p:nvPr/>
        </p:nvSpPr>
        <p:spPr bwMode="auto">
          <a:xfrm>
            <a:off x="3697288" y="3724201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(11.3%)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47" name="Rectangle 43"/>
          <p:cNvSpPr>
            <a:spLocks noChangeArrowheads="1"/>
          </p:cNvSpPr>
          <p:nvPr/>
        </p:nvSpPr>
        <p:spPr bwMode="auto">
          <a:xfrm>
            <a:off x="4456113" y="3724201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619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48" name="Rectangle 44"/>
          <p:cNvSpPr>
            <a:spLocks noChangeArrowheads="1"/>
          </p:cNvSpPr>
          <p:nvPr/>
        </p:nvSpPr>
        <p:spPr bwMode="auto">
          <a:xfrm>
            <a:off x="4841875" y="3724201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(13.4%)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49" name="Rectangle 45"/>
          <p:cNvSpPr>
            <a:spLocks noChangeArrowheads="1"/>
          </p:cNvSpPr>
          <p:nvPr/>
        </p:nvSpPr>
        <p:spPr bwMode="auto">
          <a:xfrm>
            <a:off x="7651750" y="3724201"/>
            <a:ext cx="11334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16.6% SE 5.4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50" name="Rectangle 46"/>
          <p:cNvSpPr>
            <a:spLocks noChangeArrowheads="1"/>
          </p:cNvSpPr>
          <p:nvPr/>
        </p:nvSpPr>
        <p:spPr bwMode="auto">
          <a:xfrm>
            <a:off x="7651750" y="3914701"/>
            <a:ext cx="9080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reduction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51" name="Rectangle 47"/>
          <p:cNvSpPr>
            <a:spLocks noChangeArrowheads="1"/>
          </p:cNvSpPr>
          <p:nvPr/>
        </p:nvSpPr>
        <p:spPr bwMode="auto">
          <a:xfrm>
            <a:off x="7651750" y="4103613"/>
            <a:ext cx="9937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(p=0.0021)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52" name="Freeform 48"/>
          <p:cNvSpPr>
            <a:spLocks/>
          </p:cNvSpPr>
          <p:nvPr/>
        </p:nvSpPr>
        <p:spPr bwMode="auto">
          <a:xfrm>
            <a:off x="6359525" y="3755951"/>
            <a:ext cx="481013" cy="211138"/>
          </a:xfrm>
          <a:custGeom>
            <a:avLst/>
            <a:gdLst/>
            <a:ahLst/>
            <a:cxnLst>
              <a:cxn ang="0">
                <a:pos x="141" y="0"/>
              </a:cxn>
              <a:cxn ang="0">
                <a:pos x="303" y="66"/>
              </a:cxn>
              <a:cxn ang="0">
                <a:pos x="141" y="133"/>
              </a:cxn>
              <a:cxn ang="0">
                <a:pos x="0" y="66"/>
              </a:cxn>
              <a:cxn ang="0">
                <a:pos x="141" y="0"/>
              </a:cxn>
            </a:cxnLst>
            <a:rect l="0" t="0" r="r" b="b"/>
            <a:pathLst>
              <a:path w="303" h="133">
                <a:moveTo>
                  <a:pt x="141" y="0"/>
                </a:moveTo>
                <a:lnTo>
                  <a:pt x="303" y="66"/>
                </a:lnTo>
                <a:lnTo>
                  <a:pt x="141" y="133"/>
                </a:lnTo>
                <a:lnTo>
                  <a:pt x="0" y="66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153" name="Line 49"/>
          <p:cNvSpPr>
            <a:spLocks noChangeShapeType="1"/>
          </p:cNvSpPr>
          <p:nvPr/>
        </p:nvSpPr>
        <p:spPr bwMode="auto">
          <a:xfrm>
            <a:off x="7000875" y="2100188"/>
            <a:ext cx="1588" cy="24780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154" name="Line 50"/>
          <p:cNvSpPr>
            <a:spLocks noChangeShapeType="1"/>
          </p:cNvSpPr>
          <p:nvPr/>
        </p:nvSpPr>
        <p:spPr bwMode="auto">
          <a:xfrm>
            <a:off x="6007100" y="4578276"/>
            <a:ext cx="1976438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155" name="Line 51"/>
          <p:cNvSpPr>
            <a:spLocks noChangeShapeType="1"/>
          </p:cNvSpPr>
          <p:nvPr/>
        </p:nvSpPr>
        <p:spPr bwMode="auto">
          <a:xfrm flipV="1">
            <a:off x="7000875" y="4483026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156" name="Line 52"/>
          <p:cNvSpPr>
            <a:spLocks noChangeShapeType="1"/>
          </p:cNvSpPr>
          <p:nvPr/>
        </p:nvSpPr>
        <p:spPr bwMode="auto">
          <a:xfrm flipV="1">
            <a:off x="7245350" y="4483026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157" name="Line 53"/>
          <p:cNvSpPr>
            <a:spLocks noChangeShapeType="1"/>
          </p:cNvSpPr>
          <p:nvPr/>
        </p:nvSpPr>
        <p:spPr bwMode="auto">
          <a:xfrm flipV="1">
            <a:off x="7491413" y="4483026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158" name="Line 54"/>
          <p:cNvSpPr>
            <a:spLocks noChangeShapeType="1"/>
          </p:cNvSpPr>
          <p:nvPr/>
        </p:nvSpPr>
        <p:spPr bwMode="auto">
          <a:xfrm flipV="1">
            <a:off x="7737475" y="4483026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159" name="Line 55"/>
          <p:cNvSpPr>
            <a:spLocks noChangeShapeType="1"/>
          </p:cNvSpPr>
          <p:nvPr/>
        </p:nvSpPr>
        <p:spPr bwMode="auto">
          <a:xfrm flipV="1">
            <a:off x="7983538" y="4483026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160" name="Line 56"/>
          <p:cNvSpPr>
            <a:spLocks noChangeShapeType="1"/>
          </p:cNvSpPr>
          <p:nvPr/>
        </p:nvSpPr>
        <p:spPr bwMode="auto">
          <a:xfrm flipV="1">
            <a:off x="6743700" y="4483026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161" name="Line 57"/>
          <p:cNvSpPr>
            <a:spLocks noChangeShapeType="1"/>
          </p:cNvSpPr>
          <p:nvPr/>
        </p:nvSpPr>
        <p:spPr bwMode="auto">
          <a:xfrm flipV="1">
            <a:off x="6497638" y="4483026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162" name="Line 58"/>
          <p:cNvSpPr>
            <a:spLocks noChangeShapeType="1"/>
          </p:cNvSpPr>
          <p:nvPr/>
        </p:nvSpPr>
        <p:spPr bwMode="auto">
          <a:xfrm flipV="1">
            <a:off x="6251575" y="4483026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163" name="Line 59"/>
          <p:cNvSpPr>
            <a:spLocks noChangeShapeType="1"/>
          </p:cNvSpPr>
          <p:nvPr/>
        </p:nvSpPr>
        <p:spPr bwMode="auto">
          <a:xfrm flipV="1">
            <a:off x="6007100" y="4483026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164" name="Rectangle 60"/>
          <p:cNvSpPr>
            <a:spLocks noChangeArrowheads="1"/>
          </p:cNvSpPr>
          <p:nvPr/>
        </p:nvSpPr>
        <p:spPr bwMode="auto">
          <a:xfrm>
            <a:off x="6861175" y="4598913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1.0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65" name="Rectangle 61"/>
          <p:cNvSpPr>
            <a:spLocks noChangeArrowheads="1"/>
          </p:cNvSpPr>
          <p:nvPr/>
        </p:nvSpPr>
        <p:spPr bwMode="auto">
          <a:xfrm>
            <a:off x="7353300" y="4598913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1.2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66" name="Rectangle 62"/>
          <p:cNvSpPr>
            <a:spLocks noChangeArrowheads="1"/>
          </p:cNvSpPr>
          <p:nvPr/>
        </p:nvSpPr>
        <p:spPr bwMode="auto">
          <a:xfrm>
            <a:off x="7843838" y="4598913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1.4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67" name="Rectangle 63"/>
          <p:cNvSpPr>
            <a:spLocks noChangeArrowheads="1"/>
          </p:cNvSpPr>
          <p:nvPr/>
        </p:nvSpPr>
        <p:spPr bwMode="auto">
          <a:xfrm>
            <a:off x="6359525" y="4598913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0.8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68" name="Rectangle 64"/>
          <p:cNvSpPr>
            <a:spLocks noChangeArrowheads="1"/>
          </p:cNvSpPr>
          <p:nvPr/>
        </p:nvSpPr>
        <p:spPr bwMode="auto">
          <a:xfrm>
            <a:off x="5867400" y="4598913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0.6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5" name="Title 6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SHARP: Major Atherosclerotic Events</a:t>
            </a:r>
            <a:endParaRPr lang="en-GB" sz="3600" dirty="0"/>
          </a:p>
        </p:txBody>
      </p:sp>
      <p:sp>
        <p:nvSpPr>
          <p:cNvPr id="66" name="Line 57"/>
          <p:cNvSpPr>
            <a:spLocks noChangeShapeType="1"/>
          </p:cNvSpPr>
          <p:nvPr/>
        </p:nvSpPr>
        <p:spPr bwMode="auto">
          <a:xfrm>
            <a:off x="6583363" y="2694607"/>
            <a:ext cx="1588" cy="1814513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510088" y="327025"/>
            <a:ext cx="384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100" b="0" i="0" u="none" strike="noStrike" cap="none" normalizeH="0" baseline="0" smtClean="0">
                <a:ln>
                  <a:noFill/>
                </a:ln>
                <a:solidFill>
                  <a:srgbClr val="993366"/>
                </a:solidFill>
                <a:effectLst/>
                <a:latin typeface="Calibri" pitchFamily="34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4264025" y="1001713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6167438" y="1229767"/>
            <a:ext cx="174148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Risk ratio &amp; 95% CI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458788" y="1229767"/>
            <a:ext cx="59848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Event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4541838" y="1229767"/>
            <a:ext cx="7905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Placebo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344863" y="1229767"/>
            <a:ext cx="79945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700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S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imv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/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Eze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5292080" y="5903694"/>
            <a:ext cx="144687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700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S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imv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/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Eze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better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7244531" y="5910287"/>
            <a:ext cx="14319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Placebo better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4498975" y="151923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(n=4620)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3355975" y="151923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(n=4650)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458788" y="1947664"/>
            <a:ext cx="183832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Major coronary event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3302000" y="1947664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213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3805238" y="1947664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(4.6%)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4456113" y="1947664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230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4948238" y="1947664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(5.0%)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6723063" y="2022277"/>
            <a:ext cx="138113" cy="12541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>
            <a:off x="6402388" y="2085777"/>
            <a:ext cx="854075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458788" y="2190552"/>
            <a:ext cx="21478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Non-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haemorrhagic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stroke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3302000" y="2190552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131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3805238" y="2190552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(2.8%)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auto">
          <a:xfrm>
            <a:off x="4456113" y="2190552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174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auto">
          <a:xfrm>
            <a:off x="4948238" y="2190552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(3.8%)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6316663" y="2274689"/>
            <a:ext cx="106363" cy="10636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02" name="Freeform 30"/>
          <p:cNvSpPr>
            <a:spLocks/>
          </p:cNvSpPr>
          <p:nvPr/>
        </p:nvSpPr>
        <p:spPr bwMode="auto">
          <a:xfrm>
            <a:off x="6007100" y="2306439"/>
            <a:ext cx="106363" cy="52388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67" y="0"/>
              </a:cxn>
              <a:cxn ang="0">
                <a:pos x="67" y="33"/>
              </a:cxn>
              <a:cxn ang="0">
                <a:pos x="0" y="13"/>
              </a:cxn>
            </a:cxnLst>
            <a:rect l="0" t="0" r="r" b="b"/>
            <a:pathLst>
              <a:path w="67" h="33">
                <a:moveTo>
                  <a:pt x="0" y="13"/>
                </a:moveTo>
                <a:lnTo>
                  <a:pt x="67" y="0"/>
                </a:lnTo>
                <a:lnTo>
                  <a:pt x="67" y="33"/>
                </a:lnTo>
                <a:lnTo>
                  <a:pt x="0" y="13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6007100" y="2327077"/>
            <a:ext cx="833438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04" name="Rectangle 32"/>
          <p:cNvSpPr>
            <a:spLocks noChangeArrowheads="1"/>
          </p:cNvSpPr>
          <p:nvPr/>
        </p:nvSpPr>
        <p:spPr bwMode="auto">
          <a:xfrm>
            <a:off x="458788" y="2442964"/>
            <a:ext cx="238514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Any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revascularisation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procedure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5" name="Rectangle 33"/>
          <p:cNvSpPr>
            <a:spLocks noChangeArrowheads="1"/>
          </p:cNvSpPr>
          <p:nvPr/>
        </p:nvSpPr>
        <p:spPr bwMode="auto">
          <a:xfrm>
            <a:off x="3302000" y="2442964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284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3805238" y="2442964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(6.1%)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7" name="Rectangle 35"/>
          <p:cNvSpPr>
            <a:spLocks noChangeArrowheads="1"/>
          </p:cNvSpPr>
          <p:nvPr/>
        </p:nvSpPr>
        <p:spPr bwMode="auto">
          <a:xfrm>
            <a:off x="4456113" y="2442964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352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8" name="Rectangle 36"/>
          <p:cNvSpPr>
            <a:spLocks noChangeArrowheads="1"/>
          </p:cNvSpPr>
          <p:nvPr/>
        </p:nvSpPr>
        <p:spPr bwMode="auto">
          <a:xfrm>
            <a:off x="4948238" y="2442964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(7.6%)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9" name="Rectangle 37"/>
          <p:cNvSpPr>
            <a:spLocks noChangeArrowheads="1"/>
          </p:cNvSpPr>
          <p:nvPr/>
        </p:nvSpPr>
        <p:spPr bwMode="auto">
          <a:xfrm>
            <a:off x="6402388" y="2496939"/>
            <a:ext cx="160338" cy="15716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6199188" y="2569964"/>
            <a:ext cx="619125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11" name="Rectangle 39"/>
          <p:cNvSpPr>
            <a:spLocks noChangeArrowheads="1"/>
          </p:cNvSpPr>
          <p:nvPr/>
        </p:nvSpPr>
        <p:spPr bwMode="auto">
          <a:xfrm>
            <a:off x="458788" y="2844602"/>
            <a:ext cx="211897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Major Atherosclerotic </a:t>
            </a:r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vent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2" name="Rectangle 40"/>
          <p:cNvSpPr>
            <a:spLocks noChangeArrowheads="1"/>
          </p:cNvSpPr>
          <p:nvPr/>
        </p:nvSpPr>
        <p:spPr bwMode="auto">
          <a:xfrm>
            <a:off x="3302000" y="2844602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526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3" name="Rectangle 41"/>
          <p:cNvSpPr>
            <a:spLocks noChangeArrowheads="1"/>
          </p:cNvSpPr>
          <p:nvPr/>
        </p:nvSpPr>
        <p:spPr bwMode="auto">
          <a:xfrm>
            <a:off x="3697288" y="2844602"/>
            <a:ext cx="7477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(11.3%)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auto">
          <a:xfrm>
            <a:off x="4456113" y="2844602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619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5" name="Rectangle 43"/>
          <p:cNvSpPr>
            <a:spLocks noChangeArrowheads="1"/>
          </p:cNvSpPr>
          <p:nvPr/>
        </p:nvSpPr>
        <p:spPr bwMode="auto">
          <a:xfrm>
            <a:off x="4841875" y="2844602"/>
            <a:ext cx="7477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(13.4%)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6" name="Rectangle 44"/>
          <p:cNvSpPr>
            <a:spLocks noChangeArrowheads="1"/>
          </p:cNvSpPr>
          <p:nvPr/>
        </p:nvSpPr>
        <p:spPr bwMode="auto">
          <a:xfrm>
            <a:off x="7651750" y="2677914"/>
            <a:ext cx="11430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16.6% SE 5.4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7" name="Rectangle 45"/>
          <p:cNvSpPr>
            <a:spLocks noChangeArrowheads="1"/>
          </p:cNvSpPr>
          <p:nvPr/>
        </p:nvSpPr>
        <p:spPr bwMode="auto">
          <a:xfrm>
            <a:off x="7651750" y="2868414"/>
            <a:ext cx="9191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reduction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8" name="Rectangle 46"/>
          <p:cNvSpPr>
            <a:spLocks noChangeArrowheads="1"/>
          </p:cNvSpPr>
          <p:nvPr/>
        </p:nvSpPr>
        <p:spPr bwMode="auto">
          <a:xfrm>
            <a:off x="7651750" y="3057326"/>
            <a:ext cx="10048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(p=0.0021)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19" name="Freeform 47"/>
          <p:cNvSpPr>
            <a:spLocks/>
          </p:cNvSpPr>
          <p:nvPr/>
        </p:nvSpPr>
        <p:spPr bwMode="auto">
          <a:xfrm>
            <a:off x="6359525" y="2876352"/>
            <a:ext cx="481013" cy="211138"/>
          </a:xfrm>
          <a:custGeom>
            <a:avLst/>
            <a:gdLst/>
            <a:ahLst/>
            <a:cxnLst>
              <a:cxn ang="0">
                <a:pos x="141" y="0"/>
              </a:cxn>
              <a:cxn ang="0">
                <a:pos x="303" y="66"/>
              </a:cxn>
              <a:cxn ang="0">
                <a:pos x="141" y="133"/>
              </a:cxn>
              <a:cxn ang="0">
                <a:pos x="0" y="66"/>
              </a:cxn>
              <a:cxn ang="0">
                <a:pos x="141" y="0"/>
              </a:cxn>
            </a:cxnLst>
            <a:rect l="0" t="0" r="r" b="b"/>
            <a:pathLst>
              <a:path w="303" h="133">
                <a:moveTo>
                  <a:pt x="141" y="0"/>
                </a:moveTo>
                <a:lnTo>
                  <a:pt x="303" y="66"/>
                </a:lnTo>
                <a:lnTo>
                  <a:pt x="141" y="133"/>
                </a:lnTo>
                <a:lnTo>
                  <a:pt x="0" y="66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20" name="Rectangle 48"/>
          <p:cNvSpPr>
            <a:spLocks noChangeArrowheads="1"/>
          </p:cNvSpPr>
          <p:nvPr/>
        </p:nvSpPr>
        <p:spPr bwMode="auto">
          <a:xfrm>
            <a:off x="458788" y="3413497"/>
            <a:ext cx="169862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Other cardiac death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auto">
          <a:xfrm>
            <a:off x="3302000" y="3413497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162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auto">
          <a:xfrm>
            <a:off x="3805238" y="3413497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(3.5%)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3" name="Rectangle 51"/>
          <p:cNvSpPr>
            <a:spLocks noChangeArrowheads="1"/>
          </p:cNvSpPr>
          <p:nvPr/>
        </p:nvSpPr>
        <p:spPr bwMode="auto">
          <a:xfrm>
            <a:off x="4456113" y="3413497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182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auto">
          <a:xfrm>
            <a:off x="4948238" y="3413497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(3.9%)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5" name="Rectangle 53"/>
          <p:cNvSpPr>
            <a:spLocks noChangeArrowheads="1"/>
          </p:cNvSpPr>
          <p:nvPr/>
        </p:nvSpPr>
        <p:spPr bwMode="auto">
          <a:xfrm>
            <a:off x="6657975" y="3488110"/>
            <a:ext cx="117475" cy="115888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26" name="Line 54"/>
          <p:cNvSpPr>
            <a:spLocks noChangeShapeType="1"/>
          </p:cNvSpPr>
          <p:nvPr/>
        </p:nvSpPr>
        <p:spPr bwMode="auto">
          <a:xfrm>
            <a:off x="6294438" y="3551610"/>
            <a:ext cx="941388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27" name="Rectangle 55"/>
          <p:cNvSpPr>
            <a:spLocks noChangeArrowheads="1"/>
          </p:cNvSpPr>
          <p:nvPr/>
        </p:nvSpPr>
        <p:spPr bwMode="auto">
          <a:xfrm>
            <a:off x="458788" y="3656385"/>
            <a:ext cx="177482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Haemorrhagic stroke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8" name="Rectangle 56"/>
          <p:cNvSpPr>
            <a:spLocks noChangeArrowheads="1"/>
          </p:cNvSpPr>
          <p:nvPr/>
        </p:nvSpPr>
        <p:spPr bwMode="auto">
          <a:xfrm>
            <a:off x="3398838" y="3656385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45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29" name="Rectangle 57"/>
          <p:cNvSpPr>
            <a:spLocks noChangeArrowheads="1"/>
          </p:cNvSpPr>
          <p:nvPr/>
        </p:nvSpPr>
        <p:spPr bwMode="auto">
          <a:xfrm>
            <a:off x="3805238" y="365638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(1.0%)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30" name="Rectangle 58"/>
          <p:cNvSpPr>
            <a:spLocks noChangeArrowheads="1"/>
          </p:cNvSpPr>
          <p:nvPr/>
        </p:nvSpPr>
        <p:spPr bwMode="auto">
          <a:xfrm>
            <a:off x="4552950" y="3656385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37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auto">
          <a:xfrm>
            <a:off x="4948238" y="365638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(0.8%)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32" name="Rectangle 60"/>
          <p:cNvSpPr>
            <a:spLocks noChangeArrowheads="1"/>
          </p:cNvSpPr>
          <p:nvPr/>
        </p:nvSpPr>
        <p:spPr bwMode="auto">
          <a:xfrm>
            <a:off x="7481888" y="3762747"/>
            <a:ext cx="52388" cy="6191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33" name="Freeform 61"/>
          <p:cNvSpPr>
            <a:spLocks/>
          </p:cNvSpPr>
          <p:nvPr/>
        </p:nvSpPr>
        <p:spPr bwMode="auto">
          <a:xfrm>
            <a:off x="7877175" y="3762747"/>
            <a:ext cx="106363" cy="52388"/>
          </a:xfrm>
          <a:custGeom>
            <a:avLst/>
            <a:gdLst/>
            <a:ahLst/>
            <a:cxnLst>
              <a:cxn ang="0">
                <a:pos x="67" y="20"/>
              </a:cxn>
              <a:cxn ang="0">
                <a:pos x="0" y="0"/>
              </a:cxn>
              <a:cxn ang="0">
                <a:pos x="0" y="33"/>
              </a:cxn>
              <a:cxn ang="0">
                <a:pos x="67" y="20"/>
              </a:cxn>
            </a:cxnLst>
            <a:rect l="0" t="0" r="r" b="b"/>
            <a:pathLst>
              <a:path w="67" h="33">
                <a:moveTo>
                  <a:pt x="67" y="20"/>
                </a:moveTo>
                <a:lnTo>
                  <a:pt x="0" y="0"/>
                </a:lnTo>
                <a:lnTo>
                  <a:pt x="0" y="33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34" name="Line 62"/>
          <p:cNvSpPr>
            <a:spLocks noChangeShapeType="1"/>
          </p:cNvSpPr>
          <p:nvPr/>
        </p:nvSpPr>
        <p:spPr bwMode="auto">
          <a:xfrm>
            <a:off x="6454775" y="3794497"/>
            <a:ext cx="1528763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35" name="Rectangle 63"/>
          <p:cNvSpPr>
            <a:spLocks noChangeArrowheads="1"/>
          </p:cNvSpPr>
          <p:nvPr/>
        </p:nvSpPr>
        <p:spPr bwMode="auto">
          <a:xfrm>
            <a:off x="458788" y="4067547"/>
            <a:ext cx="214917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Other Major </a:t>
            </a:r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V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ascular </a:t>
            </a:r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vents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36" name="Rectangle 64"/>
          <p:cNvSpPr>
            <a:spLocks noChangeArrowheads="1"/>
          </p:cNvSpPr>
          <p:nvPr/>
        </p:nvSpPr>
        <p:spPr bwMode="auto">
          <a:xfrm>
            <a:off x="3302000" y="4067547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207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37" name="Rectangle 65"/>
          <p:cNvSpPr>
            <a:spLocks noChangeArrowheads="1"/>
          </p:cNvSpPr>
          <p:nvPr/>
        </p:nvSpPr>
        <p:spPr bwMode="auto">
          <a:xfrm>
            <a:off x="3794125" y="4067547"/>
            <a:ext cx="6524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(4.5%)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4456113" y="4067547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218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39" name="Rectangle 67"/>
          <p:cNvSpPr>
            <a:spLocks noChangeArrowheads="1"/>
          </p:cNvSpPr>
          <p:nvPr/>
        </p:nvSpPr>
        <p:spPr bwMode="auto">
          <a:xfrm>
            <a:off x="4937125" y="4067547"/>
            <a:ext cx="6524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(4.7%)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40" name="Rectangle 68"/>
          <p:cNvSpPr>
            <a:spLocks noChangeArrowheads="1"/>
          </p:cNvSpPr>
          <p:nvPr/>
        </p:nvSpPr>
        <p:spPr bwMode="auto">
          <a:xfrm>
            <a:off x="7651750" y="4067547"/>
            <a:ext cx="10477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5.5% SE 9.4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41" name="Rectangle 69"/>
          <p:cNvSpPr>
            <a:spLocks noChangeArrowheads="1"/>
          </p:cNvSpPr>
          <p:nvPr/>
        </p:nvSpPr>
        <p:spPr bwMode="auto">
          <a:xfrm>
            <a:off x="7651750" y="4258047"/>
            <a:ext cx="9191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reduction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42" name="Rectangle 70"/>
          <p:cNvSpPr>
            <a:spLocks noChangeArrowheads="1"/>
          </p:cNvSpPr>
          <p:nvPr/>
        </p:nvSpPr>
        <p:spPr bwMode="auto">
          <a:xfrm>
            <a:off x="7651750" y="4446960"/>
            <a:ext cx="8128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(p=0.56)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43" name="Freeform 71"/>
          <p:cNvSpPr>
            <a:spLocks/>
          </p:cNvSpPr>
          <p:nvPr/>
        </p:nvSpPr>
        <p:spPr bwMode="auto">
          <a:xfrm>
            <a:off x="6454775" y="4131047"/>
            <a:ext cx="898525" cy="138113"/>
          </a:xfrm>
          <a:custGeom>
            <a:avLst/>
            <a:gdLst/>
            <a:ahLst/>
            <a:cxnLst>
              <a:cxn ang="0">
                <a:pos x="256" y="0"/>
              </a:cxn>
              <a:cxn ang="0">
                <a:pos x="566" y="47"/>
              </a:cxn>
              <a:cxn ang="0">
                <a:pos x="256" y="87"/>
              </a:cxn>
              <a:cxn ang="0">
                <a:pos x="0" y="47"/>
              </a:cxn>
              <a:cxn ang="0">
                <a:pos x="256" y="0"/>
              </a:cxn>
            </a:cxnLst>
            <a:rect l="0" t="0" r="r" b="b"/>
            <a:pathLst>
              <a:path w="566" h="87">
                <a:moveTo>
                  <a:pt x="256" y="0"/>
                </a:moveTo>
                <a:lnTo>
                  <a:pt x="566" y="47"/>
                </a:lnTo>
                <a:lnTo>
                  <a:pt x="256" y="87"/>
                </a:lnTo>
                <a:lnTo>
                  <a:pt x="0" y="47"/>
                </a:lnTo>
                <a:lnTo>
                  <a:pt x="256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44" name="Rectangle 72"/>
          <p:cNvSpPr>
            <a:spLocks noChangeArrowheads="1"/>
          </p:cNvSpPr>
          <p:nvPr/>
        </p:nvSpPr>
        <p:spPr bwMode="auto">
          <a:xfrm>
            <a:off x="458788" y="4781649"/>
            <a:ext cx="161082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Major Vascular </a:t>
            </a:r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vent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45" name="Rectangle 73"/>
          <p:cNvSpPr>
            <a:spLocks noChangeArrowheads="1"/>
          </p:cNvSpPr>
          <p:nvPr/>
        </p:nvSpPr>
        <p:spPr bwMode="auto">
          <a:xfrm>
            <a:off x="3302000" y="4781649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701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46" name="Rectangle 74"/>
          <p:cNvSpPr>
            <a:spLocks noChangeArrowheads="1"/>
          </p:cNvSpPr>
          <p:nvPr/>
        </p:nvSpPr>
        <p:spPr bwMode="auto">
          <a:xfrm>
            <a:off x="3697288" y="4781649"/>
            <a:ext cx="7477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(15.1%)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47" name="Rectangle 75"/>
          <p:cNvSpPr>
            <a:spLocks noChangeArrowheads="1"/>
          </p:cNvSpPr>
          <p:nvPr/>
        </p:nvSpPr>
        <p:spPr bwMode="auto">
          <a:xfrm>
            <a:off x="4456113" y="4781649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814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48" name="Rectangle 76"/>
          <p:cNvSpPr>
            <a:spLocks noChangeArrowheads="1"/>
          </p:cNvSpPr>
          <p:nvPr/>
        </p:nvSpPr>
        <p:spPr bwMode="auto">
          <a:xfrm>
            <a:off x="4841875" y="4781649"/>
            <a:ext cx="7477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(17.6%)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49" name="Rectangle 77"/>
          <p:cNvSpPr>
            <a:spLocks noChangeArrowheads="1"/>
          </p:cNvSpPr>
          <p:nvPr/>
        </p:nvSpPr>
        <p:spPr bwMode="auto">
          <a:xfrm>
            <a:off x="7651750" y="4781649"/>
            <a:ext cx="11430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15.4% SE 4.7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50" name="Rectangle 78"/>
          <p:cNvSpPr>
            <a:spLocks noChangeArrowheads="1"/>
          </p:cNvSpPr>
          <p:nvPr/>
        </p:nvSpPr>
        <p:spPr bwMode="auto">
          <a:xfrm>
            <a:off x="7651750" y="4970561"/>
            <a:ext cx="9191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reduction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51" name="Rectangle 79"/>
          <p:cNvSpPr>
            <a:spLocks noChangeArrowheads="1"/>
          </p:cNvSpPr>
          <p:nvPr/>
        </p:nvSpPr>
        <p:spPr bwMode="auto">
          <a:xfrm>
            <a:off x="7651750" y="5161061"/>
            <a:ext cx="10048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(p=0.0012)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52" name="Freeform 80"/>
          <p:cNvSpPr>
            <a:spLocks/>
          </p:cNvSpPr>
          <p:nvPr/>
        </p:nvSpPr>
        <p:spPr bwMode="auto">
          <a:xfrm>
            <a:off x="6411913" y="4791174"/>
            <a:ext cx="428625" cy="242888"/>
          </a:xfrm>
          <a:custGeom>
            <a:avLst/>
            <a:gdLst/>
            <a:ahLst/>
            <a:cxnLst>
              <a:cxn ang="0">
                <a:pos x="128" y="0"/>
              </a:cxn>
              <a:cxn ang="0">
                <a:pos x="270" y="73"/>
              </a:cxn>
              <a:cxn ang="0">
                <a:pos x="128" y="153"/>
              </a:cxn>
              <a:cxn ang="0">
                <a:pos x="0" y="73"/>
              </a:cxn>
              <a:cxn ang="0">
                <a:pos x="128" y="0"/>
              </a:cxn>
            </a:cxnLst>
            <a:rect l="0" t="0" r="r" b="b"/>
            <a:pathLst>
              <a:path w="270" h="153">
                <a:moveTo>
                  <a:pt x="128" y="0"/>
                </a:moveTo>
                <a:lnTo>
                  <a:pt x="270" y="73"/>
                </a:lnTo>
                <a:lnTo>
                  <a:pt x="128" y="153"/>
                </a:lnTo>
                <a:lnTo>
                  <a:pt x="0" y="73"/>
                </a:lnTo>
                <a:lnTo>
                  <a:pt x="128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auto">
          <a:xfrm>
            <a:off x="7000875" y="1738061"/>
            <a:ext cx="1588" cy="380063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54" name="Line 82"/>
          <p:cNvSpPr>
            <a:spLocks noChangeShapeType="1"/>
          </p:cNvSpPr>
          <p:nvPr/>
        </p:nvSpPr>
        <p:spPr bwMode="auto">
          <a:xfrm>
            <a:off x="6007100" y="5591944"/>
            <a:ext cx="1976438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55" name="Line 83"/>
          <p:cNvSpPr>
            <a:spLocks noChangeShapeType="1"/>
          </p:cNvSpPr>
          <p:nvPr/>
        </p:nvSpPr>
        <p:spPr bwMode="auto">
          <a:xfrm flipV="1">
            <a:off x="7000875" y="5496694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56" name="Line 84"/>
          <p:cNvSpPr>
            <a:spLocks noChangeShapeType="1"/>
          </p:cNvSpPr>
          <p:nvPr/>
        </p:nvSpPr>
        <p:spPr bwMode="auto">
          <a:xfrm flipV="1">
            <a:off x="7245350" y="5496694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57" name="Line 85"/>
          <p:cNvSpPr>
            <a:spLocks noChangeShapeType="1"/>
          </p:cNvSpPr>
          <p:nvPr/>
        </p:nvSpPr>
        <p:spPr bwMode="auto">
          <a:xfrm flipV="1">
            <a:off x="7491413" y="5496694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58" name="Line 86"/>
          <p:cNvSpPr>
            <a:spLocks noChangeShapeType="1"/>
          </p:cNvSpPr>
          <p:nvPr/>
        </p:nvSpPr>
        <p:spPr bwMode="auto">
          <a:xfrm flipV="1">
            <a:off x="7737475" y="5496694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59" name="Line 87"/>
          <p:cNvSpPr>
            <a:spLocks noChangeShapeType="1"/>
          </p:cNvSpPr>
          <p:nvPr/>
        </p:nvSpPr>
        <p:spPr bwMode="auto">
          <a:xfrm flipV="1">
            <a:off x="7983538" y="5496694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60" name="Line 88"/>
          <p:cNvSpPr>
            <a:spLocks noChangeShapeType="1"/>
          </p:cNvSpPr>
          <p:nvPr/>
        </p:nvSpPr>
        <p:spPr bwMode="auto">
          <a:xfrm flipV="1">
            <a:off x="6743700" y="5496694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61" name="Line 89"/>
          <p:cNvSpPr>
            <a:spLocks noChangeShapeType="1"/>
          </p:cNvSpPr>
          <p:nvPr/>
        </p:nvSpPr>
        <p:spPr bwMode="auto">
          <a:xfrm flipV="1">
            <a:off x="6497638" y="5496694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62" name="Line 90"/>
          <p:cNvSpPr>
            <a:spLocks noChangeShapeType="1"/>
          </p:cNvSpPr>
          <p:nvPr/>
        </p:nvSpPr>
        <p:spPr bwMode="auto">
          <a:xfrm flipV="1">
            <a:off x="6251575" y="5496694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63" name="Line 91"/>
          <p:cNvSpPr>
            <a:spLocks noChangeShapeType="1"/>
          </p:cNvSpPr>
          <p:nvPr/>
        </p:nvSpPr>
        <p:spPr bwMode="auto">
          <a:xfrm flipV="1">
            <a:off x="6007100" y="5496694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64" name="Rectangle 92"/>
          <p:cNvSpPr>
            <a:spLocks noChangeArrowheads="1"/>
          </p:cNvSpPr>
          <p:nvPr/>
        </p:nvSpPr>
        <p:spPr bwMode="auto">
          <a:xfrm>
            <a:off x="6861175" y="5612582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1.0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65" name="Rectangle 93"/>
          <p:cNvSpPr>
            <a:spLocks noChangeArrowheads="1"/>
          </p:cNvSpPr>
          <p:nvPr/>
        </p:nvSpPr>
        <p:spPr bwMode="auto">
          <a:xfrm>
            <a:off x="7353300" y="5612582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1.2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66" name="Rectangle 94"/>
          <p:cNvSpPr>
            <a:spLocks noChangeArrowheads="1"/>
          </p:cNvSpPr>
          <p:nvPr/>
        </p:nvSpPr>
        <p:spPr bwMode="auto">
          <a:xfrm>
            <a:off x="7843838" y="5612582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1.4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67" name="Rectangle 95"/>
          <p:cNvSpPr>
            <a:spLocks noChangeArrowheads="1"/>
          </p:cNvSpPr>
          <p:nvPr/>
        </p:nvSpPr>
        <p:spPr bwMode="auto">
          <a:xfrm>
            <a:off x="6359525" y="5612582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0.8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68" name="Rectangle 96"/>
          <p:cNvSpPr>
            <a:spLocks noChangeArrowheads="1"/>
          </p:cNvSpPr>
          <p:nvPr/>
        </p:nvSpPr>
        <p:spPr bwMode="auto">
          <a:xfrm>
            <a:off x="5867400" y="5612582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0.6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Title 9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SHARP: Major Vascular Events</a:t>
            </a:r>
            <a:endParaRPr lang="en-GB" sz="3600" dirty="0"/>
          </a:p>
        </p:txBody>
      </p:sp>
      <p:sp>
        <p:nvSpPr>
          <p:cNvPr id="99" name="Line 57"/>
          <p:cNvSpPr>
            <a:spLocks noChangeShapeType="1"/>
          </p:cNvSpPr>
          <p:nvPr/>
        </p:nvSpPr>
        <p:spPr bwMode="auto">
          <a:xfrm>
            <a:off x="6612941" y="1844824"/>
            <a:ext cx="1588" cy="3512896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510088" y="327025"/>
            <a:ext cx="384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100" b="0" i="0" u="none" strike="noStrike" cap="none" normalizeH="0" baseline="0" smtClean="0">
                <a:ln>
                  <a:noFill/>
                </a:ln>
                <a:solidFill>
                  <a:srgbClr val="993366"/>
                </a:solidFill>
                <a:effectLst/>
                <a:latin typeface="Calibri" pitchFamily="34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264025" y="1682800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6167438" y="1682800"/>
            <a:ext cx="174148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Risk ratio &amp; 95% CI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58788" y="1682800"/>
            <a:ext cx="59848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Event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4541838" y="1682800"/>
            <a:ext cx="7905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Placebo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3344863" y="1682800"/>
            <a:ext cx="79945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700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S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imv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/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Eze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5292080" y="4614143"/>
            <a:ext cx="144687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700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S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imv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/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Eze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better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7244531" y="4614143"/>
            <a:ext cx="14319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Placebo better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498975" y="1910854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(n=4620)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3355975" y="1910854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(n=4650)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458788" y="2716262"/>
            <a:ext cx="117615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Coronary death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3398838" y="2716262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91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3805238" y="2716262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(2.0%)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4552950" y="2716262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90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4948238" y="2716262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(1.9%)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6967538" y="2811512"/>
            <a:ext cx="96838" cy="84138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6380163" y="2854375"/>
            <a:ext cx="1485900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458788" y="2959150"/>
            <a:ext cx="230364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Non-fatal myocardial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i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nfarction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3302000" y="295915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134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3805238" y="295915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(2.9%)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4456113" y="295915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159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4948238" y="295915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(3.4%)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6529388" y="3043287"/>
            <a:ext cx="117475" cy="10636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78" name="Line 30"/>
          <p:cNvSpPr>
            <a:spLocks noChangeShapeType="1"/>
          </p:cNvSpPr>
          <p:nvPr/>
        </p:nvSpPr>
        <p:spPr bwMode="auto">
          <a:xfrm>
            <a:off x="6167438" y="3095675"/>
            <a:ext cx="950913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458788" y="3370312"/>
            <a:ext cx="1668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Major Coronary </a:t>
            </a:r>
            <a:r>
              <a:rPr lang="en-US" sz="1400" b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vent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3302000" y="3370312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213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3794125" y="3370312"/>
            <a:ext cx="6524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(4.6%)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4456113" y="3370312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230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4937125" y="3370312"/>
            <a:ext cx="6524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(5.0%)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7651750" y="3370312"/>
            <a:ext cx="10477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8.1% SE 9.1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7651750" y="3560812"/>
            <a:ext cx="9191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reduction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7651750" y="3749725"/>
            <a:ext cx="8128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(p=0.37)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7" name="Freeform 39"/>
          <p:cNvSpPr>
            <a:spLocks/>
          </p:cNvSpPr>
          <p:nvPr/>
        </p:nvSpPr>
        <p:spPr bwMode="auto">
          <a:xfrm>
            <a:off x="6402388" y="3444925"/>
            <a:ext cx="854075" cy="125413"/>
          </a:xfrm>
          <a:custGeom>
            <a:avLst/>
            <a:gdLst/>
            <a:ahLst/>
            <a:cxnLst>
              <a:cxn ang="0">
                <a:pos x="249" y="0"/>
              </a:cxn>
              <a:cxn ang="0">
                <a:pos x="538" y="40"/>
              </a:cxn>
              <a:cxn ang="0">
                <a:pos x="249" y="79"/>
              </a:cxn>
              <a:cxn ang="0">
                <a:pos x="0" y="40"/>
              </a:cxn>
              <a:cxn ang="0">
                <a:pos x="249" y="0"/>
              </a:cxn>
            </a:cxnLst>
            <a:rect l="0" t="0" r="r" b="b"/>
            <a:pathLst>
              <a:path w="538" h="79">
                <a:moveTo>
                  <a:pt x="249" y="0"/>
                </a:moveTo>
                <a:lnTo>
                  <a:pt x="538" y="40"/>
                </a:lnTo>
                <a:lnTo>
                  <a:pt x="249" y="79"/>
                </a:lnTo>
                <a:lnTo>
                  <a:pt x="0" y="40"/>
                </a:lnTo>
                <a:lnTo>
                  <a:pt x="249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88" name="Line 40"/>
          <p:cNvSpPr>
            <a:spLocks noChangeShapeType="1"/>
          </p:cNvSpPr>
          <p:nvPr/>
        </p:nvSpPr>
        <p:spPr bwMode="auto">
          <a:xfrm>
            <a:off x="7000875" y="1989187"/>
            <a:ext cx="1588" cy="222567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>
            <a:off x="6007100" y="4214862"/>
            <a:ext cx="1976438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90" name="Line 42"/>
          <p:cNvSpPr>
            <a:spLocks noChangeShapeType="1"/>
          </p:cNvSpPr>
          <p:nvPr/>
        </p:nvSpPr>
        <p:spPr bwMode="auto">
          <a:xfrm flipV="1">
            <a:off x="7000875" y="4129137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91" name="Line 43"/>
          <p:cNvSpPr>
            <a:spLocks noChangeShapeType="1"/>
          </p:cNvSpPr>
          <p:nvPr/>
        </p:nvSpPr>
        <p:spPr bwMode="auto">
          <a:xfrm flipV="1">
            <a:off x="7245350" y="4129137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92" name="Line 44"/>
          <p:cNvSpPr>
            <a:spLocks noChangeShapeType="1"/>
          </p:cNvSpPr>
          <p:nvPr/>
        </p:nvSpPr>
        <p:spPr bwMode="auto">
          <a:xfrm flipV="1">
            <a:off x="7491413" y="4129137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93" name="Line 45"/>
          <p:cNvSpPr>
            <a:spLocks noChangeShapeType="1"/>
          </p:cNvSpPr>
          <p:nvPr/>
        </p:nvSpPr>
        <p:spPr bwMode="auto">
          <a:xfrm flipV="1">
            <a:off x="7737475" y="4129137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94" name="Line 46"/>
          <p:cNvSpPr>
            <a:spLocks noChangeShapeType="1"/>
          </p:cNvSpPr>
          <p:nvPr/>
        </p:nvSpPr>
        <p:spPr bwMode="auto">
          <a:xfrm flipV="1">
            <a:off x="7983538" y="4129137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95" name="Line 47"/>
          <p:cNvSpPr>
            <a:spLocks noChangeShapeType="1"/>
          </p:cNvSpPr>
          <p:nvPr/>
        </p:nvSpPr>
        <p:spPr bwMode="auto">
          <a:xfrm flipV="1">
            <a:off x="6743700" y="4129137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96" name="Line 48"/>
          <p:cNvSpPr>
            <a:spLocks noChangeShapeType="1"/>
          </p:cNvSpPr>
          <p:nvPr/>
        </p:nvSpPr>
        <p:spPr bwMode="auto">
          <a:xfrm flipV="1">
            <a:off x="6497638" y="4129137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97" name="Line 49"/>
          <p:cNvSpPr>
            <a:spLocks noChangeShapeType="1"/>
          </p:cNvSpPr>
          <p:nvPr/>
        </p:nvSpPr>
        <p:spPr bwMode="auto">
          <a:xfrm flipV="1">
            <a:off x="6251575" y="4129137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98" name="Line 50"/>
          <p:cNvSpPr>
            <a:spLocks noChangeShapeType="1"/>
          </p:cNvSpPr>
          <p:nvPr/>
        </p:nvSpPr>
        <p:spPr bwMode="auto">
          <a:xfrm flipV="1">
            <a:off x="6007100" y="4129137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99" name="Rectangle 51"/>
          <p:cNvSpPr>
            <a:spLocks noChangeArrowheads="1"/>
          </p:cNvSpPr>
          <p:nvPr/>
        </p:nvSpPr>
        <p:spPr bwMode="auto">
          <a:xfrm>
            <a:off x="6861175" y="4246612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1.0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0" name="Rectangle 52"/>
          <p:cNvSpPr>
            <a:spLocks noChangeArrowheads="1"/>
          </p:cNvSpPr>
          <p:nvPr/>
        </p:nvSpPr>
        <p:spPr bwMode="auto">
          <a:xfrm>
            <a:off x="7353300" y="4246612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1.2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1" name="Rectangle 53"/>
          <p:cNvSpPr>
            <a:spLocks noChangeArrowheads="1"/>
          </p:cNvSpPr>
          <p:nvPr/>
        </p:nvSpPr>
        <p:spPr bwMode="auto">
          <a:xfrm>
            <a:off x="7843838" y="4246612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1.4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2" name="Rectangle 54"/>
          <p:cNvSpPr>
            <a:spLocks noChangeArrowheads="1"/>
          </p:cNvSpPr>
          <p:nvPr/>
        </p:nvSpPr>
        <p:spPr bwMode="auto">
          <a:xfrm>
            <a:off x="6359525" y="4246612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0.8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3" name="Rectangle 55"/>
          <p:cNvSpPr>
            <a:spLocks noChangeArrowheads="1"/>
          </p:cNvSpPr>
          <p:nvPr/>
        </p:nvSpPr>
        <p:spPr bwMode="auto">
          <a:xfrm>
            <a:off x="5867400" y="4246612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0.6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itle 5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SHARP: Major Coronary Events</a:t>
            </a:r>
            <a:endParaRPr lang="en-GB" sz="3600" dirty="0"/>
          </a:p>
        </p:txBody>
      </p:sp>
      <p:sp>
        <p:nvSpPr>
          <p:cNvPr id="58" name="Line 57"/>
          <p:cNvSpPr>
            <a:spLocks noChangeShapeType="1"/>
          </p:cNvSpPr>
          <p:nvPr/>
        </p:nvSpPr>
        <p:spPr bwMode="auto">
          <a:xfrm>
            <a:off x="6799183" y="2478583"/>
            <a:ext cx="1588" cy="1451610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4510088" y="327025"/>
            <a:ext cx="384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100" b="0" i="0" u="none" strike="noStrike" cap="none" normalizeH="0" baseline="0" smtClean="0">
                <a:ln>
                  <a:noFill/>
                </a:ln>
                <a:solidFill>
                  <a:srgbClr val="993366"/>
                </a:solidFill>
                <a:effectLst/>
                <a:latin typeface="Calibri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SHARP: Total stroke</a:t>
            </a:r>
            <a:endParaRPr lang="en-GB" sz="3600" dirty="0"/>
          </a:p>
        </p:txBody>
      </p:sp>
      <p:grpSp>
        <p:nvGrpSpPr>
          <p:cNvPr id="64" name="Group 63"/>
          <p:cNvGrpSpPr/>
          <p:nvPr/>
        </p:nvGrpSpPr>
        <p:grpSpPr>
          <a:xfrm>
            <a:off x="458788" y="1747305"/>
            <a:ext cx="8326437" cy="3363391"/>
            <a:chOff x="458788" y="1747305"/>
            <a:chExt cx="8326437" cy="3363391"/>
          </a:xfrm>
        </p:grpSpPr>
        <p:sp>
          <p:nvSpPr>
            <p:cNvPr id="41008" name="Rectangle 48"/>
            <p:cNvSpPr>
              <a:spLocks noChangeArrowheads="1"/>
            </p:cNvSpPr>
            <p:nvPr/>
          </p:nvSpPr>
          <p:spPr bwMode="auto">
            <a:xfrm>
              <a:off x="7651750" y="3455982"/>
              <a:ext cx="1133475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19.2% SE 9.2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458788" y="1747305"/>
              <a:ext cx="8217668" cy="3363391"/>
              <a:chOff x="458788" y="1747305"/>
              <a:chExt cx="8217668" cy="3363391"/>
            </a:xfrm>
          </p:grpSpPr>
          <p:sp>
            <p:nvSpPr>
              <p:cNvPr id="40970" name="Rectangle 10"/>
              <p:cNvSpPr>
                <a:spLocks noChangeArrowheads="1"/>
              </p:cNvSpPr>
              <p:nvPr/>
            </p:nvSpPr>
            <p:spPr bwMode="auto">
              <a:xfrm>
                <a:off x="6167438" y="1747305"/>
                <a:ext cx="1741488" cy="327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Risk ratio &amp; 95% CI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71" name="Rectangle 11"/>
              <p:cNvSpPr>
                <a:spLocks noChangeArrowheads="1"/>
              </p:cNvSpPr>
              <p:nvPr/>
            </p:nvSpPr>
            <p:spPr bwMode="auto">
              <a:xfrm>
                <a:off x="458788" y="1747305"/>
                <a:ext cx="598488" cy="327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Event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72" name="Rectangle 12"/>
              <p:cNvSpPr>
                <a:spLocks noChangeArrowheads="1"/>
              </p:cNvSpPr>
              <p:nvPr/>
            </p:nvSpPr>
            <p:spPr bwMode="auto">
              <a:xfrm>
                <a:off x="4541838" y="1747305"/>
                <a:ext cx="790575" cy="327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Placebo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73" name="Rectangle 13"/>
              <p:cNvSpPr>
                <a:spLocks noChangeArrowheads="1"/>
              </p:cNvSpPr>
              <p:nvPr/>
            </p:nvSpPr>
            <p:spPr bwMode="auto">
              <a:xfrm>
                <a:off x="3344863" y="1747305"/>
                <a:ext cx="799450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700" dirty="0" err="1" smtClean="0">
                    <a:solidFill>
                      <a:srgbClr val="000000"/>
                    </a:solidFill>
                    <a:latin typeface="Calibri" pitchFamily="34" charset="0"/>
                  </a:rPr>
                  <a:t>S</a:t>
                </a:r>
                <a:r>
                  <a:rPr kumimoji="0" lang="en-US" sz="17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imv</a:t>
                </a:r>
                <a:r>
                  <a:rPr lang="en-US" sz="1700" dirty="0" smtClean="0">
                    <a:solidFill>
                      <a:srgbClr val="000000"/>
                    </a:solidFill>
                    <a:latin typeface="Calibri" pitchFamily="34" charset="0"/>
                  </a:rPr>
                  <a:t>/</a:t>
                </a:r>
                <a:r>
                  <a:rPr lang="en-US" sz="1700" dirty="0" err="1" smtClean="0">
                    <a:solidFill>
                      <a:srgbClr val="000000"/>
                    </a:solidFill>
                    <a:latin typeface="Calibri" pitchFamily="34" charset="0"/>
                  </a:rPr>
                  <a:t>Eze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74" name="Rectangle 14"/>
              <p:cNvSpPr>
                <a:spLocks noChangeArrowheads="1"/>
              </p:cNvSpPr>
              <p:nvPr/>
            </p:nvSpPr>
            <p:spPr bwMode="auto">
              <a:xfrm>
                <a:off x="5220072" y="4783671"/>
                <a:ext cx="1446871" cy="2616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7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Simv</a:t>
                </a:r>
                <a:r>
                  <a:rPr kumimoji="0" lang="en-US" sz="1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/</a:t>
                </a:r>
                <a:r>
                  <a:rPr kumimoji="0" lang="en-US" sz="17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Eze</a:t>
                </a:r>
                <a:r>
                  <a:rPr kumimoji="0" lang="en-US" sz="1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 better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75" name="Rectangle 15"/>
              <p:cNvSpPr>
                <a:spLocks noChangeArrowheads="1"/>
              </p:cNvSpPr>
              <p:nvPr/>
            </p:nvSpPr>
            <p:spPr bwMode="auto">
              <a:xfrm>
                <a:off x="7244531" y="4783671"/>
                <a:ext cx="1431925" cy="327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Placebo better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76" name="Rectangle 16"/>
              <p:cNvSpPr>
                <a:spLocks noChangeArrowheads="1"/>
              </p:cNvSpPr>
              <p:nvPr/>
            </p:nvSpPr>
            <p:spPr bwMode="auto">
              <a:xfrm>
                <a:off x="4498975" y="2014352"/>
                <a:ext cx="887413" cy="327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(n=4620)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77" name="Rectangle 17"/>
              <p:cNvSpPr>
                <a:spLocks noChangeArrowheads="1"/>
              </p:cNvSpPr>
              <p:nvPr/>
            </p:nvSpPr>
            <p:spPr bwMode="auto">
              <a:xfrm>
                <a:off x="3355975" y="2014352"/>
                <a:ext cx="887413" cy="327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(n=4650)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78" name="Rectangle 18"/>
              <p:cNvSpPr>
                <a:spLocks noChangeArrowheads="1"/>
              </p:cNvSpPr>
              <p:nvPr/>
            </p:nvSpPr>
            <p:spPr bwMode="auto">
              <a:xfrm>
                <a:off x="458788" y="2564743"/>
                <a:ext cx="1443038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Ischaemic stroke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79" name="Rectangle 19"/>
              <p:cNvSpPr>
                <a:spLocks noChangeArrowheads="1"/>
              </p:cNvSpPr>
              <p:nvPr/>
            </p:nvSpPr>
            <p:spPr bwMode="auto">
              <a:xfrm>
                <a:off x="3302000" y="2564743"/>
                <a:ext cx="427038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114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80" name="Rectangle 20"/>
              <p:cNvSpPr>
                <a:spLocks noChangeArrowheads="1"/>
              </p:cNvSpPr>
              <p:nvPr/>
            </p:nvSpPr>
            <p:spPr bwMode="auto">
              <a:xfrm>
                <a:off x="3805238" y="2564743"/>
                <a:ext cx="641350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(2.5%)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81" name="Rectangle 21"/>
              <p:cNvSpPr>
                <a:spLocks noChangeArrowheads="1"/>
              </p:cNvSpPr>
              <p:nvPr/>
            </p:nvSpPr>
            <p:spPr bwMode="auto">
              <a:xfrm>
                <a:off x="4456113" y="2564743"/>
                <a:ext cx="427038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157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82" name="Rectangle 22"/>
              <p:cNvSpPr>
                <a:spLocks noChangeArrowheads="1"/>
              </p:cNvSpPr>
              <p:nvPr/>
            </p:nvSpPr>
            <p:spPr bwMode="auto">
              <a:xfrm>
                <a:off x="4948238" y="2564743"/>
                <a:ext cx="641350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(3.4%)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83" name="Rectangle 23"/>
              <p:cNvSpPr>
                <a:spLocks noChangeArrowheads="1"/>
              </p:cNvSpPr>
              <p:nvPr/>
            </p:nvSpPr>
            <p:spPr bwMode="auto">
              <a:xfrm>
                <a:off x="6251575" y="2643182"/>
                <a:ext cx="107950" cy="106363"/>
              </a:xfrm>
              <a:prstGeom prst="rect">
                <a:avLst/>
              </a:prstGeom>
              <a:solidFill>
                <a:srgbClr val="00000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984" name="Freeform 24"/>
              <p:cNvSpPr>
                <a:spLocks/>
              </p:cNvSpPr>
              <p:nvPr/>
            </p:nvSpPr>
            <p:spPr bwMode="auto">
              <a:xfrm>
                <a:off x="6007100" y="2665407"/>
                <a:ext cx="106363" cy="63500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67" y="0"/>
                  </a:cxn>
                  <a:cxn ang="0">
                    <a:pos x="67" y="40"/>
                  </a:cxn>
                  <a:cxn ang="0">
                    <a:pos x="0" y="20"/>
                  </a:cxn>
                </a:cxnLst>
                <a:rect l="0" t="0" r="r" b="b"/>
                <a:pathLst>
                  <a:path w="67" h="40">
                    <a:moveTo>
                      <a:pt x="0" y="20"/>
                    </a:moveTo>
                    <a:lnTo>
                      <a:pt x="67" y="0"/>
                    </a:lnTo>
                    <a:lnTo>
                      <a:pt x="67" y="40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985" name="Line 25"/>
              <p:cNvSpPr>
                <a:spLocks noChangeShapeType="1"/>
              </p:cNvSpPr>
              <p:nvPr/>
            </p:nvSpPr>
            <p:spPr bwMode="auto">
              <a:xfrm>
                <a:off x="6007100" y="2697157"/>
                <a:ext cx="779463" cy="1588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986" name="Rectangle 26"/>
              <p:cNvSpPr>
                <a:spLocks noChangeArrowheads="1"/>
              </p:cNvSpPr>
              <p:nvPr/>
            </p:nvSpPr>
            <p:spPr bwMode="auto">
              <a:xfrm>
                <a:off x="458788" y="2807631"/>
                <a:ext cx="1774825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Haemorrhagic stroke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87" name="Rectangle 27"/>
              <p:cNvSpPr>
                <a:spLocks noChangeArrowheads="1"/>
              </p:cNvSpPr>
              <p:nvPr/>
            </p:nvSpPr>
            <p:spPr bwMode="auto">
              <a:xfrm>
                <a:off x="3398838" y="2807631"/>
                <a:ext cx="331788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45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88" name="Rectangle 28"/>
              <p:cNvSpPr>
                <a:spLocks noChangeArrowheads="1"/>
              </p:cNvSpPr>
              <p:nvPr/>
            </p:nvSpPr>
            <p:spPr bwMode="auto">
              <a:xfrm>
                <a:off x="3805238" y="2807631"/>
                <a:ext cx="641350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(1.0%)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89" name="Rectangle 29"/>
              <p:cNvSpPr>
                <a:spLocks noChangeArrowheads="1"/>
              </p:cNvSpPr>
              <p:nvPr/>
            </p:nvSpPr>
            <p:spPr bwMode="auto">
              <a:xfrm>
                <a:off x="4552950" y="2807631"/>
                <a:ext cx="331788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37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90" name="Rectangle 30"/>
              <p:cNvSpPr>
                <a:spLocks noChangeArrowheads="1"/>
              </p:cNvSpPr>
              <p:nvPr/>
            </p:nvSpPr>
            <p:spPr bwMode="auto">
              <a:xfrm>
                <a:off x="4948238" y="2807631"/>
                <a:ext cx="641350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(0.8%)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91" name="Rectangle 31"/>
              <p:cNvSpPr>
                <a:spLocks noChangeArrowheads="1"/>
              </p:cNvSpPr>
              <p:nvPr/>
            </p:nvSpPr>
            <p:spPr bwMode="auto">
              <a:xfrm>
                <a:off x="7481888" y="2917819"/>
                <a:ext cx="52388" cy="52388"/>
              </a:xfrm>
              <a:prstGeom prst="rect">
                <a:avLst/>
              </a:prstGeom>
              <a:solidFill>
                <a:srgbClr val="00000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992" name="Freeform 32"/>
              <p:cNvSpPr>
                <a:spLocks/>
              </p:cNvSpPr>
              <p:nvPr/>
            </p:nvSpPr>
            <p:spPr bwMode="auto">
              <a:xfrm>
                <a:off x="7877175" y="2917819"/>
                <a:ext cx="106363" cy="52388"/>
              </a:xfrm>
              <a:custGeom>
                <a:avLst/>
                <a:gdLst/>
                <a:ahLst/>
                <a:cxnLst>
                  <a:cxn ang="0">
                    <a:pos x="67" y="13"/>
                  </a:cxn>
                  <a:cxn ang="0">
                    <a:pos x="0" y="0"/>
                  </a:cxn>
                  <a:cxn ang="0">
                    <a:pos x="0" y="33"/>
                  </a:cxn>
                  <a:cxn ang="0">
                    <a:pos x="67" y="13"/>
                  </a:cxn>
                </a:cxnLst>
                <a:rect l="0" t="0" r="r" b="b"/>
                <a:pathLst>
                  <a:path w="67" h="33">
                    <a:moveTo>
                      <a:pt x="67" y="13"/>
                    </a:moveTo>
                    <a:lnTo>
                      <a:pt x="0" y="0"/>
                    </a:lnTo>
                    <a:lnTo>
                      <a:pt x="0" y="33"/>
                    </a:lnTo>
                    <a:lnTo>
                      <a:pt x="6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993" name="Line 33"/>
              <p:cNvSpPr>
                <a:spLocks noChangeShapeType="1"/>
              </p:cNvSpPr>
              <p:nvPr/>
            </p:nvSpPr>
            <p:spPr bwMode="auto">
              <a:xfrm>
                <a:off x="6454775" y="2938457"/>
                <a:ext cx="1528763" cy="1588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994" name="Rectangle 34"/>
              <p:cNvSpPr>
                <a:spLocks noChangeArrowheads="1"/>
              </p:cNvSpPr>
              <p:nvPr/>
            </p:nvSpPr>
            <p:spPr bwMode="auto">
              <a:xfrm>
                <a:off x="458788" y="3060043"/>
                <a:ext cx="1431925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Unknown stroke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95" name="Rectangle 35"/>
              <p:cNvSpPr>
                <a:spLocks noChangeArrowheads="1"/>
              </p:cNvSpPr>
              <p:nvPr/>
            </p:nvSpPr>
            <p:spPr bwMode="auto">
              <a:xfrm>
                <a:off x="3398838" y="3060043"/>
                <a:ext cx="331788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18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96" name="Rectangle 36"/>
              <p:cNvSpPr>
                <a:spLocks noChangeArrowheads="1"/>
              </p:cNvSpPr>
              <p:nvPr/>
            </p:nvSpPr>
            <p:spPr bwMode="auto">
              <a:xfrm>
                <a:off x="3805238" y="3060043"/>
                <a:ext cx="641350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(0.4%)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97" name="Rectangle 37"/>
              <p:cNvSpPr>
                <a:spLocks noChangeArrowheads="1"/>
              </p:cNvSpPr>
              <p:nvPr/>
            </p:nvSpPr>
            <p:spPr bwMode="auto">
              <a:xfrm>
                <a:off x="4552950" y="3060043"/>
                <a:ext cx="331788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19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98" name="Rectangle 38"/>
              <p:cNvSpPr>
                <a:spLocks noChangeArrowheads="1"/>
              </p:cNvSpPr>
              <p:nvPr/>
            </p:nvSpPr>
            <p:spPr bwMode="auto">
              <a:xfrm>
                <a:off x="4948238" y="3060043"/>
                <a:ext cx="641350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(0.4%)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0999" name="Rectangle 39"/>
              <p:cNvSpPr>
                <a:spLocks noChangeArrowheads="1"/>
              </p:cNvSpPr>
              <p:nvPr/>
            </p:nvSpPr>
            <p:spPr bwMode="auto">
              <a:xfrm>
                <a:off x="6829425" y="3171819"/>
                <a:ext cx="42863" cy="30163"/>
              </a:xfrm>
              <a:prstGeom prst="rect">
                <a:avLst/>
              </a:prstGeom>
              <a:solidFill>
                <a:srgbClr val="000000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000" name="Freeform 40"/>
              <p:cNvSpPr>
                <a:spLocks/>
              </p:cNvSpPr>
              <p:nvPr/>
            </p:nvSpPr>
            <p:spPr bwMode="auto">
              <a:xfrm>
                <a:off x="6007100" y="3160707"/>
                <a:ext cx="106363" cy="52388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67" y="0"/>
                  </a:cxn>
                  <a:cxn ang="0">
                    <a:pos x="67" y="33"/>
                  </a:cxn>
                  <a:cxn ang="0">
                    <a:pos x="0" y="13"/>
                  </a:cxn>
                </a:cxnLst>
                <a:rect l="0" t="0" r="r" b="b"/>
                <a:pathLst>
                  <a:path w="67" h="33">
                    <a:moveTo>
                      <a:pt x="0" y="13"/>
                    </a:moveTo>
                    <a:lnTo>
                      <a:pt x="67" y="0"/>
                    </a:lnTo>
                    <a:lnTo>
                      <a:pt x="67" y="33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001" name="Freeform 41"/>
              <p:cNvSpPr>
                <a:spLocks/>
              </p:cNvSpPr>
              <p:nvPr/>
            </p:nvSpPr>
            <p:spPr bwMode="auto">
              <a:xfrm>
                <a:off x="7877175" y="3160707"/>
                <a:ext cx="106363" cy="52388"/>
              </a:xfrm>
              <a:custGeom>
                <a:avLst/>
                <a:gdLst/>
                <a:ahLst/>
                <a:cxnLst>
                  <a:cxn ang="0">
                    <a:pos x="67" y="13"/>
                  </a:cxn>
                  <a:cxn ang="0">
                    <a:pos x="0" y="0"/>
                  </a:cxn>
                  <a:cxn ang="0">
                    <a:pos x="0" y="33"/>
                  </a:cxn>
                  <a:cxn ang="0">
                    <a:pos x="67" y="13"/>
                  </a:cxn>
                </a:cxnLst>
                <a:rect l="0" t="0" r="r" b="b"/>
                <a:pathLst>
                  <a:path w="67" h="33">
                    <a:moveTo>
                      <a:pt x="67" y="13"/>
                    </a:moveTo>
                    <a:lnTo>
                      <a:pt x="0" y="0"/>
                    </a:lnTo>
                    <a:lnTo>
                      <a:pt x="0" y="33"/>
                    </a:lnTo>
                    <a:lnTo>
                      <a:pt x="6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002" name="Line 42"/>
              <p:cNvSpPr>
                <a:spLocks noChangeShapeType="1"/>
              </p:cNvSpPr>
              <p:nvPr/>
            </p:nvSpPr>
            <p:spPr bwMode="auto">
              <a:xfrm>
                <a:off x="6007100" y="3181344"/>
                <a:ext cx="1976438" cy="1588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003" name="Rectangle 43"/>
              <p:cNvSpPr>
                <a:spLocks noChangeArrowheads="1"/>
              </p:cNvSpPr>
              <p:nvPr/>
            </p:nvSpPr>
            <p:spPr bwMode="auto">
              <a:xfrm>
                <a:off x="458788" y="3461681"/>
                <a:ext cx="1506538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Stroke (any type)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04" name="Rectangle 44"/>
              <p:cNvSpPr>
                <a:spLocks noChangeArrowheads="1"/>
              </p:cNvSpPr>
              <p:nvPr/>
            </p:nvSpPr>
            <p:spPr bwMode="auto">
              <a:xfrm>
                <a:off x="3302000" y="3461681"/>
                <a:ext cx="427038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171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05" name="Rectangle 45"/>
              <p:cNvSpPr>
                <a:spLocks noChangeArrowheads="1"/>
              </p:cNvSpPr>
              <p:nvPr/>
            </p:nvSpPr>
            <p:spPr bwMode="auto">
              <a:xfrm>
                <a:off x="3794125" y="3461681"/>
                <a:ext cx="641350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(3.7%)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06" name="Rectangle 46"/>
              <p:cNvSpPr>
                <a:spLocks noChangeArrowheads="1"/>
              </p:cNvSpPr>
              <p:nvPr/>
            </p:nvSpPr>
            <p:spPr bwMode="auto">
              <a:xfrm>
                <a:off x="4456113" y="3461681"/>
                <a:ext cx="427038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210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07" name="Rectangle 47"/>
              <p:cNvSpPr>
                <a:spLocks noChangeArrowheads="1"/>
              </p:cNvSpPr>
              <p:nvPr/>
            </p:nvSpPr>
            <p:spPr bwMode="auto">
              <a:xfrm>
                <a:off x="4937125" y="3461681"/>
                <a:ext cx="641350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(4.5%)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09" name="Rectangle 49"/>
              <p:cNvSpPr>
                <a:spLocks noChangeArrowheads="1"/>
              </p:cNvSpPr>
              <p:nvPr/>
            </p:nvSpPr>
            <p:spPr bwMode="auto">
              <a:xfrm>
                <a:off x="7651750" y="3646482"/>
                <a:ext cx="908050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reduction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10" name="Rectangle 50"/>
              <p:cNvSpPr>
                <a:spLocks noChangeArrowheads="1"/>
              </p:cNvSpPr>
              <p:nvPr/>
            </p:nvSpPr>
            <p:spPr bwMode="auto">
              <a:xfrm>
                <a:off x="7651750" y="3835394"/>
                <a:ext cx="801688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(p=0.04)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11" name="Freeform 51"/>
              <p:cNvSpPr>
                <a:spLocks/>
              </p:cNvSpPr>
              <p:nvPr/>
            </p:nvSpPr>
            <p:spPr bwMode="auto">
              <a:xfrm>
                <a:off x="6156325" y="3529007"/>
                <a:ext cx="811213" cy="127000"/>
              </a:xfrm>
              <a:custGeom>
                <a:avLst/>
                <a:gdLst/>
                <a:ahLst/>
                <a:cxnLst>
                  <a:cxn ang="0">
                    <a:pos x="229" y="0"/>
                  </a:cxn>
                  <a:cxn ang="0">
                    <a:pos x="511" y="40"/>
                  </a:cxn>
                  <a:cxn ang="0">
                    <a:pos x="229" y="80"/>
                  </a:cxn>
                  <a:cxn ang="0">
                    <a:pos x="0" y="40"/>
                  </a:cxn>
                  <a:cxn ang="0">
                    <a:pos x="229" y="0"/>
                  </a:cxn>
                </a:cxnLst>
                <a:rect l="0" t="0" r="r" b="b"/>
                <a:pathLst>
                  <a:path w="511" h="80">
                    <a:moveTo>
                      <a:pt x="229" y="0"/>
                    </a:moveTo>
                    <a:lnTo>
                      <a:pt x="511" y="40"/>
                    </a:lnTo>
                    <a:lnTo>
                      <a:pt x="229" y="80"/>
                    </a:lnTo>
                    <a:lnTo>
                      <a:pt x="0" y="40"/>
                    </a:lnTo>
                    <a:lnTo>
                      <a:pt x="229" y="0"/>
                    </a:lnTo>
                    <a:close/>
                  </a:path>
                </a:pathLst>
              </a:custGeom>
              <a:solidFill>
                <a:srgbClr val="000000"/>
              </a:solidFill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012" name="Line 52"/>
              <p:cNvSpPr>
                <a:spLocks noChangeShapeType="1"/>
              </p:cNvSpPr>
              <p:nvPr/>
            </p:nvSpPr>
            <p:spPr bwMode="auto">
              <a:xfrm>
                <a:off x="7000875" y="2053692"/>
                <a:ext cx="1588" cy="2478088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013" name="Line 53"/>
              <p:cNvSpPr>
                <a:spLocks noChangeShapeType="1"/>
              </p:cNvSpPr>
              <p:nvPr/>
            </p:nvSpPr>
            <p:spPr bwMode="auto">
              <a:xfrm>
                <a:off x="6007100" y="4531780"/>
                <a:ext cx="1976438" cy="1588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014" name="Line 54"/>
              <p:cNvSpPr>
                <a:spLocks noChangeShapeType="1"/>
              </p:cNvSpPr>
              <p:nvPr/>
            </p:nvSpPr>
            <p:spPr bwMode="auto">
              <a:xfrm flipV="1">
                <a:off x="7000875" y="4436530"/>
                <a:ext cx="1588" cy="9525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015" name="Line 55"/>
              <p:cNvSpPr>
                <a:spLocks noChangeShapeType="1"/>
              </p:cNvSpPr>
              <p:nvPr/>
            </p:nvSpPr>
            <p:spPr bwMode="auto">
              <a:xfrm flipV="1">
                <a:off x="7245350" y="4436530"/>
                <a:ext cx="1588" cy="9525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016" name="Line 56"/>
              <p:cNvSpPr>
                <a:spLocks noChangeShapeType="1"/>
              </p:cNvSpPr>
              <p:nvPr/>
            </p:nvSpPr>
            <p:spPr bwMode="auto">
              <a:xfrm flipV="1">
                <a:off x="7491413" y="4436530"/>
                <a:ext cx="1588" cy="9525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017" name="Line 57"/>
              <p:cNvSpPr>
                <a:spLocks noChangeShapeType="1"/>
              </p:cNvSpPr>
              <p:nvPr/>
            </p:nvSpPr>
            <p:spPr bwMode="auto">
              <a:xfrm flipV="1">
                <a:off x="7737475" y="4436530"/>
                <a:ext cx="1588" cy="9525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018" name="Line 58"/>
              <p:cNvSpPr>
                <a:spLocks noChangeShapeType="1"/>
              </p:cNvSpPr>
              <p:nvPr/>
            </p:nvSpPr>
            <p:spPr bwMode="auto">
              <a:xfrm flipV="1">
                <a:off x="7983538" y="4436530"/>
                <a:ext cx="1588" cy="9525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019" name="Line 59"/>
              <p:cNvSpPr>
                <a:spLocks noChangeShapeType="1"/>
              </p:cNvSpPr>
              <p:nvPr/>
            </p:nvSpPr>
            <p:spPr bwMode="auto">
              <a:xfrm flipV="1">
                <a:off x="6743700" y="4436530"/>
                <a:ext cx="1588" cy="9525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020" name="Line 60"/>
              <p:cNvSpPr>
                <a:spLocks noChangeShapeType="1"/>
              </p:cNvSpPr>
              <p:nvPr/>
            </p:nvSpPr>
            <p:spPr bwMode="auto">
              <a:xfrm flipV="1">
                <a:off x="6497638" y="4436530"/>
                <a:ext cx="1588" cy="9525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021" name="Line 61"/>
              <p:cNvSpPr>
                <a:spLocks noChangeShapeType="1"/>
              </p:cNvSpPr>
              <p:nvPr/>
            </p:nvSpPr>
            <p:spPr bwMode="auto">
              <a:xfrm flipV="1">
                <a:off x="6251575" y="4436530"/>
                <a:ext cx="1588" cy="9525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022" name="Line 62"/>
              <p:cNvSpPr>
                <a:spLocks noChangeShapeType="1"/>
              </p:cNvSpPr>
              <p:nvPr/>
            </p:nvSpPr>
            <p:spPr bwMode="auto">
              <a:xfrm flipV="1">
                <a:off x="6007100" y="4436530"/>
                <a:ext cx="1588" cy="9525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023" name="Rectangle 63"/>
              <p:cNvSpPr>
                <a:spLocks noChangeArrowheads="1"/>
              </p:cNvSpPr>
              <p:nvPr/>
            </p:nvSpPr>
            <p:spPr bwMode="auto">
              <a:xfrm>
                <a:off x="6861175" y="4552417"/>
                <a:ext cx="384175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1.0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24" name="Rectangle 64"/>
              <p:cNvSpPr>
                <a:spLocks noChangeArrowheads="1"/>
              </p:cNvSpPr>
              <p:nvPr/>
            </p:nvSpPr>
            <p:spPr bwMode="auto">
              <a:xfrm>
                <a:off x="7353300" y="4552417"/>
                <a:ext cx="384175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1.2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25" name="Rectangle 65"/>
              <p:cNvSpPr>
                <a:spLocks noChangeArrowheads="1"/>
              </p:cNvSpPr>
              <p:nvPr/>
            </p:nvSpPr>
            <p:spPr bwMode="auto">
              <a:xfrm>
                <a:off x="7843838" y="4552417"/>
                <a:ext cx="384175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1.4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26" name="Rectangle 66"/>
              <p:cNvSpPr>
                <a:spLocks noChangeArrowheads="1"/>
              </p:cNvSpPr>
              <p:nvPr/>
            </p:nvSpPr>
            <p:spPr bwMode="auto">
              <a:xfrm>
                <a:off x="6359525" y="4552417"/>
                <a:ext cx="384175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0.8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027" name="Rectangle 67"/>
              <p:cNvSpPr>
                <a:spLocks noChangeArrowheads="1"/>
              </p:cNvSpPr>
              <p:nvPr/>
            </p:nvSpPr>
            <p:spPr bwMode="auto">
              <a:xfrm>
                <a:off x="5867400" y="4552417"/>
                <a:ext cx="384175" cy="2841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</a:rPr>
                  <a:t>0.6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70" name="Line 57"/>
              <p:cNvSpPr>
                <a:spLocks noChangeShapeType="1"/>
              </p:cNvSpPr>
              <p:nvPr/>
            </p:nvSpPr>
            <p:spPr bwMode="auto">
              <a:xfrm>
                <a:off x="6521724" y="2144528"/>
                <a:ext cx="1588" cy="222096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ys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4510088" y="327025"/>
            <a:ext cx="384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100" b="0" i="0" u="none" strike="noStrike" cap="none" normalizeH="0" baseline="0" smtClean="0">
                <a:ln>
                  <a:noFill/>
                </a:ln>
                <a:solidFill>
                  <a:srgbClr val="993366"/>
                </a:solidFill>
                <a:effectLst/>
                <a:latin typeface="Calibri" pitchFamily="34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264025" y="1001713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6167438" y="1229767"/>
            <a:ext cx="174148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Risk ratio &amp; 95% CI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458788" y="1229767"/>
            <a:ext cx="59848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Event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4541838" y="1229767"/>
            <a:ext cx="7905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Placebo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3344863" y="1229767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Eze/simv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5292080" y="5924425"/>
            <a:ext cx="144687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700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S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imv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/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Eze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better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7244531" y="5924425"/>
            <a:ext cx="14319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Placebo better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4498975" y="151923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(n=4620)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3355975" y="151923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(n=4650)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458788" y="1963167"/>
            <a:ext cx="23622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Coronary artery bypass graft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3398838" y="1963167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50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3805238" y="1963167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(1.1%)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4552950" y="1963167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66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4948238" y="1963167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(1.4%)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6348413" y="2069530"/>
            <a:ext cx="74613" cy="63500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43" name="Freeform 23"/>
          <p:cNvSpPr>
            <a:spLocks/>
          </p:cNvSpPr>
          <p:nvPr/>
        </p:nvSpPr>
        <p:spPr bwMode="auto">
          <a:xfrm>
            <a:off x="6007100" y="2069530"/>
            <a:ext cx="106363" cy="63500"/>
          </a:xfrm>
          <a:custGeom>
            <a:avLst/>
            <a:gdLst/>
            <a:ahLst/>
            <a:cxnLst>
              <a:cxn ang="0">
                <a:pos x="0" y="20"/>
              </a:cxn>
              <a:cxn ang="0">
                <a:pos x="67" y="0"/>
              </a:cxn>
              <a:cxn ang="0">
                <a:pos x="67" y="40"/>
              </a:cxn>
              <a:cxn ang="0">
                <a:pos x="0" y="20"/>
              </a:cxn>
            </a:cxnLst>
            <a:rect l="0" t="0" r="r" b="b"/>
            <a:pathLst>
              <a:path w="67" h="40">
                <a:moveTo>
                  <a:pt x="0" y="20"/>
                </a:moveTo>
                <a:lnTo>
                  <a:pt x="67" y="0"/>
                </a:lnTo>
                <a:lnTo>
                  <a:pt x="67" y="40"/>
                </a:lnTo>
                <a:lnTo>
                  <a:pt x="0" y="2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6007100" y="2101280"/>
            <a:ext cx="1196975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458788" y="2206055"/>
            <a:ext cx="29718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Percutaneous coronary intervention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3302000" y="2206055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106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3805238" y="220605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(2.3%)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8" name="Rectangle 28"/>
          <p:cNvSpPr>
            <a:spLocks noChangeArrowheads="1"/>
          </p:cNvSpPr>
          <p:nvPr/>
        </p:nvSpPr>
        <p:spPr bwMode="auto">
          <a:xfrm>
            <a:off x="4456113" y="2206055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148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9" name="Rectangle 29"/>
          <p:cNvSpPr>
            <a:spLocks noChangeArrowheads="1"/>
          </p:cNvSpPr>
          <p:nvPr/>
        </p:nvSpPr>
        <p:spPr bwMode="auto">
          <a:xfrm>
            <a:off x="4948238" y="220605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(3.2%)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0" name="Rectangle 30"/>
          <p:cNvSpPr>
            <a:spLocks noChangeArrowheads="1"/>
          </p:cNvSpPr>
          <p:nvPr/>
        </p:nvSpPr>
        <p:spPr bwMode="auto">
          <a:xfrm>
            <a:off x="6219825" y="2290192"/>
            <a:ext cx="107950" cy="10636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51" name="Freeform 31"/>
          <p:cNvSpPr>
            <a:spLocks/>
          </p:cNvSpPr>
          <p:nvPr/>
        </p:nvSpPr>
        <p:spPr bwMode="auto">
          <a:xfrm>
            <a:off x="6007100" y="2321942"/>
            <a:ext cx="106363" cy="52388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67" y="0"/>
              </a:cxn>
              <a:cxn ang="0">
                <a:pos x="67" y="33"/>
              </a:cxn>
              <a:cxn ang="0">
                <a:pos x="0" y="13"/>
              </a:cxn>
            </a:cxnLst>
            <a:rect l="0" t="0" r="r" b="b"/>
            <a:pathLst>
              <a:path w="67" h="33">
                <a:moveTo>
                  <a:pt x="0" y="13"/>
                </a:moveTo>
                <a:lnTo>
                  <a:pt x="67" y="0"/>
                </a:lnTo>
                <a:lnTo>
                  <a:pt x="67" y="33"/>
                </a:lnTo>
                <a:lnTo>
                  <a:pt x="0" y="13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52" name="Line 32"/>
          <p:cNvSpPr>
            <a:spLocks noChangeShapeType="1"/>
          </p:cNvSpPr>
          <p:nvPr/>
        </p:nvSpPr>
        <p:spPr bwMode="auto">
          <a:xfrm>
            <a:off x="6007100" y="2342580"/>
            <a:ext cx="758825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53" name="Rectangle 33"/>
          <p:cNvSpPr>
            <a:spLocks noChangeArrowheads="1"/>
          </p:cNvSpPr>
          <p:nvPr/>
        </p:nvSpPr>
        <p:spPr bwMode="auto">
          <a:xfrm>
            <a:off x="458788" y="2617217"/>
            <a:ext cx="202882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Coronary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revascularisation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4" name="Rectangle 34"/>
          <p:cNvSpPr>
            <a:spLocks noChangeArrowheads="1"/>
          </p:cNvSpPr>
          <p:nvPr/>
        </p:nvSpPr>
        <p:spPr bwMode="auto">
          <a:xfrm>
            <a:off x="3302000" y="2617217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149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5" name="Rectangle 35"/>
          <p:cNvSpPr>
            <a:spLocks noChangeArrowheads="1"/>
          </p:cNvSpPr>
          <p:nvPr/>
        </p:nvSpPr>
        <p:spPr bwMode="auto">
          <a:xfrm>
            <a:off x="3794125" y="2617217"/>
            <a:ext cx="6524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(3.2%)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6" name="Rectangle 36"/>
          <p:cNvSpPr>
            <a:spLocks noChangeArrowheads="1"/>
          </p:cNvSpPr>
          <p:nvPr/>
        </p:nvSpPr>
        <p:spPr bwMode="auto">
          <a:xfrm>
            <a:off x="4456113" y="2617217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203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7" name="Rectangle 37"/>
          <p:cNvSpPr>
            <a:spLocks noChangeArrowheads="1"/>
          </p:cNvSpPr>
          <p:nvPr/>
        </p:nvSpPr>
        <p:spPr bwMode="auto">
          <a:xfrm>
            <a:off x="4937125" y="2617217"/>
            <a:ext cx="6524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(4.4%)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8" name="Rectangle 38"/>
          <p:cNvSpPr>
            <a:spLocks noChangeArrowheads="1"/>
          </p:cNvSpPr>
          <p:nvPr/>
        </p:nvSpPr>
        <p:spPr bwMode="auto">
          <a:xfrm>
            <a:off x="7651750" y="2492896"/>
            <a:ext cx="11430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27.4% SE 9.1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9" name="Rectangle 39"/>
          <p:cNvSpPr>
            <a:spLocks noChangeArrowheads="1"/>
          </p:cNvSpPr>
          <p:nvPr/>
        </p:nvSpPr>
        <p:spPr bwMode="auto">
          <a:xfrm>
            <a:off x="7651750" y="2683396"/>
            <a:ext cx="9191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reduction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0" name="Rectangle 40"/>
          <p:cNvSpPr>
            <a:spLocks noChangeArrowheads="1"/>
          </p:cNvSpPr>
          <p:nvPr/>
        </p:nvSpPr>
        <p:spPr bwMode="auto">
          <a:xfrm>
            <a:off x="7651750" y="2872309"/>
            <a:ext cx="10048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(p=0.0027)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1" name="Freeform 41"/>
          <p:cNvSpPr>
            <a:spLocks/>
          </p:cNvSpPr>
          <p:nvPr/>
        </p:nvSpPr>
        <p:spPr bwMode="auto">
          <a:xfrm>
            <a:off x="6007100" y="2691830"/>
            <a:ext cx="725488" cy="125413"/>
          </a:xfrm>
          <a:custGeom>
            <a:avLst/>
            <a:gdLst/>
            <a:ahLst/>
            <a:cxnLst>
              <a:cxn ang="0">
                <a:pos x="195" y="0"/>
              </a:cxn>
              <a:cxn ang="0">
                <a:pos x="457" y="40"/>
              </a:cxn>
              <a:cxn ang="0">
                <a:pos x="195" y="79"/>
              </a:cxn>
              <a:cxn ang="0">
                <a:pos x="0" y="40"/>
              </a:cxn>
              <a:cxn ang="0">
                <a:pos x="0" y="33"/>
              </a:cxn>
              <a:cxn ang="0">
                <a:pos x="195" y="0"/>
              </a:cxn>
            </a:cxnLst>
            <a:rect l="0" t="0" r="r" b="b"/>
            <a:pathLst>
              <a:path w="457" h="79">
                <a:moveTo>
                  <a:pt x="195" y="0"/>
                </a:moveTo>
                <a:lnTo>
                  <a:pt x="457" y="40"/>
                </a:lnTo>
                <a:lnTo>
                  <a:pt x="195" y="79"/>
                </a:lnTo>
                <a:lnTo>
                  <a:pt x="0" y="40"/>
                </a:lnTo>
                <a:lnTo>
                  <a:pt x="0" y="33"/>
                </a:lnTo>
                <a:lnTo>
                  <a:pt x="195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62" name="Rectangle 42"/>
          <p:cNvSpPr>
            <a:spLocks noChangeArrowheads="1"/>
          </p:cNvSpPr>
          <p:nvPr/>
        </p:nvSpPr>
        <p:spPr bwMode="auto">
          <a:xfrm>
            <a:off x="458788" y="3284984"/>
            <a:ext cx="28956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Non-coronary intervention/surgery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>
            <a:off x="3302000" y="3284984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109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4" name="Rectangle 44"/>
          <p:cNvSpPr>
            <a:spLocks noChangeArrowheads="1"/>
          </p:cNvSpPr>
          <p:nvPr/>
        </p:nvSpPr>
        <p:spPr bwMode="auto">
          <a:xfrm>
            <a:off x="3805238" y="3284984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(2.3%)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4456113" y="3284984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130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6" name="Rectangle 46"/>
          <p:cNvSpPr>
            <a:spLocks noChangeArrowheads="1"/>
          </p:cNvSpPr>
          <p:nvPr/>
        </p:nvSpPr>
        <p:spPr bwMode="auto">
          <a:xfrm>
            <a:off x="4948238" y="3284984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(2.8%)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7" name="Rectangle 47"/>
          <p:cNvSpPr>
            <a:spLocks noChangeArrowheads="1"/>
          </p:cNvSpPr>
          <p:nvPr/>
        </p:nvSpPr>
        <p:spPr bwMode="auto">
          <a:xfrm>
            <a:off x="6529388" y="3369122"/>
            <a:ext cx="96838" cy="95250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68" name="Line 48"/>
          <p:cNvSpPr>
            <a:spLocks noChangeShapeType="1"/>
          </p:cNvSpPr>
          <p:nvPr/>
        </p:nvSpPr>
        <p:spPr bwMode="auto">
          <a:xfrm>
            <a:off x="6113463" y="3410397"/>
            <a:ext cx="1057275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69" name="Rectangle 49"/>
          <p:cNvSpPr>
            <a:spLocks noChangeArrowheads="1"/>
          </p:cNvSpPr>
          <p:nvPr/>
        </p:nvSpPr>
        <p:spPr bwMode="auto">
          <a:xfrm>
            <a:off x="458788" y="3526284"/>
            <a:ext cx="10795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Amputation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0" name="Rectangle 50"/>
          <p:cNvSpPr>
            <a:spLocks noChangeArrowheads="1"/>
          </p:cNvSpPr>
          <p:nvPr/>
        </p:nvSpPr>
        <p:spPr bwMode="auto">
          <a:xfrm>
            <a:off x="3398838" y="3526284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75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1" name="Rectangle 51"/>
          <p:cNvSpPr>
            <a:spLocks noChangeArrowheads="1"/>
          </p:cNvSpPr>
          <p:nvPr/>
        </p:nvSpPr>
        <p:spPr bwMode="auto">
          <a:xfrm>
            <a:off x="3805238" y="3526284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(1.6%)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2" name="Rectangle 52"/>
          <p:cNvSpPr>
            <a:spLocks noChangeArrowheads="1"/>
          </p:cNvSpPr>
          <p:nvPr/>
        </p:nvSpPr>
        <p:spPr bwMode="auto">
          <a:xfrm>
            <a:off x="4552950" y="3526284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76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3" name="Rectangle 53"/>
          <p:cNvSpPr>
            <a:spLocks noChangeArrowheads="1"/>
          </p:cNvSpPr>
          <p:nvPr/>
        </p:nvSpPr>
        <p:spPr bwMode="auto">
          <a:xfrm>
            <a:off x="4948238" y="3526284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(1.6%)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4" name="Rectangle 54"/>
          <p:cNvSpPr>
            <a:spLocks noChangeArrowheads="1"/>
          </p:cNvSpPr>
          <p:nvPr/>
        </p:nvSpPr>
        <p:spPr bwMode="auto">
          <a:xfrm>
            <a:off x="6904038" y="3621534"/>
            <a:ext cx="85725" cy="7461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75" name="Line 55"/>
          <p:cNvSpPr>
            <a:spLocks noChangeShapeType="1"/>
          </p:cNvSpPr>
          <p:nvPr/>
        </p:nvSpPr>
        <p:spPr bwMode="auto">
          <a:xfrm>
            <a:off x="6284913" y="3664397"/>
            <a:ext cx="1570038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76" name="Rectangle 56"/>
          <p:cNvSpPr>
            <a:spLocks noChangeArrowheads="1"/>
          </p:cNvSpPr>
          <p:nvPr/>
        </p:nvSpPr>
        <p:spPr bwMode="auto">
          <a:xfrm>
            <a:off x="458788" y="3937447"/>
            <a:ext cx="237417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Non-coronary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revascularisation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7" name="Rectangle 57"/>
          <p:cNvSpPr>
            <a:spLocks noChangeArrowheads="1"/>
          </p:cNvSpPr>
          <p:nvPr/>
        </p:nvSpPr>
        <p:spPr bwMode="auto">
          <a:xfrm>
            <a:off x="3302000" y="3937447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154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8" name="Rectangle 58"/>
          <p:cNvSpPr>
            <a:spLocks noChangeArrowheads="1"/>
          </p:cNvSpPr>
          <p:nvPr/>
        </p:nvSpPr>
        <p:spPr bwMode="auto">
          <a:xfrm>
            <a:off x="3794125" y="3937447"/>
            <a:ext cx="6524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(3.3%)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79" name="Rectangle 59"/>
          <p:cNvSpPr>
            <a:spLocks noChangeArrowheads="1"/>
          </p:cNvSpPr>
          <p:nvPr/>
        </p:nvSpPr>
        <p:spPr bwMode="auto">
          <a:xfrm>
            <a:off x="4456113" y="3937447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169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0" name="Rectangle 60"/>
          <p:cNvSpPr>
            <a:spLocks noChangeArrowheads="1"/>
          </p:cNvSpPr>
          <p:nvPr/>
        </p:nvSpPr>
        <p:spPr bwMode="auto">
          <a:xfrm>
            <a:off x="4937125" y="3937447"/>
            <a:ext cx="6524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(3.7%)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1" name="Rectangle 61"/>
          <p:cNvSpPr>
            <a:spLocks noChangeArrowheads="1"/>
          </p:cNvSpPr>
          <p:nvPr/>
        </p:nvSpPr>
        <p:spPr bwMode="auto">
          <a:xfrm>
            <a:off x="7651750" y="3789040"/>
            <a:ext cx="11430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9.8% SE 10.6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2" name="Rectangle 62"/>
          <p:cNvSpPr>
            <a:spLocks noChangeArrowheads="1"/>
          </p:cNvSpPr>
          <p:nvPr/>
        </p:nvSpPr>
        <p:spPr bwMode="auto">
          <a:xfrm>
            <a:off x="7651750" y="3979540"/>
            <a:ext cx="9191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reduction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3" name="Rectangle 63"/>
          <p:cNvSpPr>
            <a:spLocks noChangeArrowheads="1"/>
          </p:cNvSpPr>
          <p:nvPr/>
        </p:nvSpPr>
        <p:spPr bwMode="auto">
          <a:xfrm>
            <a:off x="7651750" y="4170040"/>
            <a:ext cx="8128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(p=0.36)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4" name="Freeform 64"/>
          <p:cNvSpPr>
            <a:spLocks/>
          </p:cNvSpPr>
          <p:nvPr/>
        </p:nvSpPr>
        <p:spPr bwMode="auto">
          <a:xfrm>
            <a:off x="6316663" y="4012059"/>
            <a:ext cx="982663" cy="115888"/>
          </a:xfrm>
          <a:custGeom>
            <a:avLst/>
            <a:gdLst/>
            <a:ahLst/>
            <a:cxnLst>
              <a:cxn ang="0">
                <a:pos x="276" y="0"/>
              </a:cxn>
              <a:cxn ang="0">
                <a:pos x="619" y="33"/>
              </a:cxn>
              <a:cxn ang="0">
                <a:pos x="276" y="73"/>
              </a:cxn>
              <a:cxn ang="0">
                <a:pos x="0" y="33"/>
              </a:cxn>
              <a:cxn ang="0">
                <a:pos x="276" y="0"/>
              </a:cxn>
            </a:cxnLst>
            <a:rect l="0" t="0" r="r" b="b"/>
            <a:pathLst>
              <a:path w="619" h="73">
                <a:moveTo>
                  <a:pt x="276" y="0"/>
                </a:moveTo>
                <a:lnTo>
                  <a:pt x="619" y="33"/>
                </a:lnTo>
                <a:lnTo>
                  <a:pt x="276" y="73"/>
                </a:lnTo>
                <a:lnTo>
                  <a:pt x="0" y="33"/>
                </a:lnTo>
                <a:lnTo>
                  <a:pt x="276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85" name="Rectangle 65"/>
          <p:cNvSpPr>
            <a:spLocks noChangeArrowheads="1"/>
          </p:cNvSpPr>
          <p:nvPr/>
        </p:nvSpPr>
        <p:spPr bwMode="auto">
          <a:xfrm>
            <a:off x="458788" y="4725144"/>
            <a:ext cx="163262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Any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revascularisation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6" name="Rectangle 66"/>
          <p:cNvSpPr>
            <a:spLocks noChangeArrowheads="1"/>
          </p:cNvSpPr>
          <p:nvPr/>
        </p:nvSpPr>
        <p:spPr bwMode="auto">
          <a:xfrm>
            <a:off x="3302000" y="4725144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284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7" name="Rectangle 67"/>
          <p:cNvSpPr>
            <a:spLocks noChangeArrowheads="1"/>
          </p:cNvSpPr>
          <p:nvPr/>
        </p:nvSpPr>
        <p:spPr bwMode="auto">
          <a:xfrm>
            <a:off x="3794125" y="4725144"/>
            <a:ext cx="6524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(6.1%)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8" name="Rectangle 68"/>
          <p:cNvSpPr>
            <a:spLocks noChangeArrowheads="1"/>
          </p:cNvSpPr>
          <p:nvPr/>
        </p:nvSpPr>
        <p:spPr bwMode="auto">
          <a:xfrm>
            <a:off x="4456113" y="4725144"/>
            <a:ext cx="4381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352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89" name="Rectangle 69"/>
          <p:cNvSpPr>
            <a:spLocks noChangeArrowheads="1"/>
          </p:cNvSpPr>
          <p:nvPr/>
        </p:nvSpPr>
        <p:spPr bwMode="auto">
          <a:xfrm>
            <a:off x="4937125" y="4725144"/>
            <a:ext cx="6524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(7.6%)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90" name="Rectangle 70"/>
          <p:cNvSpPr>
            <a:spLocks noChangeArrowheads="1"/>
          </p:cNvSpPr>
          <p:nvPr/>
        </p:nvSpPr>
        <p:spPr bwMode="auto">
          <a:xfrm>
            <a:off x="7651750" y="4725144"/>
            <a:ext cx="11430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20.6% SE 7.1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91" name="Rectangle 71"/>
          <p:cNvSpPr>
            <a:spLocks noChangeArrowheads="1"/>
          </p:cNvSpPr>
          <p:nvPr/>
        </p:nvSpPr>
        <p:spPr bwMode="auto">
          <a:xfrm>
            <a:off x="7651750" y="4915644"/>
            <a:ext cx="9191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reduction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92" name="Rectangle 72"/>
          <p:cNvSpPr>
            <a:spLocks noChangeArrowheads="1"/>
          </p:cNvSpPr>
          <p:nvPr/>
        </p:nvSpPr>
        <p:spPr bwMode="auto">
          <a:xfrm>
            <a:off x="7651750" y="5104556"/>
            <a:ext cx="10048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(p=0.0036)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93" name="Freeform 73"/>
          <p:cNvSpPr>
            <a:spLocks/>
          </p:cNvSpPr>
          <p:nvPr/>
        </p:nvSpPr>
        <p:spPr bwMode="auto">
          <a:xfrm>
            <a:off x="6199188" y="4788644"/>
            <a:ext cx="619125" cy="158750"/>
          </a:xfrm>
          <a:custGeom>
            <a:avLst/>
            <a:gdLst/>
            <a:ahLst/>
            <a:cxnLst>
              <a:cxn ang="0">
                <a:pos x="181" y="0"/>
              </a:cxn>
              <a:cxn ang="0">
                <a:pos x="390" y="46"/>
              </a:cxn>
              <a:cxn ang="0">
                <a:pos x="181" y="100"/>
              </a:cxn>
              <a:cxn ang="0">
                <a:pos x="0" y="46"/>
              </a:cxn>
              <a:cxn ang="0">
                <a:pos x="181" y="0"/>
              </a:cxn>
            </a:cxnLst>
            <a:rect l="0" t="0" r="r" b="b"/>
            <a:pathLst>
              <a:path w="390" h="100">
                <a:moveTo>
                  <a:pt x="181" y="0"/>
                </a:moveTo>
                <a:lnTo>
                  <a:pt x="390" y="46"/>
                </a:lnTo>
                <a:lnTo>
                  <a:pt x="181" y="100"/>
                </a:lnTo>
                <a:lnTo>
                  <a:pt x="0" y="46"/>
                </a:lnTo>
                <a:lnTo>
                  <a:pt x="181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94" name="Line 74"/>
          <p:cNvSpPr>
            <a:spLocks noChangeShapeType="1"/>
          </p:cNvSpPr>
          <p:nvPr/>
        </p:nvSpPr>
        <p:spPr bwMode="auto">
          <a:xfrm>
            <a:off x="7000875" y="1700808"/>
            <a:ext cx="1588" cy="3817811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95" name="Line 75"/>
          <p:cNvSpPr>
            <a:spLocks noChangeShapeType="1"/>
          </p:cNvSpPr>
          <p:nvPr/>
        </p:nvSpPr>
        <p:spPr bwMode="auto">
          <a:xfrm>
            <a:off x="6007100" y="5579219"/>
            <a:ext cx="1976438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96" name="Line 76"/>
          <p:cNvSpPr>
            <a:spLocks noChangeShapeType="1"/>
          </p:cNvSpPr>
          <p:nvPr/>
        </p:nvSpPr>
        <p:spPr bwMode="auto">
          <a:xfrm flipV="1">
            <a:off x="7000875" y="5483969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97" name="Line 77"/>
          <p:cNvSpPr>
            <a:spLocks noChangeShapeType="1"/>
          </p:cNvSpPr>
          <p:nvPr/>
        </p:nvSpPr>
        <p:spPr bwMode="auto">
          <a:xfrm flipV="1">
            <a:off x="7245350" y="5483969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98" name="Line 78"/>
          <p:cNvSpPr>
            <a:spLocks noChangeShapeType="1"/>
          </p:cNvSpPr>
          <p:nvPr/>
        </p:nvSpPr>
        <p:spPr bwMode="auto">
          <a:xfrm flipV="1">
            <a:off x="7491413" y="5483969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99" name="Line 79"/>
          <p:cNvSpPr>
            <a:spLocks noChangeShapeType="1"/>
          </p:cNvSpPr>
          <p:nvPr/>
        </p:nvSpPr>
        <p:spPr bwMode="auto">
          <a:xfrm flipV="1">
            <a:off x="7737475" y="5483969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00" name="Line 80"/>
          <p:cNvSpPr>
            <a:spLocks noChangeShapeType="1"/>
          </p:cNvSpPr>
          <p:nvPr/>
        </p:nvSpPr>
        <p:spPr bwMode="auto">
          <a:xfrm flipV="1">
            <a:off x="7983538" y="5483969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01" name="Line 81"/>
          <p:cNvSpPr>
            <a:spLocks noChangeShapeType="1"/>
          </p:cNvSpPr>
          <p:nvPr/>
        </p:nvSpPr>
        <p:spPr bwMode="auto">
          <a:xfrm flipV="1">
            <a:off x="6743700" y="5483969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02" name="Line 82"/>
          <p:cNvSpPr>
            <a:spLocks noChangeShapeType="1"/>
          </p:cNvSpPr>
          <p:nvPr/>
        </p:nvSpPr>
        <p:spPr bwMode="auto">
          <a:xfrm flipV="1">
            <a:off x="6497638" y="5483969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03" name="Line 83"/>
          <p:cNvSpPr>
            <a:spLocks noChangeShapeType="1"/>
          </p:cNvSpPr>
          <p:nvPr/>
        </p:nvSpPr>
        <p:spPr bwMode="auto">
          <a:xfrm flipV="1">
            <a:off x="6251575" y="5483969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04" name="Line 84"/>
          <p:cNvSpPr>
            <a:spLocks noChangeShapeType="1"/>
          </p:cNvSpPr>
          <p:nvPr/>
        </p:nvSpPr>
        <p:spPr bwMode="auto">
          <a:xfrm flipV="1">
            <a:off x="6007100" y="5483969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05" name="Rectangle 85"/>
          <p:cNvSpPr>
            <a:spLocks noChangeArrowheads="1"/>
          </p:cNvSpPr>
          <p:nvPr/>
        </p:nvSpPr>
        <p:spPr bwMode="auto">
          <a:xfrm>
            <a:off x="6861175" y="5601444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1.0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06" name="Rectangle 86"/>
          <p:cNvSpPr>
            <a:spLocks noChangeArrowheads="1"/>
          </p:cNvSpPr>
          <p:nvPr/>
        </p:nvSpPr>
        <p:spPr bwMode="auto">
          <a:xfrm>
            <a:off x="7353300" y="5601444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1.2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07" name="Rectangle 87"/>
          <p:cNvSpPr>
            <a:spLocks noChangeArrowheads="1"/>
          </p:cNvSpPr>
          <p:nvPr/>
        </p:nvSpPr>
        <p:spPr bwMode="auto">
          <a:xfrm>
            <a:off x="7843838" y="5601444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1.4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08" name="Rectangle 88"/>
          <p:cNvSpPr>
            <a:spLocks noChangeArrowheads="1"/>
          </p:cNvSpPr>
          <p:nvPr/>
        </p:nvSpPr>
        <p:spPr bwMode="auto">
          <a:xfrm>
            <a:off x="6359525" y="5601444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0.8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09" name="Rectangle 89"/>
          <p:cNvSpPr>
            <a:spLocks noChangeArrowheads="1"/>
          </p:cNvSpPr>
          <p:nvPr/>
        </p:nvSpPr>
        <p:spPr bwMode="auto">
          <a:xfrm>
            <a:off x="5867400" y="5601444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0.6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itle 9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SHARP: Revascularisation</a:t>
            </a:r>
            <a:endParaRPr lang="en-GB" sz="3600" dirty="0"/>
          </a:p>
        </p:txBody>
      </p:sp>
      <p:sp>
        <p:nvSpPr>
          <p:cNvPr id="92" name="Line 57"/>
          <p:cNvSpPr>
            <a:spLocks noChangeShapeType="1"/>
          </p:cNvSpPr>
          <p:nvPr/>
        </p:nvSpPr>
        <p:spPr bwMode="auto">
          <a:xfrm>
            <a:off x="6317048" y="1773398"/>
            <a:ext cx="1588" cy="1295562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3" name="Line 57"/>
          <p:cNvSpPr>
            <a:spLocks noChangeShapeType="1"/>
          </p:cNvSpPr>
          <p:nvPr/>
        </p:nvSpPr>
        <p:spPr bwMode="auto">
          <a:xfrm>
            <a:off x="6753310" y="3212976"/>
            <a:ext cx="1588" cy="1166005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4510088" y="327025"/>
            <a:ext cx="384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100" b="0" i="0" u="none" strike="noStrike" cap="none" normalizeH="0" baseline="0" smtClean="0">
                <a:ln>
                  <a:noFill/>
                </a:ln>
                <a:solidFill>
                  <a:srgbClr val="993366"/>
                </a:solidFill>
                <a:effectLst/>
                <a:latin typeface="Calibri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4264025" y="1058217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6167438" y="1058217"/>
            <a:ext cx="174148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Risk ratio &amp; 95% CI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458788" y="1058217"/>
            <a:ext cx="59848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Event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4541838" y="1058217"/>
            <a:ext cx="7905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Placebo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3344863" y="1058217"/>
            <a:ext cx="79945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Simv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/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Eze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5644758" y="6237312"/>
            <a:ext cx="7994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Simv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/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Eze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better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7403085" y="6237312"/>
            <a:ext cx="6973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Placebo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better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>
            <a:off x="4498975" y="1253256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(n=4620)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3355975" y="1253256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(n=4650)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50" name="Rectangle 18"/>
          <p:cNvSpPr>
            <a:spLocks noChangeArrowheads="1"/>
          </p:cNvSpPr>
          <p:nvPr/>
        </p:nvSpPr>
        <p:spPr bwMode="auto">
          <a:xfrm>
            <a:off x="458788" y="1757312"/>
            <a:ext cx="8556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Coronary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51" name="Rectangle 19"/>
          <p:cNvSpPr>
            <a:spLocks noChangeArrowheads="1"/>
          </p:cNvSpPr>
          <p:nvPr/>
        </p:nvSpPr>
        <p:spPr bwMode="auto">
          <a:xfrm>
            <a:off x="3398838" y="1757312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91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52" name="Rectangle 20"/>
          <p:cNvSpPr>
            <a:spLocks noChangeArrowheads="1"/>
          </p:cNvSpPr>
          <p:nvPr/>
        </p:nvSpPr>
        <p:spPr bwMode="auto">
          <a:xfrm>
            <a:off x="3805238" y="1757312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(2.0%)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53" name="Rectangle 21"/>
          <p:cNvSpPr>
            <a:spLocks noChangeArrowheads="1"/>
          </p:cNvSpPr>
          <p:nvPr/>
        </p:nvSpPr>
        <p:spPr bwMode="auto">
          <a:xfrm>
            <a:off x="4552950" y="1757312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90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54" name="Rectangle 22"/>
          <p:cNvSpPr>
            <a:spLocks noChangeArrowheads="1"/>
          </p:cNvSpPr>
          <p:nvPr/>
        </p:nvSpPr>
        <p:spPr bwMode="auto">
          <a:xfrm>
            <a:off x="4948238" y="1757312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(1.9%)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55" name="Rectangle 23"/>
          <p:cNvSpPr>
            <a:spLocks noChangeArrowheads="1"/>
          </p:cNvSpPr>
          <p:nvPr/>
        </p:nvSpPr>
        <p:spPr bwMode="auto">
          <a:xfrm>
            <a:off x="6967538" y="1852562"/>
            <a:ext cx="96838" cy="84138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>
            <a:off x="6380163" y="1895425"/>
            <a:ext cx="1485900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057" name="Rectangle 25"/>
          <p:cNvSpPr>
            <a:spLocks noChangeArrowheads="1"/>
          </p:cNvSpPr>
          <p:nvPr/>
        </p:nvSpPr>
        <p:spPr bwMode="auto">
          <a:xfrm>
            <a:off x="458788" y="1973336"/>
            <a:ext cx="11969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Other cardiac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58" name="Rectangle 26"/>
          <p:cNvSpPr>
            <a:spLocks noChangeArrowheads="1"/>
          </p:cNvSpPr>
          <p:nvPr/>
        </p:nvSpPr>
        <p:spPr bwMode="auto">
          <a:xfrm>
            <a:off x="3302000" y="1973336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162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59" name="Rectangle 27"/>
          <p:cNvSpPr>
            <a:spLocks noChangeArrowheads="1"/>
          </p:cNvSpPr>
          <p:nvPr/>
        </p:nvSpPr>
        <p:spPr bwMode="auto">
          <a:xfrm>
            <a:off x="3805238" y="1973336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(3.5%)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60" name="Rectangle 28"/>
          <p:cNvSpPr>
            <a:spLocks noChangeArrowheads="1"/>
          </p:cNvSpPr>
          <p:nvPr/>
        </p:nvSpPr>
        <p:spPr bwMode="auto">
          <a:xfrm>
            <a:off x="4456113" y="1973336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182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61" name="Rectangle 29"/>
          <p:cNvSpPr>
            <a:spLocks noChangeArrowheads="1"/>
          </p:cNvSpPr>
          <p:nvPr/>
        </p:nvSpPr>
        <p:spPr bwMode="auto">
          <a:xfrm>
            <a:off x="4948238" y="1973336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(3.9%)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62" name="Rectangle 30"/>
          <p:cNvSpPr>
            <a:spLocks noChangeArrowheads="1"/>
          </p:cNvSpPr>
          <p:nvPr/>
        </p:nvSpPr>
        <p:spPr bwMode="auto">
          <a:xfrm>
            <a:off x="6657975" y="2057473"/>
            <a:ext cx="117475" cy="115888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063" name="Line 31"/>
          <p:cNvSpPr>
            <a:spLocks noChangeShapeType="1"/>
          </p:cNvSpPr>
          <p:nvPr/>
        </p:nvSpPr>
        <p:spPr bwMode="auto">
          <a:xfrm>
            <a:off x="6294438" y="2109861"/>
            <a:ext cx="941388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064" name="Rectangle 32"/>
          <p:cNvSpPr>
            <a:spLocks noChangeArrowheads="1"/>
          </p:cNvSpPr>
          <p:nvPr/>
        </p:nvSpPr>
        <p:spPr bwMode="auto">
          <a:xfrm>
            <a:off x="458788" y="2261368"/>
            <a:ext cx="183832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Subtotal: Any cardiac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65" name="Rectangle 33"/>
          <p:cNvSpPr>
            <a:spLocks noChangeArrowheads="1"/>
          </p:cNvSpPr>
          <p:nvPr/>
        </p:nvSpPr>
        <p:spPr bwMode="auto">
          <a:xfrm>
            <a:off x="3302000" y="2261368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253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66" name="Rectangle 34"/>
          <p:cNvSpPr>
            <a:spLocks noChangeArrowheads="1"/>
          </p:cNvSpPr>
          <p:nvPr/>
        </p:nvSpPr>
        <p:spPr bwMode="auto">
          <a:xfrm>
            <a:off x="3794125" y="2261368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(5.4%)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67" name="Rectangle 35"/>
          <p:cNvSpPr>
            <a:spLocks noChangeArrowheads="1"/>
          </p:cNvSpPr>
          <p:nvPr/>
        </p:nvSpPr>
        <p:spPr bwMode="auto">
          <a:xfrm>
            <a:off x="4456113" y="2261368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272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68" name="Rectangle 36"/>
          <p:cNvSpPr>
            <a:spLocks noChangeArrowheads="1"/>
          </p:cNvSpPr>
          <p:nvPr/>
        </p:nvSpPr>
        <p:spPr bwMode="auto">
          <a:xfrm>
            <a:off x="4937125" y="2261368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(5.9%)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69" name="Rectangle 37"/>
          <p:cNvSpPr>
            <a:spLocks noChangeArrowheads="1"/>
          </p:cNvSpPr>
          <p:nvPr/>
        </p:nvSpPr>
        <p:spPr bwMode="auto">
          <a:xfrm>
            <a:off x="7651750" y="2045344"/>
            <a:ext cx="10366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7.3% SE 8.4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70" name="Rectangle 38"/>
          <p:cNvSpPr>
            <a:spLocks noChangeArrowheads="1"/>
          </p:cNvSpPr>
          <p:nvPr/>
        </p:nvSpPr>
        <p:spPr bwMode="auto">
          <a:xfrm>
            <a:off x="7651750" y="2235844"/>
            <a:ext cx="9080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reduction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71" name="Rectangle 39"/>
          <p:cNvSpPr>
            <a:spLocks noChangeArrowheads="1"/>
          </p:cNvSpPr>
          <p:nvPr/>
        </p:nvSpPr>
        <p:spPr bwMode="auto">
          <a:xfrm>
            <a:off x="7651750" y="2424757"/>
            <a:ext cx="8016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(p=0.38)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72" name="Freeform 40"/>
          <p:cNvSpPr>
            <a:spLocks/>
          </p:cNvSpPr>
          <p:nvPr/>
        </p:nvSpPr>
        <p:spPr bwMode="auto">
          <a:xfrm>
            <a:off x="6454775" y="2324868"/>
            <a:ext cx="790575" cy="147638"/>
          </a:xfrm>
          <a:custGeom>
            <a:avLst/>
            <a:gdLst/>
            <a:ahLst/>
            <a:cxnLst>
              <a:cxn ang="0">
                <a:pos x="229" y="0"/>
              </a:cxn>
              <a:cxn ang="0">
                <a:pos x="498" y="47"/>
              </a:cxn>
              <a:cxn ang="0">
                <a:pos x="229" y="93"/>
              </a:cxn>
              <a:cxn ang="0">
                <a:pos x="0" y="47"/>
              </a:cxn>
              <a:cxn ang="0">
                <a:pos x="229" y="0"/>
              </a:cxn>
            </a:cxnLst>
            <a:rect l="0" t="0" r="r" b="b"/>
            <a:pathLst>
              <a:path w="498" h="93">
                <a:moveTo>
                  <a:pt x="229" y="0"/>
                </a:moveTo>
                <a:lnTo>
                  <a:pt x="498" y="47"/>
                </a:lnTo>
                <a:lnTo>
                  <a:pt x="229" y="93"/>
                </a:lnTo>
                <a:lnTo>
                  <a:pt x="0" y="47"/>
                </a:lnTo>
                <a:lnTo>
                  <a:pt x="229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073" name="Rectangle 41"/>
          <p:cNvSpPr>
            <a:spLocks noChangeArrowheads="1"/>
          </p:cNvSpPr>
          <p:nvPr/>
        </p:nvSpPr>
        <p:spPr bwMode="auto">
          <a:xfrm>
            <a:off x="458788" y="270892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Stroke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74" name="Rectangle 42"/>
          <p:cNvSpPr>
            <a:spLocks noChangeArrowheads="1"/>
          </p:cNvSpPr>
          <p:nvPr/>
        </p:nvSpPr>
        <p:spPr bwMode="auto">
          <a:xfrm>
            <a:off x="3398838" y="2708920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68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75" name="Rectangle 43"/>
          <p:cNvSpPr>
            <a:spLocks noChangeArrowheads="1"/>
          </p:cNvSpPr>
          <p:nvPr/>
        </p:nvSpPr>
        <p:spPr bwMode="auto">
          <a:xfrm>
            <a:off x="3805238" y="270892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(1.5%)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76" name="Rectangle 44"/>
          <p:cNvSpPr>
            <a:spLocks noChangeArrowheads="1"/>
          </p:cNvSpPr>
          <p:nvPr/>
        </p:nvSpPr>
        <p:spPr bwMode="auto">
          <a:xfrm>
            <a:off x="4552950" y="2708920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78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77" name="Rectangle 45"/>
          <p:cNvSpPr>
            <a:spLocks noChangeArrowheads="1"/>
          </p:cNvSpPr>
          <p:nvPr/>
        </p:nvSpPr>
        <p:spPr bwMode="auto">
          <a:xfrm>
            <a:off x="4948238" y="270892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(1.7%)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78" name="Rectangle 46"/>
          <p:cNvSpPr>
            <a:spLocks noChangeArrowheads="1"/>
          </p:cNvSpPr>
          <p:nvPr/>
        </p:nvSpPr>
        <p:spPr bwMode="auto">
          <a:xfrm>
            <a:off x="6626225" y="2802583"/>
            <a:ext cx="74613" cy="7461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079" name="Line 47"/>
          <p:cNvSpPr>
            <a:spLocks noChangeShapeType="1"/>
          </p:cNvSpPr>
          <p:nvPr/>
        </p:nvSpPr>
        <p:spPr bwMode="auto">
          <a:xfrm>
            <a:off x="6070600" y="2834333"/>
            <a:ext cx="1420813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080" name="Rectangle 48"/>
          <p:cNvSpPr>
            <a:spLocks noChangeArrowheads="1"/>
          </p:cNvSpPr>
          <p:nvPr/>
        </p:nvSpPr>
        <p:spPr bwMode="auto">
          <a:xfrm>
            <a:off x="458788" y="2950220"/>
            <a:ext cx="12827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Other vascular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81" name="Rectangle 49"/>
          <p:cNvSpPr>
            <a:spLocks noChangeArrowheads="1"/>
          </p:cNvSpPr>
          <p:nvPr/>
        </p:nvSpPr>
        <p:spPr bwMode="auto">
          <a:xfrm>
            <a:off x="3398838" y="2950220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40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82" name="Rectangle 50"/>
          <p:cNvSpPr>
            <a:spLocks noChangeArrowheads="1"/>
          </p:cNvSpPr>
          <p:nvPr/>
        </p:nvSpPr>
        <p:spPr bwMode="auto">
          <a:xfrm>
            <a:off x="3805238" y="295022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(0.9%)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83" name="Rectangle 51"/>
          <p:cNvSpPr>
            <a:spLocks noChangeArrowheads="1"/>
          </p:cNvSpPr>
          <p:nvPr/>
        </p:nvSpPr>
        <p:spPr bwMode="auto">
          <a:xfrm>
            <a:off x="4552950" y="2950220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38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84" name="Rectangle 52"/>
          <p:cNvSpPr>
            <a:spLocks noChangeArrowheads="1"/>
          </p:cNvSpPr>
          <p:nvPr/>
        </p:nvSpPr>
        <p:spPr bwMode="auto">
          <a:xfrm>
            <a:off x="4948238" y="2950220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(0.8%)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85" name="Rectangle 53"/>
          <p:cNvSpPr>
            <a:spLocks noChangeArrowheads="1"/>
          </p:cNvSpPr>
          <p:nvPr/>
        </p:nvSpPr>
        <p:spPr bwMode="auto">
          <a:xfrm>
            <a:off x="7086600" y="3056583"/>
            <a:ext cx="63500" cy="52388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086" name="Freeform 54"/>
          <p:cNvSpPr>
            <a:spLocks/>
          </p:cNvSpPr>
          <p:nvPr/>
        </p:nvSpPr>
        <p:spPr bwMode="auto">
          <a:xfrm>
            <a:off x="7877175" y="3056583"/>
            <a:ext cx="106363" cy="52388"/>
          </a:xfrm>
          <a:custGeom>
            <a:avLst/>
            <a:gdLst/>
            <a:ahLst/>
            <a:cxnLst>
              <a:cxn ang="0">
                <a:pos x="67" y="20"/>
              </a:cxn>
              <a:cxn ang="0">
                <a:pos x="0" y="0"/>
              </a:cxn>
              <a:cxn ang="0">
                <a:pos x="0" y="33"/>
              </a:cxn>
              <a:cxn ang="0">
                <a:pos x="67" y="20"/>
              </a:cxn>
            </a:cxnLst>
            <a:rect l="0" t="0" r="r" b="b"/>
            <a:pathLst>
              <a:path w="67" h="33">
                <a:moveTo>
                  <a:pt x="67" y="20"/>
                </a:moveTo>
                <a:lnTo>
                  <a:pt x="0" y="0"/>
                </a:lnTo>
                <a:lnTo>
                  <a:pt x="0" y="33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087" name="Line 55"/>
          <p:cNvSpPr>
            <a:spLocks noChangeShapeType="1"/>
          </p:cNvSpPr>
          <p:nvPr/>
        </p:nvSpPr>
        <p:spPr bwMode="auto">
          <a:xfrm>
            <a:off x="6188075" y="3088333"/>
            <a:ext cx="1795463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088" name="Rectangle 56"/>
          <p:cNvSpPr>
            <a:spLocks noChangeArrowheads="1"/>
          </p:cNvSpPr>
          <p:nvPr/>
        </p:nvSpPr>
        <p:spPr bwMode="auto">
          <a:xfrm>
            <a:off x="458788" y="3212976"/>
            <a:ext cx="190182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Subtotal: any vascular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89" name="Rectangle 57"/>
          <p:cNvSpPr>
            <a:spLocks noChangeArrowheads="1"/>
          </p:cNvSpPr>
          <p:nvPr/>
        </p:nvSpPr>
        <p:spPr bwMode="auto">
          <a:xfrm>
            <a:off x="3302000" y="3212976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361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90" name="Rectangle 58"/>
          <p:cNvSpPr>
            <a:spLocks noChangeArrowheads="1"/>
          </p:cNvSpPr>
          <p:nvPr/>
        </p:nvSpPr>
        <p:spPr bwMode="auto">
          <a:xfrm>
            <a:off x="3794125" y="3212976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(7.8%)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91" name="Rectangle 59"/>
          <p:cNvSpPr>
            <a:spLocks noChangeArrowheads="1"/>
          </p:cNvSpPr>
          <p:nvPr/>
        </p:nvSpPr>
        <p:spPr bwMode="auto">
          <a:xfrm>
            <a:off x="4456113" y="3212976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388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92" name="Rectangle 60"/>
          <p:cNvSpPr>
            <a:spLocks noChangeArrowheads="1"/>
          </p:cNvSpPr>
          <p:nvPr/>
        </p:nvSpPr>
        <p:spPr bwMode="auto">
          <a:xfrm>
            <a:off x="4937125" y="3212976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(8.4%)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93" name="Rectangle 61"/>
          <p:cNvSpPr>
            <a:spLocks noChangeArrowheads="1"/>
          </p:cNvSpPr>
          <p:nvPr/>
        </p:nvSpPr>
        <p:spPr bwMode="auto">
          <a:xfrm>
            <a:off x="7651750" y="3140968"/>
            <a:ext cx="10366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7.3% SE 7.0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94" name="Rectangle 62"/>
          <p:cNvSpPr>
            <a:spLocks noChangeArrowheads="1"/>
          </p:cNvSpPr>
          <p:nvPr/>
        </p:nvSpPr>
        <p:spPr bwMode="auto">
          <a:xfrm>
            <a:off x="7651750" y="3331468"/>
            <a:ext cx="9080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reduction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95" name="Rectangle 63"/>
          <p:cNvSpPr>
            <a:spLocks noChangeArrowheads="1"/>
          </p:cNvSpPr>
          <p:nvPr/>
        </p:nvSpPr>
        <p:spPr bwMode="auto">
          <a:xfrm>
            <a:off x="7651750" y="3521968"/>
            <a:ext cx="8016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(p=0.30)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96" name="Freeform 64"/>
          <p:cNvSpPr>
            <a:spLocks/>
          </p:cNvSpPr>
          <p:nvPr/>
        </p:nvSpPr>
        <p:spPr bwMode="auto">
          <a:xfrm>
            <a:off x="6508750" y="3255838"/>
            <a:ext cx="661988" cy="179388"/>
          </a:xfrm>
          <a:custGeom>
            <a:avLst/>
            <a:gdLst/>
            <a:ahLst/>
            <a:cxnLst>
              <a:cxn ang="0">
                <a:pos x="195" y="0"/>
              </a:cxn>
              <a:cxn ang="0">
                <a:pos x="417" y="53"/>
              </a:cxn>
              <a:cxn ang="0">
                <a:pos x="195" y="113"/>
              </a:cxn>
              <a:cxn ang="0">
                <a:pos x="0" y="53"/>
              </a:cxn>
              <a:cxn ang="0">
                <a:pos x="195" y="0"/>
              </a:cxn>
            </a:cxnLst>
            <a:rect l="0" t="0" r="r" b="b"/>
            <a:pathLst>
              <a:path w="417" h="113">
                <a:moveTo>
                  <a:pt x="195" y="0"/>
                </a:moveTo>
                <a:lnTo>
                  <a:pt x="417" y="53"/>
                </a:lnTo>
                <a:lnTo>
                  <a:pt x="195" y="113"/>
                </a:lnTo>
                <a:lnTo>
                  <a:pt x="0" y="53"/>
                </a:lnTo>
                <a:lnTo>
                  <a:pt x="195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097" name="Rectangle 65"/>
          <p:cNvSpPr>
            <a:spLocks noChangeArrowheads="1"/>
          </p:cNvSpPr>
          <p:nvPr/>
        </p:nvSpPr>
        <p:spPr bwMode="auto">
          <a:xfrm>
            <a:off x="458788" y="3645024"/>
            <a:ext cx="6842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Cancer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98" name="Rectangle 66"/>
          <p:cNvSpPr>
            <a:spLocks noChangeArrowheads="1"/>
          </p:cNvSpPr>
          <p:nvPr/>
        </p:nvSpPr>
        <p:spPr bwMode="auto">
          <a:xfrm>
            <a:off x="3302000" y="3645024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150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99" name="Rectangle 67"/>
          <p:cNvSpPr>
            <a:spLocks noChangeArrowheads="1"/>
          </p:cNvSpPr>
          <p:nvPr/>
        </p:nvSpPr>
        <p:spPr bwMode="auto">
          <a:xfrm>
            <a:off x="3805238" y="3645024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(3.2%)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00" name="Rectangle 68"/>
          <p:cNvSpPr>
            <a:spLocks noChangeArrowheads="1"/>
          </p:cNvSpPr>
          <p:nvPr/>
        </p:nvSpPr>
        <p:spPr bwMode="auto">
          <a:xfrm>
            <a:off x="4456113" y="3645024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128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01" name="Rectangle 69"/>
          <p:cNvSpPr>
            <a:spLocks noChangeArrowheads="1"/>
          </p:cNvSpPr>
          <p:nvPr/>
        </p:nvSpPr>
        <p:spPr bwMode="auto">
          <a:xfrm>
            <a:off x="4948238" y="3645024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(2.8%)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02" name="Rectangle 70"/>
          <p:cNvSpPr>
            <a:spLocks noChangeArrowheads="1"/>
          </p:cNvSpPr>
          <p:nvPr/>
        </p:nvSpPr>
        <p:spPr bwMode="auto">
          <a:xfrm>
            <a:off x="7353300" y="3729162"/>
            <a:ext cx="106363" cy="10636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03" name="Freeform 71"/>
          <p:cNvSpPr>
            <a:spLocks/>
          </p:cNvSpPr>
          <p:nvPr/>
        </p:nvSpPr>
        <p:spPr bwMode="auto">
          <a:xfrm>
            <a:off x="7877175" y="3751387"/>
            <a:ext cx="106363" cy="63500"/>
          </a:xfrm>
          <a:custGeom>
            <a:avLst/>
            <a:gdLst/>
            <a:ahLst/>
            <a:cxnLst>
              <a:cxn ang="0">
                <a:pos x="67" y="20"/>
              </a:cxn>
              <a:cxn ang="0">
                <a:pos x="0" y="0"/>
              </a:cxn>
              <a:cxn ang="0">
                <a:pos x="0" y="40"/>
              </a:cxn>
              <a:cxn ang="0">
                <a:pos x="67" y="20"/>
              </a:cxn>
            </a:cxnLst>
            <a:rect l="0" t="0" r="r" b="b"/>
            <a:pathLst>
              <a:path w="67" h="40">
                <a:moveTo>
                  <a:pt x="67" y="20"/>
                </a:moveTo>
                <a:lnTo>
                  <a:pt x="0" y="0"/>
                </a:lnTo>
                <a:lnTo>
                  <a:pt x="0" y="40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04" name="Line 72"/>
          <p:cNvSpPr>
            <a:spLocks noChangeShapeType="1"/>
          </p:cNvSpPr>
          <p:nvPr/>
        </p:nvSpPr>
        <p:spPr bwMode="auto">
          <a:xfrm>
            <a:off x="6807200" y="3783137"/>
            <a:ext cx="1176338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05" name="Rectangle 73"/>
          <p:cNvSpPr>
            <a:spLocks noChangeArrowheads="1"/>
          </p:cNvSpPr>
          <p:nvPr/>
        </p:nvSpPr>
        <p:spPr bwMode="auto">
          <a:xfrm>
            <a:off x="458788" y="3887912"/>
            <a:ext cx="5778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Renal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06" name="Rectangle 74"/>
          <p:cNvSpPr>
            <a:spLocks noChangeArrowheads="1"/>
          </p:cNvSpPr>
          <p:nvPr/>
        </p:nvSpPr>
        <p:spPr bwMode="auto">
          <a:xfrm>
            <a:off x="3302000" y="3887912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164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07" name="Rectangle 75"/>
          <p:cNvSpPr>
            <a:spLocks noChangeArrowheads="1"/>
          </p:cNvSpPr>
          <p:nvPr/>
        </p:nvSpPr>
        <p:spPr bwMode="auto">
          <a:xfrm>
            <a:off x="3805238" y="3887912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(3.5%)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08" name="Rectangle 76"/>
          <p:cNvSpPr>
            <a:spLocks noChangeArrowheads="1"/>
          </p:cNvSpPr>
          <p:nvPr/>
        </p:nvSpPr>
        <p:spPr bwMode="auto">
          <a:xfrm>
            <a:off x="4456113" y="3887912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173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09" name="Rectangle 77"/>
          <p:cNvSpPr>
            <a:spLocks noChangeArrowheads="1"/>
          </p:cNvSpPr>
          <p:nvPr/>
        </p:nvSpPr>
        <p:spPr bwMode="auto">
          <a:xfrm>
            <a:off x="4948238" y="3887912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(3.7%)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10" name="Rectangle 78"/>
          <p:cNvSpPr>
            <a:spLocks noChangeArrowheads="1"/>
          </p:cNvSpPr>
          <p:nvPr/>
        </p:nvSpPr>
        <p:spPr bwMode="auto">
          <a:xfrm>
            <a:off x="6797675" y="3972049"/>
            <a:ext cx="117475" cy="115888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11" name="Line 79"/>
          <p:cNvSpPr>
            <a:spLocks noChangeShapeType="1"/>
          </p:cNvSpPr>
          <p:nvPr/>
        </p:nvSpPr>
        <p:spPr bwMode="auto">
          <a:xfrm>
            <a:off x="6411913" y="4024437"/>
            <a:ext cx="1004888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12" name="Rectangle 80"/>
          <p:cNvSpPr>
            <a:spLocks noChangeArrowheads="1"/>
          </p:cNvSpPr>
          <p:nvPr/>
        </p:nvSpPr>
        <p:spPr bwMode="auto">
          <a:xfrm>
            <a:off x="458788" y="4141912"/>
            <a:ext cx="16462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Other non-vascular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13" name="Rectangle 81"/>
          <p:cNvSpPr>
            <a:spLocks noChangeArrowheads="1"/>
          </p:cNvSpPr>
          <p:nvPr/>
        </p:nvSpPr>
        <p:spPr bwMode="auto">
          <a:xfrm>
            <a:off x="3302000" y="4141912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354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14" name="Rectangle 82"/>
          <p:cNvSpPr>
            <a:spLocks noChangeArrowheads="1"/>
          </p:cNvSpPr>
          <p:nvPr/>
        </p:nvSpPr>
        <p:spPr bwMode="auto">
          <a:xfrm>
            <a:off x="3805238" y="4141912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(7.6%)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15" name="Rectangle 83"/>
          <p:cNvSpPr>
            <a:spLocks noChangeArrowheads="1"/>
          </p:cNvSpPr>
          <p:nvPr/>
        </p:nvSpPr>
        <p:spPr bwMode="auto">
          <a:xfrm>
            <a:off x="4456113" y="4141912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311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16" name="Rectangle 84"/>
          <p:cNvSpPr>
            <a:spLocks noChangeArrowheads="1"/>
          </p:cNvSpPr>
          <p:nvPr/>
        </p:nvSpPr>
        <p:spPr bwMode="auto">
          <a:xfrm>
            <a:off x="4948238" y="4141912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(6.7%)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17" name="Rectangle 85"/>
          <p:cNvSpPr>
            <a:spLocks noChangeArrowheads="1"/>
          </p:cNvSpPr>
          <p:nvPr/>
        </p:nvSpPr>
        <p:spPr bwMode="auto">
          <a:xfrm>
            <a:off x="7245350" y="4194299"/>
            <a:ext cx="171450" cy="15716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18" name="Line 86"/>
          <p:cNvSpPr>
            <a:spLocks noChangeShapeType="1"/>
          </p:cNvSpPr>
          <p:nvPr/>
        </p:nvSpPr>
        <p:spPr bwMode="auto">
          <a:xfrm>
            <a:off x="6935788" y="4267324"/>
            <a:ext cx="855663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19" name="Rectangle 87"/>
          <p:cNvSpPr>
            <a:spLocks noChangeArrowheads="1"/>
          </p:cNvSpPr>
          <p:nvPr/>
        </p:nvSpPr>
        <p:spPr bwMode="auto">
          <a:xfrm>
            <a:off x="458788" y="4456908"/>
            <a:ext cx="22653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Subtotal: any non-vascular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20" name="Rectangle 88"/>
          <p:cNvSpPr>
            <a:spLocks noChangeArrowheads="1"/>
          </p:cNvSpPr>
          <p:nvPr/>
        </p:nvSpPr>
        <p:spPr bwMode="auto">
          <a:xfrm>
            <a:off x="3302000" y="4456908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668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21" name="Rectangle 89"/>
          <p:cNvSpPr>
            <a:spLocks noChangeArrowheads="1"/>
          </p:cNvSpPr>
          <p:nvPr/>
        </p:nvSpPr>
        <p:spPr bwMode="auto">
          <a:xfrm>
            <a:off x="3697288" y="4456908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(14.4%)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22" name="Rectangle 90"/>
          <p:cNvSpPr>
            <a:spLocks noChangeArrowheads="1"/>
          </p:cNvSpPr>
          <p:nvPr/>
        </p:nvSpPr>
        <p:spPr bwMode="auto">
          <a:xfrm>
            <a:off x="4456113" y="4456908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612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23" name="Rectangle 91"/>
          <p:cNvSpPr>
            <a:spLocks noChangeArrowheads="1"/>
          </p:cNvSpPr>
          <p:nvPr/>
        </p:nvSpPr>
        <p:spPr bwMode="auto">
          <a:xfrm>
            <a:off x="4841875" y="4456908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(13.2%)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24" name="Rectangle 92"/>
          <p:cNvSpPr>
            <a:spLocks noChangeArrowheads="1"/>
          </p:cNvSpPr>
          <p:nvPr/>
        </p:nvSpPr>
        <p:spPr bwMode="auto">
          <a:xfrm>
            <a:off x="7651750" y="4293096"/>
            <a:ext cx="10366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8.8% SE 5.8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25" name="Rectangle 93"/>
          <p:cNvSpPr>
            <a:spLocks noChangeArrowheads="1"/>
          </p:cNvSpPr>
          <p:nvPr/>
        </p:nvSpPr>
        <p:spPr bwMode="auto">
          <a:xfrm>
            <a:off x="7651750" y="4483596"/>
            <a:ext cx="8016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increase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26" name="Rectangle 94"/>
          <p:cNvSpPr>
            <a:spLocks noChangeArrowheads="1"/>
          </p:cNvSpPr>
          <p:nvPr/>
        </p:nvSpPr>
        <p:spPr bwMode="auto">
          <a:xfrm>
            <a:off x="7651750" y="4672508"/>
            <a:ext cx="8016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(p=0.13)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27" name="Freeform 95"/>
          <p:cNvSpPr>
            <a:spLocks/>
          </p:cNvSpPr>
          <p:nvPr/>
        </p:nvSpPr>
        <p:spPr bwMode="auto">
          <a:xfrm>
            <a:off x="6935788" y="4477545"/>
            <a:ext cx="588963" cy="231775"/>
          </a:xfrm>
          <a:custGeom>
            <a:avLst/>
            <a:gdLst/>
            <a:ahLst/>
            <a:cxnLst>
              <a:cxn ang="0">
                <a:pos x="175" y="0"/>
              </a:cxn>
              <a:cxn ang="0">
                <a:pos x="371" y="73"/>
              </a:cxn>
              <a:cxn ang="0">
                <a:pos x="175" y="146"/>
              </a:cxn>
              <a:cxn ang="0">
                <a:pos x="0" y="73"/>
              </a:cxn>
              <a:cxn ang="0">
                <a:pos x="175" y="0"/>
              </a:cxn>
            </a:cxnLst>
            <a:rect l="0" t="0" r="r" b="b"/>
            <a:pathLst>
              <a:path w="371" h="146">
                <a:moveTo>
                  <a:pt x="175" y="0"/>
                </a:moveTo>
                <a:lnTo>
                  <a:pt x="371" y="73"/>
                </a:lnTo>
                <a:lnTo>
                  <a:pt x="175" y="146"/>
                </a:lnTo>
                <a:lnTo>
                  <a:pt x="0" y="73"/>
                </a:lnTo>
                <a:lnTo>
                  <a:pt x="175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28" name="Rectangle 96"/>
          <p:cNvSpPr>
            <a:spLocks noChangeArrowheads="1"/>
          </p:cNvSpPr>
          <p:nvPr/>
        </p:nvSpPr>
        <p:spPr bwMode="auto">
          <a:xfrm>
            <a:off x="458788" y="4941168"/>
            <a:ext cx="89852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Unknown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29" name="Rectangle 97"/>
          <p:cNvSpPr>
            <a:spLocks noChangeArrowheads="1"/>
          </p:cNvSpPr>
          <p:nvPr/>
        </p:nvSpPr>
        <p:spPr bwMode="auto">
          <a:xfrm>
            <a:off x="3302000" y="4941168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113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30" name="Rectangle 98"/>
          <p:cNvSpPr>
            <a:spLocks noChangeArrowheads="1"/>
          </p:cNvSpPr>
          <p:nvPr/>
        </p:nvSpPr>
        <p:spPr bwMode="auto">
          <a:xfrm>
            <a:off x="3805238" y="4941168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(2.4%)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31" name="Rectangle 99"/>
          <p:cNvSpPr>
            <a:spLocks noChangeArrowheads="1"/>
          </p:cNvSpPr>
          <p:nvPr/>
        </p:nvSpPr>
        <p:spPr bwMode="auto">
          <a:xfrm>
            <a:off x="4456113" y="4941168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115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32" name="Rectangle 100"/>
          <p:cNvSpPr>
            <a:spLocks noChangeArrowheads="1"/>
          </p:cNvSpPr>
          <p:nvPr/>
        </p:nvSpPr>
        <p:spPr bwMode="auto">
          <a:xfrm>
            <a:off x="4948238" y="4941168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(2.5%)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33" name="Rectangle 101"/>
          <p:cNvSpPr>
            <a:spLocks noChangeArrowheads="1"/>
          </p:cNvSpPr>
          <p:nvPr/>
        </p:nvSpPr>
        <p:spPr bwMode="auto">
          <a:xfrm>
            <a:off x="6892925" y="5026893"/>
            <a:ext cx="96838" cy="9366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34" name="Line 102"/>
          <p:cNvSpPr>
            <a:spLocks noChangeShapeType="1"/>
          </p:cNvSpPr>
          <p:nvPr/>
        </p:nvSpPr>
        <p:spPr bwMode="auto">
          <a:xfrm>
            <a:off x="6391275" y="5079281"/>
            <a:ext cx="1271588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35" name="Rectangle 103"/>
          <p:cNvSpPr>
            <a:spLocks noChangeArrowheads="1"/>
          </p:cNvSpPr>
          <p:nvPr/>
        </p:nvSpPr>
        <p:spPr bwMode="auto">
          <a:xfrm>
            <a:off x="458788" y="5353918"/>
            <a:ext cx="14636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Total: Any death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36" name="Rectangle 104"/>
          <p:cNvSpPr>
            <a:spLocks noChangeArrowheads="1"/>
          </p:cNvSpPr>
          <p:nvPr/>
        </p:nvSpPr>
        <p:spPr bwMode="auto">
          <a:xfrm>
            <a:off x="3206750" y="5353918"/>
            <a:ext cx="5238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1142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37" name="Rectangle 105"/>
          <p:cNvSpPr>
            <a:spLocks noChangeArrowheads="1"/>
          </p:cNvSpPr>
          <p:nvPr/>
        </p:nvSpPr>
        <p:spPr bwMode="auto">
          <a:xfrm>
            <a:off x="3697288" y="5353918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(24.6%)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38" name="Rectangle 106"/>
          <p:cNvSpPr>
            <a:spLocks noChangeArrowheads="1"/>
          </p:cNvSpPr>
          <p:nvPr/>
        </p:nvSpPr>
        <p:spPr bwMode="auto">
          <a:xfrm>
            <a:off x="4360863" y="5353918"/>
            <a:ext cx="5238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1115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39" name="Rectangle 107"/>
          <p:cNvSpPr>
            <a:spLocks noChangeArrowheads="1"/>
          </p:cNvSpPr>
          <p:nvPr/>
        </p:nvSpPr>
        <p:spPr bwMode="auto">
          <a:xfrm>
            <a:off x="4841875" y="5353918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(24.1%)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40" name="Rectangle 108"/>
          <p:cNvSpPr>
            <a:spLocks noChangeArrowheads="1"/>
          </p:cNvSpPr>
          <p:nvPr/>
        </p:nvSpPr>
        <p:spPr bwMode="auto">
          <a:xfrm>
            <a:off x="7651750" y="5213696"/>
            <a:ext cx="10366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2.1% SE 4.2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41" name="Rectangle 109"/>
          <p:cNvSpPr>
            <a:spLocks noChangeArrowheads="1"/>
          </p:cNvSpPr>
          <p:nvPr/>
        </p:nvSpPr>
        <p:spPr bwMode="auto">
          <a:xfrm>
            <a:off x="7651750" y="5402609"/>
            <a:ext cx="8016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increase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42" name="Rectangle 110"/>
          <p:cNvSpPr>
            <a:spLocks noChangeArrowheads="1"/>
          </p:cNvSpPr>
          <p:nvPr/>
        </p:nvSpPr>
        <p:spPr bwMode="auto">
          <a:xfrm>
            <a:off x="7651750" y="5593109"/>
            <a:ext cx="8016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(p=0.63)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43" name="Freeform 111"/>
          <p:cNvSpPr>
            <a:spLocks/>
          </p:cNvSpPr>
          <p:nvPr/>
        </p:nvSpPr>
        <p:spPr bwMode="auto">
          <a:xfrm>
            <a:off x="6850063" y="5331693"/>
            <a:ext cx="417513" cy="306388"/>
          </a:xfrm>
          <a:custGeom>
            <a:avLst/>
            <a:gdLst/>
            <a:ahLst/>
            <a:cxnLst>
              <a:cxn ang="0">
                <a:pos x="122" y="0"/>
              </a:cxn>
              <a:cxn ang="0">
                <a:pos x="263" y="93"/>
              </a:cxn>
              <a:cxn ang="0">
                <a:pos x="122" y="193"/>
              </a:cxn>
              <a:cxn ang="0">
                <a:pos x="0" y="93"/>
              </a:cxn>
              <a:cxn ang="0">
                <a:pos x="122" y="0"/>
              </a:cxn>
            </a:cxnLst>
            <a:rect l="0" t="0" r="r" b="b"/>
            <a:pathLst>
              <a:path w="263" h="193">
                <a:moveTo>
                  <a:pt x="122" y="0"/>
                </a:moveTo>
                <a:lnTo>
                  <a:pt x="263" y="93"/>
                </a:lnTo>
                <a:lnTo>
                  <a:pt x="122" y="193"/>
                </a:lnTo>
                <a:lnTo>
                  <a:pt x="0" y="93"/>
                </a:lnTo>
                <a:lnTo>
                  <a:pt x="122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44" name="Line 112"/>
          <p:cNvSpPr>
            <a:spLocks noChangeShapeType="1"/>
          </p:cNvSpPr>
          <p:nvPr/>
        </p:nvSpPr>
        <p:spPr bwMode="auto">
          <a:xfrm>
            <a:off x="7000875" y="1415608"/>
            <a:ext cx="1588" cy="4461664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45" name="Line 113"/>
          <p:cNvSpPr>
            <a:spLocks noChangeShapeType="1"/>
          </p:cNvSpPr>
          <p:nvPr/>
        </p:nvSpPr>
        <p:spPr bwMode="auto">
          <a:xfrm>
            <a:off x="6007100" y="5972522"/>
            <a:ext cx="1976438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46" name="Line 114"/>
          <p:cNvSpPr>
            <a:spLocks noChangeShapeType="1"/>
          </p:cNvSpPr>
          <p:nvPr/>
        </p:nvSpPr>
        <p:spPr bwMode="auto">
          <a:xfrm flipV="1">
            <a:off x="7000875" y="5877272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47" name="Line 115"/>
          <p:cNvSpPr>
            <a:spLocks noChangeShapeType="1"/>
          </p:cNvSpPr>
          <p:nvPr/>
        </p:nvSpPr>
        <p:spPr bwMode="auto">
          <a:xfrm flipV="1">
            <a:off x="7245350" y="5877272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48" name="Line 116"/>
          <p:cNvSpPr>
            <a:spLocks noChangeShapeType="1"/>
          </p:cNvSpPr>
          <p:nvPr/>
        </p:nvSpPr>
        <p:spPr bwMode="auto">
          <a:xfrm flipV="1">
            <a:off x="7491413" y="5877272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49" name="Line 117"/>
          <p:cNvSpPr>
            <a:spLocks noChangeShapeType="1"/>
          </p:cNvSpPr>
          <p:nvPr/>
        </p:nvSpPr>
        <p:spPr bwMode="auto">
          <a:xfrm flipV="1">
            <a:off x="7737475" y="5877272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50" name="Line 118"/>
          <p:cNvSpPr>
            <a:spLocks noChangeShapeType="1"/>
          </p:cNvSpPr>
          <p:nvPr/>
        </p:nvSpPr>
        <p:spPr bwMode="auto">
          <a:xfrm flipV="1">
            <a:off x="7983538" y="5877272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51" name="Line 119"/>
          <p:cNvSpPr>
            <a:spLocks noChangeShapeType="1"/>
          </p:cNvSpPr>
          <p:nvPr/>
        </p:nvSpPr>
        <p:spPr bwMode="auto">
          <a:xfrm flipV="1">
            <a:off x="6743700" y="5877272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52" name="Line 120"/>
          <p:cNvSpPr>
            <a:spLocks noChangeShapeType="1"/>
          </p:cNvSpPr>
          <p:nvPr/>
        </p:nvSpPr>
        <p:spPr bwMode="auto">
          <a:xfrm flipV="1">
            <a:off x="6497638" y="5877272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53" name="Line 121"/>
          <p:cNvSpPr>
            <a:spLocks noChangeShapeType="1"/>
          </p:cNvSpPr>
          <p:nvPr/>
        </p:nvSpPr>
        <p:spPr bwMode="auto">
          <a:xfrm flipV="1">
            <a:off x="6251575" y="5877272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54" name="Line 122"/>
          <p:cNvSpPr>
            <a:spLocks noChangeShapeType="1"/>
          </p:cNvSpPr>
          <p:nvPr/>
        </p:nvSpPr>
        <p:spPr bwMode="auto">
          <a:xfrm flipV="1">
            <a:off x="6007100" y="5877272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155" name="Rectangle 123"/>
          <p:cNvSpPr>
            <a:spLocks noChangeArrowheads="1"/>
          </p:cNvSpPr>
          <p:nvPr/>
        </p:nvSpPr>
        <p:spPr bwMode="auto">
          <a:xfrm>
            <a:off x="6861175" y="5993159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1.0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56" name="Rectangle 124"/>
          <p:cNvSpPr>
            <a:spLocks noChangeArrowheads="1"/>
          </p:cNvSpPr>
          <p:nvPr/>
        </p:nvSpPr>
        <p:spPr bwMode="auto">
          <a:xfrm>
            <a:off x="7353300" y="5993159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1.2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57" name="Rectangle 125"/>
          <p:cNvSpPr>
            <a:spLocks noChangeArrowheads="1"/>
          </p:cNvSpPr>
          <p:nvPr/>
        </p:nvSpPr>
        <p:spPr bwMode="auto">
          <a:xfrm>
            <a:off x="7843838" y="5993159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1.4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58" name="Rectangle 126"/>
          <p:cNvSpPr>
            <a:spLocks noChangeArrowheads="1"/>
          </p:cNvSpPr>
          <p:nvPr/>
        </p:nvSpPr>
        <p:spPr bwMode="auto">
          <a:xfrm>
            <a:off x="6359525" y="5993159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0.8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159" name="Rectangle 127"/>
          <p:cNvSpPr>
            <a:spLocks noChangeArrowheads="1"/>
          </p:cNvSpPr>
          <p:nvPr/>
        </p:nvSpPr>
        <p:spPr bwMode="auto">
          <a:xfrm>
            <a:off x="5867400" y="5993159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0.6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8" name="Title 1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SHARP: Cause-specific mortality</a:t>
            </a:r>
            <a:endParaRPr lang="en-GB" sz="3600" dirty="0"/>
          </a:p>
        </p:txBody>
      </p:sp>
      <p:sp>
        <p:nvSpPr>
          <p:cNvPr id="129" name="Line 57"/>
          <p:cNvSpPr>
            <a:spLocks noChangeShapeType="1"/>
          </p:cNvSpPr>
          <p:nvPr/>
        </p:nvSpPr>
        <p:spPr bwMode="auto">
          <a:xfrm>
            <a:off x="6818182" y="1716254"/>
            <a:ext cx="1588" cy="1850803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0" name="Line 57"/>
          <p:cNvSpPr>
            <a:spLocks noChangeShapeType="1"/>
          </p:cNvSpPr>
          <p:nvPr/>
        </p:nvSpPr>
        <p:spPr bwMode="auto">
          <a:xfrm>
            <a:off x="7213650" y="3593304"/>
            <a:ext cx="1588" cy="1388102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4264025" y="1001713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6167438" y="1254274"/>
            <a:ext cx="174148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Risk ratio &amp; 95% CI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458788" y="1265238"/>
            <a:ext cx="1492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4541838" y="1265238"/>
            <a:ext cx="7905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Placebo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3344863" y="1265238"/>
            <a:ext cx="79945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Simv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/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Eze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5275485" y="5622255"/>
            <a:ext cx="144687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Simv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/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Eze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 better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095" name="Rectangle 15"/>
          <p:cNvSpPr>
            <a:spLocks noChangeArrowheads="1"/>
          </p:cNvSpPr>
          <p:nvPr/>
        </p:nvSpPr>
        <p:spPr bwMode="auto">
          <a:xfrm>
            <a:off x="7236296" y="5622255"/>
            <a:ext cx="14319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Placebo better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4498975" y="151923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(n=4620)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3355975" y="1519238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(n=4650)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458788" y="2205038"/>
            <a:ext cx="2536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Sex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458788" y="2446338"/>
            <a:ext cx="5349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Male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3302000" y="2446338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376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3708400" y="2446338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(12.9%)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4456113" y="2446338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445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4851400" y="2446338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(15.4%)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6486525" y="2489200"/>
            <a:ext cx="182563" cy="179388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05" name="Line 25"/>
          <p:cNvSpPr>
            <a:spLocks noChangeShapeType="1"/>
          </p:cNvSpPr>
          <p:nvPr/>
        </p:nvSpPr>
        <p:spPr bwMode="auto">
          <a:xfrm>
            <a:off x="6316663" y="2584450"/>
            <a:ext cx="566738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>
            <a:off x="458788" y="2689225"/>
            <a:ext cx="7048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Female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3302000" y="2689225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150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08" name="Rectangle 28"/>
          <p:cNvSpPr>
            <a:spLocks noChangeArrowheads="1"/>
          </p:cNvSpPr>
          <p:nvPr/>
        </p:nvSpPr>
        <p:spPr bwMode="auto">
          <a:xfrm>
            <a:off x="3805238" y="268922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(8.6%)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09" name="Rectangle 29"/>
          <p:cNvSpPr>
            <a:spLocks noChangeArrowheads="1"/>
          </p:cNvSpPr>
          <p:nvPr/>
        </p:nvSpPr>
        <p:spPr bwMode="auto">
          <a:xfrm>
            <a:off x="4456113" y="2689225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174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4851400" y="2689225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(10.0%)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6551613" y="2773363"/>
            <a:ext cx="117475" cy="10636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12" name="Line 32"/>
          <p:cNvSpPr>
            <a:spLocks noChangeShapeType="1"/>
          </p:cNvSpPr>
          <p:nvPr/>
        </p:nvSpPr>
        <p:spPr bwMode="auto">
          <a:xfrm>
            <a:off x="6199188" y="2827338"/>
            <a:ext cx="919163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13" name="Rectangle 33"/>
          <p:cNvSpPr>
            <a:spLocks noChangeArrowheads="1"/>
          </p:cNvSpPr>
          <p:nvPr/>
        </p:nvSpPr>
        <p:spPr bwMode="auto">
          <a:xfrm>
            <a:off x="458788" y="3100388"/>
            <a:ext cx="214424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Age at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randomisation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 (years)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14" name="Rectangle 34"/>
          <p:cNvSpPr>
            <a:spLocks noChangeArrowheads="1"/>
          </p:cNvSpPr>
          <p:nvPr/>
        </p:nvSpPr>
        <p:spPr bwMode="auto">
          <a:xfrm>
            <a:off x="458788" y="3343275"/>
            <a:ext cx="5873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40-49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15" name="Rectangle 35"/>
          <p:cNvSpPr>
            <a:spLocks noChangeArrowheads="1"/>
          </p:cNvSpPr>
          <p:nvPr/>
        </p:nvSpPr>
        <p:spPr bwMode="auto">
          <a:xfrm>
            <a:off x="3398838" y="3343275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56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16" name="Rectangle 36"/>
          <p:cNvSpPr>
            <a:spLocks noChangeArrowheads="1"/>
          </p:cNvSpPr>
          <p:nvPr/>
        </p:nvSpPr>
        <p:spPr bwMode="auto">
          <a:xfrm>
            <a:off x="3805238" y="334327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(5.8%)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17" name="Rectangle 37"/>
          <p:cNvSpPr>
            <a:spLocks noChangeArrowheads="1"/>
          </p:cNvSpPr>
          <p:nvPr/>
        </p:nvSpPr>
        <p:spPr bwMode="auto">
          <a:xfrm>
            <a:off x="4552950" y="3343275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50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18" name="Rectangle 38"/>
          <p:cNvSpPr>
            <a:spLocks noChangeArrowheads="1"/>
          </p:cNvSpPr>
          <p:nvPr/>
        </p:nvSpPr>
        <p:spPr bwMode="auto">
          <a:xfrm>
            <a:off x="4948238" y="3343275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(5.5%)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19" name="Rectangle 39"/>
          <p:cNvSpPr>
            <a:spLocks noChangeArrowheads="1"/>
          </p:cNvSpPr>
          <p:nvPr/>
        </p:nvSpPr>
        <p:spPr bwMode="auto">
          <a:xfrm>
            <a:off x="7150100" y="3448050"/>
            <a:ext cx="74613" cy="63500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20" name="Freeform 40"/>
          <p:cNvSpPr>
            <a:spLocks/>
          </p:cNvSpPr>
          <p:nvPr/>
        </p:nvSpPr>
        <p:spPr bwMode="auto">
          <a:xfrm>
            <a:off x="7877175" y="3448050"/>
            <a:ext cx="106363" cy="53975"/>
          </a:xfrm>
          <a:custGeom>
            <a:avLst/>
            <a:gdLst/>
            <a:ahLst/>
            <a:cxnLst>
              <a:cxn ang="0">
                <a:pos x="67" y="20"/>
              </a:cxn>
              <a:cxn ang="0">
                <a:pos x="0" y="0"/>
              </a:cxn>
              <a:cxn ang="0">
                <a:pos x="0" y="34"/>
              </a:cxn>
              <a:cxn ang="0">
                <a:pos x="67" y="20"/>
              </a:cxn>
            </a:cxnLst>
            <a:rect l="0" t="0" r="r" b="b"/>
            <a:pathLst>
              <a:path w="67" h="34">
                <a:moveTo>
                  <a:pt x="67" y="20"/>
                </a:moveTo>
                <a:lnTo>
                  <a:pt x="0" y="0"/>
                </a:lnTo>
                <a:lnTo>
                  <a:pt x="0" y="34"/>
                </a:lnTo>
                <a:lnTo>
                  <a:pt x="67" y="2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21" name="Line 41"/>
          <p:cNvSpPr>
            <a:spLocks noChangeShapeType="1"/>
          </p:cNvSpPr>
          <p:nvPr/>
        </p:nvSpPr>
        <p:spPr bwMode="auto">
          <a:xfrm>
            <a:off x="6337300" y="3479800"/>
            <a:ext cx="1646238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22" name="Rectangle 42"/>
          <p:cNvSpPr>
            <a:spLocks noChangeArrowheads="1"/>
          </p:cNvSpPr>
          <p:nvPr/>
        </p:nvSpPr>
        <p:spPr bwMode="auto">
          <a:xfrm>
            <a:off x="458788" y="3586163"/>
            <a:ext cx="5873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50-59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23" name="Rectangle 43"/>
          <p:cNvSpPr>
            <a:spLocks noChangeArrowheads="1"/>
          </p:cNvSpPr>
          <p:nvPr/>
        </p:nvSpPr>
        <p:spPr bwMode="auto">
          <a:xfrm>
            <a:off x="3398838" y="3586163"/>
            <a:ext cx="3317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85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24" name="Rectangle 44"/>
          <p:cNvSpPr>
            <a:spLocks noChangeArrowheads="1"/>
          </p:cNvSpPr>
          <p:nvPr/>
        </p:nvSpPr>
        <p:spPr bwMode="auto">
          <a:xfrm>
            <a:off x="3805238" y="3586163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(7.3%)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25" name="Rectangle 45"/>
          <p:cNvSpPr>
            <a:spLocks noChangeArrowheads="1"/>
          </p:cNvSpPr>
          <p:nvPr/>
        </p:nvSpPr>
        <p:spPr bwMode="auto">
          <a:xfrm>
            <a:off x="4456113" y="3586163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119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26" name="Rectangle 46"/>
          <p:cNvSpPr>
            <a:spLocks noChangeArrowheads="1"/>
          </p:cNvSpPr>
          <p:nvPr/>
        </p:nvSpPr>
        <p:spPr bwMode="auto">
          <a:xfrm>
            <a:off x="4851400" y="3586163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(10.4%)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27" name="Rectangle 47"/>
          <p:cNvSpPr>
            <a:spLocks noChangeArrowheads="1"/>
          </p:cNvSpPr>
          <p:nvPr/>
        </p:nvSpPr>
        <p:spPr bwMode="auto">
          <a:xfrm>
            <a:off x="6188075" y="3681413"/>
            <a:ext cx="96838" cy="84138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28" name="Freeform 48"/>
          <p:cNvSpPr>
            <a:spLocks/>
          </p:cNvSpPr>
          <p:nvPr/>
        </p:nvSpPr>
        <p:spPr bwMode="auto">
          <a:xfrm>
            <a:off x="6007100" y="3690938"/>
            <a:ext cx="106363" cy="63500"/>
          </a:xfrm>
          <a:custGeom>
            <a:avLst/>
            <a:gdLst/>
            <a:ahLst/>
            <a:cxnLst>
              <a:cxn ang="0">
                <a:pos x="0" y="20"/>
              </a:cxn>
              <a:cxn ang="0">
                <a:pos x="67" y="0"/>
              </a:cxn>
              <a:cxn ang="0">
                <a:pos x="67" y="40"/>
              </a:cxn>
              <a:cxn ang="0">
                <a:pos x="0" y="20"/>
              </a:cxn>
            </a:cxnLst>
            <a:rect l="0" t="0" r="r" b="b"/>
            <a:pathLst>
              <a:path w="67" h="40">
                <a:moveTo>
                  <a:pt x="0" y="20"/>
                </a:moveTo>
                <a:lnTo>
                  <a:pt x="67" y="0"/>
                </a:lnTo>
                <a:lnTo>
                  <a:pt x="67" y="40"/>
                </a:lnTo>
                <a:lnTo>
                  <a:pt x="0" y="2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29" name="Line 49"/>
          <p:cNvSpPr>
            <a:spLocks noChangeShapeType="1"/>
          </p:cNvSpPr>
          <p:nvPr/>
        </p:nvSpPr>
        <p:spPr bwMode="auto">
          <a:xfrm>
            <a:off x="6007100" y="3722688"/>
            <a:ext cx="779463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30" name="Rectangle 50"/>
          <p:cNvSpPr>
            <a:spLocks noChangeArrowheads="1"/>
          </p:cNvSpPr>
          <p:nvPr/>
        </p:nvSpPr>
        <p:spPr bwMode="auto">
          <a:xfrm>
            <a:off x="458788" y="3829050"/>
            <a:ext cx="5873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60-69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31" name="Rectangle 51"/>
          <p:cNvSpPr>
            <a:spLocks noChangeArrowheads="1"/>
          </p:cNvSpPr>
          <p:nvPr/>
        </p:nvSpPr>
        <p:spPr bwMode="auto">
          <a:xfrm>
            <a:off x="3302000" y="382905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163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32" name="Rectangle 52"/>
          <p:cNvSpPr>
            <a:spLocks noChangeArrowheads="1"/>
          </p:cNvSpPr>
          <p:nvPr/>
        </p:nvSpPr>
        <p:spPr bwMode="auto">
          <a:xfrm>
            <a:off x="3708400" y="3829050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(13.3%)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33" name="Rectangle 53"/>
          <p:cNvSpPr>
            <a:spLocks noChangeArrowheads="1"/>
          </p:cNvSpPr>
          <p:nvPr/>
        </p:nvSpPr>
        <p:spPr bwMode="auto">
          <a:xfrm>
            <a:off x="4456113" y="382905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171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34" name="Rectangle 54"/>
          <p:cNvSpPr>
            <a:spLocks noChangeArrowheads="1"/>
          </p:cNvSpPr>
          <p:nvPr/>
        </p:nvSpPr>
        <p:spPr bwMode="auto">
          <a:xfrm>
            <a:off x="4851400" y="3829050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(13.7%)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35" name="Rectangle 55"/>
          <p:cNvSpPr>
            <a:spLocks noChangeArrowheads="1"/>
          </p:cNvSpPr>
          <p:nvPr/>
        </p:nvSpPr>
        <p:spPr bwMode="auto">
          <a:xfrm>
            <a:off x="6883400" y="3913188"/>
            <a:ext cx="117475" cy="115888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36" name="Line 56"/>
          <p:cNvSpPr>
            <a:spLocks noChangeShapeType="1"/>
          </p:cNvSpPr>
          <p:nvPr/>
        </p:nvSpPr>
        <p:spPr bwMode="auto">
          <a:xfrm>
            <a:off x="6465888" y="3965575"/>
            <a:ext cx="1058863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37" name="Rectangle 57"/>
          <p:cNvSpPr>
            <a:spLocks noChangeArrowheads="1"/>
          </p:cNvSpPr>
          <p:nvPr/>
        </p:nvSpPr>
        <p:spPr bwMode="auto">
          <a:xfrm>
            <a:off x="458788" y="4081463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70+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38" name="Rectangle 58"/>
          <p:cNvSpPr>
            <a:spLocks noChangeArrowheads="1"/>
          </p:cNvSpPr>
          <p:nvPr/>
        </p:nvSpPr>
        <p:spPr bwMode="auto">
          <a:xfrm>
            <a:off x="3302000" y="4081463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222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39" name="Rectangle 59"/>
          <p:cNvSpPr>
            <a:spLocks noChangeArrowheads="1"/>
          </p:cNvSpPr>
          <p:nvPr/>
        </p:nvSpPr>
        <p:spPr bwMode="auto">
          <a:xfrm>
            <a:off x="3708400" y="4081463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(17.1%)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40" name="Rectangle 60"/>
          <p:cNvSpPr>
            <a:spLocks noChangeArrowheads="1"/>
          </p:cNvSpPr>
          <p:nvPr/>
        </p:nvSpPr>
        <p:spPr bwMode="auto">
          <a:xfrm>
            <a:off x="4456113" y="4081463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279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41" name="Rectangle 61"/>
          <p:cNvSpPr>
            <a:spLocks noChangeArrowheads="1"/>
          </p:cNvSpPr>
          <p:nvPr/>
        </p:nvSpPr>
        <p:spPr bwMode="auto">
          <a:xfrm>
            <a:off x="4851400" y="4081463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(21.2%)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42" name="Rectangle 62"/>
          <p:cNvSpPr>
            <a:spLocks noChangeArrowheads="1"/>
          </p:cNvSpPr>
          <p:nvPr/>
        </p:nvSpPr>
        <p:spPr bwMode="auto">
          <a:xfrm>
            <a:off x="6369050" y="4144963"/>
            <a:ext cx="150813" cy="136525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43" name="Line 63"/>
          <p:cNvSpPr>
            <a:spLocks noChangeShapeType="1"/>
          </p:cNvSpPr>
          <p:nvPr/>
        </p:nvSpPr>
        <p:spPr bwMode="auto">
          <a:xfrm>
            <a:off x="6134100" y="4208463"/>
            <a:ext cx="684213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44" name="Rectangle 64"/>
          <p:cNvSpPr>
            <a:spLocks noChangeArrowheads="1"/>
          </p:cNvSpPr>
          <p:nvPr/>
        </p:nvSpPr>
        <p:spPr bwMode="auto">
          <a:xfrm>
            <a:off x="458788" y="4483100"/>
            <a:ext cx="211897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Major Atherosclerotic Event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45" name="Rectangle 65"/>
          <p:cNvSpPr>
            <a:spLocks noChangeArrowheads="1"/>
          </p:cNvSpPr>
          <p:nvPr/>
        </p:nvSpPr>
        <p:spPr bwMode="auto">
          <a:xfrm>
            <a:off x="3302000" y="448310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526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46" name="Rectangle 66"/>
          <p:cNvSpPr>
            <a:spLocks noChangeArrowheads="1"/>
          </p:cNvSpPr>
          <p:nvPr/>
        </p:nvSpPr>
        <p:spPr bwMode="auto">
          <a:xfrm>
            <a:off x="3697288" y="4483100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(11.3%)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47" name="Rectangle 67"/>
          <p:cNvSpPr>
            <a:spLocks noChangeArrowheads="1"/>
          </p:cNvSpPr>
          <p:nvPr/>
        </p:nvSpPr>
        <p:spPr bwMode="auto">
          <a:xfrm>
            <a:off x="4456113" y="4483100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619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48" name="Rectangle 68"/>
          <p:cNvSpPr>
            <a:spLocks noChangeArrowheads="1"/>
          </p:cNvSpPr>
          <p:nvPr/>
        </p:nvSpPr>
        <p:spPr bwMode="auto">
          <a:xfrm>
            <a:off x="4841875" y="4483100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(13.4%)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49" name="Rectangle 69"/>
          <p:cNvSpPr>
            <a:spLocks noChangeArrowheads="1"/>
          </p:cNvSpPr>
          <p:nvPr/>
        </p:nvSpPr>
        <p:spPr bwMode="auto">
          <a:xfrm>
            <a:off x="7651750" y="4483100"/>
            <a:ext cx="11334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16.6% SE 5.4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50" name="Rectangle 70"/>
          <p:cNvSpPr>
            <a:spLocks noChangeArrowheads="1"/>
          </p:cNvSpPr>
          <p:nvPr/>
        </p:nvSpPr>
        <p:spPr bwMode="auto">
          <a:xfrm>
            <a:off x="7651750" y="4672013"/>
            <a:ext cx="9080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reduction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51" name="Rectangle 71"/>
          <p:cNvSpPr>
            <a:spLocks noChangeArrowheads="1"/>
          </p:cNvSpPr>
          <p:nvPr/>
        </p:nvSpPr>
        <p:spPr bwMode="auto">
          <a:xfrm>
            <a:off x="7651750" y="4862513"/>
            <a:ext cx="9937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(p=0.0021)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52" name="Freeform 72"/>
          <p:cNvSpPr>
            <a:spLocks/>
          </p:cNvSpPr>
          <p:nvPr/>
        </p:nvSpPr>
        <p:spPr bwMode="auto">
          <a:xfrm>
            <a:off x="6359525" y="4514850"/>
            <a:ext cx="481013" cy="209550"/>
          </a:xfrm>
          <a:custGeom>
            <a:avLst/>
            <a:gdLst/>
            <a:ahLst/>
            <a:cxnLst>
              <a:cxn ang="0">
                <a:pos x="141" y="0"/>
              </a:cxn>
              <a:cxn ang="0">
                <a:pos x="303" y="66"/>
              </a:cxn>
              <a:cxn ang="0">
                <a:pos x="141" y="132"/>
              </a:cxn>
              <a:cxn ang="0">
                <a:pos x="0" y="66"/>
              </a:cxn>
              <a:cxn ang="0">
                <a:pos x="141" y="0"/>
              </a:cxn>
            </a:cxnLst>
            <a:rect l="0" t="0" r="r" b="b"/>
            <a:pathLst>
              <a:path w="303" h="132">
                <a:moveTo>
                  <a:pt x="141" y="0"/>
                </a:moveTo>
                <a:lnTo>
                  <a:pt x="303" y="66"/>
                </a:lnTo>
                <a:lnTo>
                  <a:pt x="141" y="132"/>
                </a:lnTo>
                <a:lnTo>
                  <a:pt x="0" y="66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53" name="Line 73"/>
          <p:cNvSpPr>
            <a:spLocks noChangeShapeType="1"/>
          </p:cNvSpPr>
          <p:nvPr/>
        </p:nvSpPr>
        <p:spPr bwMode="auto">
          <a:xfrm>
            <a:off x="7000875" y="1804486"/>
            <a:ext cx="1588" cy="3424714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54" name="Line 74"/>
          <p:cNvSpPr>
            <a:spLocks noChangeShapeType="1"/>
          </p:cNvSpPr>
          <p:nvPr/>
        </p:nvSpPr>
        <p:spPr bwMode="auto">
          <a:xfrm>
            <a:off x="6007100" y="5337175"/>
            <a:ext cx="1976438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55" name="Line 75"/>
          <p:cNvSpPr>
            <a:spLocks noChangeShapeType="1"/>
          </p:cNvSpPr>
          <p:nvPr/>
        </p:nvSpPr>
        <p:spPr bwMode="auto">
          <a:xfrm flipV="1">
            <a:off x="7000875" y="5241925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56" name="Line 76"/>
          <p:cNvSpPr>
            <a:spLocks noChangeShapeType="1"/>
          </p:cNvSpPr>
          <p:nvPr/>
        </p:nvSpPr>
        <p:spPr bwMode="auto">
          <a:xfrm flipV="1">
            <a:off x="7245350" y="5241925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57" name="Line 77"/>
          <p:cNvSpPr>
            <a:spLocks noChangeShapeType="1"/>
          </p:cNvSpPr>
          <p:nvPr/>
        </p:nvSpPr>
        <p:spPr bwMode="auto">
          <a:xfrm flipV="1">
            <a:off x="7491413" y="5241925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58" name="Line 78"/>
          <p:cNvSpPr>
            <a:spLocks noChangeShapeType="1"/>
          </p:cNvSpPr>
          <p:nvPr/>
        </p:nvSpPr>
        <p:spPr bwMode="auto">
          <a:xfrm flipV="1">
            <a:off x="7737475" y="5241925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59" name="Line 79"/>
          <p:cNvSpPr>
            <a:spLocks noChangeShapeType="1"/>
          </p:cNvSpPr>
          <p:nvPr/>
        </p:nvSpPr>
        <p:spPr bwMode="auto">
          <a:xfrm flipV="1">
            <a:off x="7983538" y="5241925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60" name="Line 80"/>
          <p:cNvSpPr>
            <a:spLocks noChangeShapeType="1"/>
          </p:cNvSpPr>
          <p:nvPr/>
        </p:nvSpPr>
        <p:spPr bwMode="auto">
          <a:xfrm flipV="1">
            <a:off x="6743700" y="5241925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61" name="Line 81"/>
          <p:cNvSpPr>
            <a:spLocks noChangeShapeType="1"/>
          </p:cNvSpPr>
          <p:nvPr/>
        </p:nvSpPr>
        <p:spPr bwMode="auto">
          <a:xfrm flipV="1">
            <a:off x="6497638" y="5241925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62" name="Line 82"/>
          <p:cNvSpPr>
            <a:spLocks noChangeShapeType="1"/>
          </p:cNvSpPr>
          <p:nvPr/>
        </p:nvSpPr>
        <p:spPr bwMode="auto">
          <a:xfrm flipV="1">
            <a:off x="6251575" y="5241925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63" name="Line 83"/>
          <p:cNvSpPr>
            <a:spLocks noChangeShapeType="1"/>
          </p:cNvSpPr>
          <p:nvPr/>
        </p:nvSpPr>
        <p:spPr bwMode="auto">
          <a:xfrm flipV="1">
            <a:off x="6007100" y="5241925"/>
            <a:ext cx="1588" cy="95250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164" name="Rectangle 84"/>
          <p:cNvSpPr>
            <a:spLocks noChangeArrowheads="1"/>
          </p:cNvSpPr>
          <p:nvPr/>
        </p:nvSpPr>
        <p:spPr bwMode="auto">
          <a:xfrm>
            <a:off x="6861175" y="5357813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1.0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65" name="Rectangle 85"/>
          <p:cNvSpPr>
            <a:spLocks noChangeArrowheads="1"/>
          </p:cNvSpPr>
          <p:nvPr/>
        </p:nvSpPr>
        <p:spPr bwMode="auto">
          <a:xfrm>
            <a:off x="7353300" y="5357813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1.2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66" name="Rectangle 86"/>
          <p:cNvSpPr>
            <a:spLocks noChangeArrowheads="1"/>
          </p:cNvSpPr>
          <p:nvPr/>
        </p:nvSpPr>
        <p:spPr bwMode="auto">
          <a:xfrm>
            <a:off x="7843838" y="5357813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1.4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67" name="Rectangle 87"/>
          <p:cNvSpPr>
            <a:spLocks noChangeArrowheads="1"/>
          </p:cNvSpPr>
          <p:nvPr/>
        </p:nvSpPr>
        <p:spPr bwMode="auto">
          <a:xfrm>
            <a:off x="6359525" y="5357813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0.8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168" name="Rectangle 88"/>
          <p:cNvSpPr>
            <a:spLocks noChangeArrowheads="1"/>
          </p:cNvSpPr>
          <p:nvPr/>
        </p:nvSpPr>
        <p:spPr bwMode="auto">
          <a:xfrm>
            <a:off x="5867400" y="5357813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0.6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9" name="Title 8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SHARP: Major Atherosclerotic Events</a:t>
            </a:r>
            <a:br>
              <a:rPr lang="en-GB" sz="3600" dirty="0" smtClean="0"/>
            </a:br>
            <a:r>
              <a:rPr lang="en-GB" sz="3600" dirty="0" smtClean="0"/>
              <a:t>by age and sex</a:t>
            </a:r>
            <a:endParaRPr lang="en-GB" sz="3600" dirty="0"/>
          </a:p>
        </p:txBody>
      </p:sp>
      <p:sp>
        <p:nvSpPr>
          <p:cNvPr id="90" name="Line 57"/>
          <p:cNvSpPr>
            <a:spLocks noChangeShapeType="1"/>
          </p:cNvSpPr>
          <p:nvPr/>
        </p:nvSpPr>
        <p:spPr bwMode="auto">
          <a:xfrm>
            <a:off x="6583363" y="2144528"/>
            <a:ext cx="1588" cy="3084672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SHARP: Rationale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611188" y="1438275"/>
            <a:ext cx="8208962" cy="4408488"/>
          </a:xfrm>
        </p:spPr>
        <p:txBody>
          <a:bodyPr/>
          <a:lstStyle/>
          <a:p>
            <a:r>
              <a:rPr lang="en-GB" smtClean="0"/>
              <a:t>Risk of vascular events is high among patients with chronic kidney disease</a:t>
            </a:r>
          </a:p>
          <a:p>
            <a:pPr>
              <a:spcBef>
                <a:spcPts val="1800"/>
              </a:spcBef>
            </a:pPr>
            <a:r>
              <a:rPr lang="en-GB" smtClean="0"/>
              <a:t>Lack of clear association between cholesterol level and vascular disease risk</a:t>
            </a:r>
          </a:p>
          <a:p>
            <a:pPr>
              <a:spcBef>
                <a:spcPts val="1800"/>
              </a:spcBef>
            </a:pPr>
            <a:r>
              <a:rPr lang="en-GB" smtClean="0"/>
              <a:t>Pattern of vascular disease is atypical, with a large proportion being non-atherosclerotic</a:t>
            </a:r>
          </a:p>
          <a:p>
            <a:pPr>
              <a:spcBef>
                <a:spcPts val="1800"/>
              </a:spcBef>
            </a:pPr>
            <a:r>
              <a:rPr lang="en-GB" smtClean="0"/>
              <a:t>Previous trials of LDL-lowering therapy in chronic kidney disease are inconclusive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4264025" y="1693143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6167438" y="1693143"/>
            <a:ext cx="174148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Risk ratio &amp; 95% CI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4541838" y="1693143"/>
            <a:ext cx="7905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Placebo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3344863" y="1693143"/>
            <a:ext cx="79945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Simv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/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Eze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42" name="Rectangle 14"/>
          <p:cNvSpPr>
            <a:spLocks noChangeArrowheads="1"/>
          </p:cNvSpPr>
          <p:nvPr/>
        </p:nvSpPr>
        <p:spPr bwMode="auto">
          <a:xfrm>
            <a:off x="5292080" y="4686151"/>
            <a:ext cx="144687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Simv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/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Eze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 better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43" name="Rectangle 15"/>
          <p:cNvSpPr>
            <a:spLocks noChangeArrowheads="1"/>
          </p:cNvSpPr>
          <p:nvPr/>
        </p:nvSpPr>
        <p:spPr bwMode="auto">
          <a:xfrm>
            <a:off x="7244531" y="4686151"/>
            <a:ext cx="14319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Placebo better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44" name="Rectangle 16"/>
          <p:cNvSpPr>
            <a:spLocks noChangeArrowheads="1"/>
          </p:cNvSpPr>
          <p:nvPr/>
        </p:nvSpPr>
        <p:spPr bwMode="auto">
          <a:xfrm>
            <a:off x="4498975" y="1949847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(n=4620)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45" name="Rectangle 17"/>
          <p:cNvSpPr>
            <a:spLocks noChangeArrowheads="1"/>
          </p:cNvSpPr>
          <p:nvPr/>
        </p:nvSpPr>
        <p:spPr bwMode="auto">
          <a:xfrm>
            <a:off x="3355975" y="1949847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(n=4650)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46" name="Rectangle 18"/>
          <p:cNvSpPr>
            <a:spLocks noChangeArrowheads="1"/>
          </p:cNvSpPr>
          <p:nvPr/>
        </p:nvSpPr>
        <p:spPr bwMode="auto">
          <a:xfrm>
            <a:off x="458788" y="2636912"/>
            <a:ext cx="183832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Non-dialysis (n=6247)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47" name="Rectangle 19"/>
          <p:cNvSpPr>
            <a:spLocks noChangeArrowheads="1"/>
          </p:cNvSpPr>
          <p:nvPr/>
        </p:nvSpPr>
        <p:spPr bwMode="auto">
          <a:xfrm>
            <a:off x="3302000" y="2636912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296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48" name="Rectangle 20"/>
          <p:cNvSpPr>
            <a:spLocks noChangeArrowheads="1"/>
          </p:cNvSpPr>
          <p:nvPr/>
        </p:nvSpPr>
        <p:spPr bwMode="auto">
          <a:xfrm>
            <a:off x="3805238" y="2636912"/>
            <a:ext cx="6413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(9.5%)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49" name="Rectangle 21"/>
          <p:cNvSpPr>
            <a:spLocks noChangeArrowheads="1"/>
          </p:cNvSpPr>
          <p:nvPr/>
        </p:nvSpPr>
        <p:spPr bwMode="auto">
          <a:xfrm>
            <a:off x="4456113" y="2636912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373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4851400" y="2636912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(11.9%)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6380163" y="2689300"/>
            <a:ext cx="160338" cy="16986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152" name="Line 24"/>
          <p:cNvSpPr>
            <a:spLocks noChangeShapeType="1"/>
          </p:cNvSpPr>
          <p:nvPr/>
        </p:nvSpPr>
        <p:spPr bwMode="auto">
          <a:xfrm>
            <a:off x="6188075" y="2775025"/>
            <a:ext cx="587375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153" name="Rectangle 25"/>
          <p:cNvSpPr>
            <a:spLocks noChangeArrowheads="1"/>
          </p:cNvSpPr>
          <p:nvPr/>
        </p:nvSpPr>
        <p:spPr bwMode="auto">
          <a:xfrm>
            <a:off x="458788" y="2969493"/>
            <a:ext cx="14636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Dialysis (n=3023)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54" name="Rectangle 26"/>
          <p:cNvSpPr>
            <a:spLocks noChangeArrowheads="1"/>
          </p:cNvSpPr>
          <p:nvPr/>
        </p:nvSpPr>
        <p:spPr bwMode="auto">
          <a:xfrm>
            <a:off x="3302000" y="2969493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230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55" name="Rectangle 27"/>
          <p:cNvSpPr>
            <a:spLocks noChangeArrowheads="1"/>
          </p:cNvSpPr>
          <p:nvPr/>
        </p:nvSpPr>
        <p:spPr bwMode="auto">
          <a:xfrm>
            <a:off x="3708400" y="2969493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(15.0%)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56" name="Rectangle 28"/>
          <p:cNvSpPr>
            <a:spLocks noChangeArrowheads="1"/>
          </p:cNvSpPr>
          <p:nvPr/>
        </p:nvSpPr>
        <p:spPr bwMode="auto">
          <a:xfrm>
            <a:off x="4456113" y="2969493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246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57" name="Rectangle 29"/>
          <p:cNvSpPr>
            <a:spLocks noChangeArrowheads="1"/>
          </p:cNvSpPr>
          <p:nvPr/>
        </p:nvSpPr>
        <p:spPr bwMode="auto">
          <a:xfrm>
            <a:off x="4851400" y="2969493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(16.5%)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6680200" y="3044105"/>
            <a:ext cx="138113" cy="136525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159" name="Line 31"/>
          <p:cNvSpPr>
            <a:spLocks noChangeShapeType="1"/>
          </p:cNvSpPr>
          <p:nvPr/>
        </p:nvSpPr>
        <p:spPr bwMode="auto">
          <a:xfrm>
            <a:off x="6380163" y="3106018"/>
            <a:ext cx="812800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160" name="Rectangle 32"/>
          <p:cNvSpPr>
            <a:spLocks noChangeArrowheads="1"/>
          </p:cNvSpPr>
          <p:nvPr/>
        </p:nvSpPr>
        <p:spPr bwMode="auto">
          <a:xfrm>
            <a:off x="458788" y="3509167"/>
            <a:ext cx="21242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Major Atherosclerotic Event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3302000" y="3509167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526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62" name="Rectangle 34"/>
          <p:cNvSpPr>
            <a:spLocks noChangeArrowheads="1"/>
          </p:cNvSpPr>
          <p:nvPr/>
        </p:nvSpPr>
        <p:spPr bwMode="auto">
          <a:xfrm>
            <a:off x="3697288" y="3509167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(11.3%)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63" name="Rectangle 35"/>
          <p:cNvSpPr>
            <a:spLocks noChangeArrowheads="1"/>
          </p:cNvSpPr>
          <p:nvPr/>
        </p:nvSpPr>
        <p:spPr bwMode="auto">
          <a:xfrm>
            <a:off x="4456113" y="3509167"/>
            <a:ext cx="4270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619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64" name="Rectangle 36"/>
          <p:cNvSpPr>
            <a:spLocks noChangeArrowheads="1"/>
          </p:cNvSpPr>
          <p:nvPr/>
        </p:nvSpPr>
        <p:spPr bwMode="auto">
          <a:xfrm>
            <a:off x="4841875" y="3509167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(13.4%)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65" name="Rectangle 37"/>
          <p:cNvSpPr>
            <a:spLocks noChangeArrowheads="1"/>
          </p:cNvSpPr>
          <p:nvPr/>
        </p:nvSpPr>
        <p:spPr bwMode="auto">
          <a:xfrm>
            <a:off x="7651750" y="3341488"/>
            <a:ext cx="11334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16.6% SE 5.4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66" name="Rectangle 38"/>
          <p:cNvSpPr>
            <a:spLocks noChangeArrowheads="1"/>
          </p:cNvSpPr>
          <p:nvPr/>
        </p:nvSpPr>
        <p:spPr bwMode="auto">
          <a:xfrm>
            <a:off x="7651750" y="3531988"/>
            <a:ext cx="9080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reduction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67" name="Rectangle 39"/>
          <p:cNvSpPr>
            <a:spLocks noChangeArrowheads="1"/>
          </p:cNvSpPr>
          <p:nvPr/>
        </p:nvSpPr>
        <p:spPr bwMode="auto">
          <a:xfrm>
            <a:off x="7651750" y="3720901"/>
            <a:ext cx="9937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(p=0.0021)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68" name="Freeform 40"/>
          <p:cNvSpPr>
            <a:spLocks/>
          </p:cNvSpPr>
          <p:nvPr/>
        </p:nvSpPr>
        <p:spPr bwMode="auto">
          <a:xfrm>
            <a:off x="6359525" y="3540917"/>
            <a:ext cx="481013" cy="211138"/>
          </a:xfrm>
          <a:custGeom>
            <a:avLst/>
            <a:gdLst/>
            <a:ahLst/>
            <a:cxnLst>
              <a:cxn ang="0">
                <a:pos x="141" y="0"/>
              </a:cxn>
              <a:cxn ang="0">
                <a:pos x="303" y="67"/>
              </a:cxn>
              <a:cxn ang="0">
                <a:pos x="141" y="133"/>
              </a:cxn>
              <a:cxn ang="0">
                <a:pos x="0" y="67"/>
              </a:cxn>
              <a:cxn ang="0">
                <a:pos x="141" y="0"/>
              </a:cxn>
            </a:cxnLst>
            <a:rect l="0" t="0" r="r" b="b"/>
            <a:pathLst>
              <a:path w="303" h="133">
                <a:moveTo>
                  <a:pt x="141" y="0"/>
                </a:moveTo>
                <a:lnTo>
                  <a:pt x="303" y="67"/>
                </a:lnTo>
                <a:lnTo>
                  <a:pt x="141" y="133"/>
                </a:lnTo>
                <a:lnTo>
                  <a:pt x="0" y="67"/>
                </a:lnTo>
                <a:lnTo>
                  <a:pt x="141" y="0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169" name="Line 41"/>
          <p:cNvSpPr>
            <a:spLocks noChangeShapeType="1"/>
          </p:cNvSpPr>
          <p:nvPr/>
        </p:nvSpPr>
        <p:spPr bwMode="auto">
          <a:xfrm>
            <a:off x="7000875" y="2067421"/>
            <a:ext cx="1588" cy="222567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170" name="Line 42"/>
          <p:cNvSpPr>
            <a:spLocks noChangeShapeType="1"/>
          </p:cNvSpPr>
          <p:nvPr/>
        </p:nvSpPr>
        <p:spPr bwMode="auto">
          <a:xfrm>
            <a:off x="6007100" y="4369221"/>
            <a:ext cx="1976438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171" name="Line 43"/>
          <p:cNvSpPr>
            <a:spLocks noChangeShapeType="1"/>
          </p:cNvSpPr>
          <p:nvPr/>
        </p:nvSpPr>
        <p:spPr bwMode="auto">
          <a:xfrm flipV="1">
            <a:off x="7000875" y="4283496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172" name="Line 44"/>
          <p:cNvSpPr>
            <a:spLocks noChangeShapeType="1"/>
          </p:cNvSpPr>
          <p:nvPr/>
        </p:nvSpPr>
        <p:spPr bwMode="auto">
          <a:xfrm flipV="1">
            <a:off x="7245350" y="4283496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173" name="Line 45"/>
          <p:cNvSpPr>
            <a:spLocks noChangeShapeType="1"/>
          </p:cNvSpPr>
          <p:nvPr/>
        </p:nvSpPr>
        <p:spPr bwMode="auto">
          <a:xfrm flipV="1">
            <a:off x="7491413" y="4283496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174" name="Line 46"/>
          <p:cNvSpPr>
            <a:spLocks noChangeShapeType="1"/>
          </p:cNvSpPr>
          <p:nvPr/>
        </p:nvSpPr>
        <p:spPr bwMode="auto">
          <a:xfrm flipV="1">
            <a:off x="7737475" y="4283496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175" name="Line 47"/>
          <p:cNvSpPr>
            <a:spLocks noChangeShapeType="1"/>
          </p:cNvSpPr>
          <p:nvPr/>
        </p:nvSpPr>
        <p:spPr bwMode="auto">
          <a:xfrm flipV="1">
            <a:off x="7983538" y="4283496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176" name="Line 48"/>
          <p:cNvSpPr>
            <a:spLocks noChangeShapeType="1"/>
          </p:cNvSpPr>
          <p:nvPr/>
        </p:nvSpPr>
        <p:spPr bwMode="auto">
          <a:xfrm flipV="1">
            <a:off x="6743700" y="4283496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177" name="Line 49"/>
          <p:cNvSpPr>
            <a:spLocks noChangeShapeType="1"/>
          </p:cNvSpPr>
          <p:nvPr/>
        </p:nvSpPr>
        <p:spPr bwMode="auto">
          <a:xfrm flipV="1">
            <a:off x="6497638" y="4283496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178" name="Line 50"/>
          <p:cNvSpPr>
            <a:spLocks noChangeShapeType="1"/>
          </p:cNvSpPr>
          <p:nvPr/>
        </p:nvSpPr>
        <p:spPr bwMode="auto">
          <a:xfrm flipV="1">
            <a:off x="6251575" y="4283496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179" name="Line 51"/>
          <p:cNvSpPr>
            <a:spLocks noChangeShapeType="1"/>
          </p:cNvSpPr>
          <p:nvPr/>
        </p:nvSpPr>
        <p:spPr bwMode="auto">
          <a:xfrm flipV="1">
            <a:off x="6007100" y="4283496"/>
            <a:ext cx="1588" cy="85725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180" name="Rectangle 52"/>
          <p:cNvSpPr>
            <a:spLocks noChangeArrowheads="1"/>
          </p:cNvSpPr>
          <p:nvPr/>
        </p:nvSpPr>
        <p:spPr bwMode="auto">
          <a:xfrm>
            <a:off x="6861175" y="4400971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1.0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81" name="Rectangle 53"/>
          <p:cNvSpPr>
            <a:spLocks noChangeArrowheads="1"/>
          </p:cNvSpPr>
          <p:nvPr/>
        </p:nvSpPr>
        <p:spPr bwMode="auto">
          <a:xfrm>
            <a:off x="7353300" y="4400971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1.2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82" name="Rectangle 54"/>
          <p:cNvSpPr>
            <a:spLocks noChangeArrowheads="1"/>
          </p:cNvSpPr>
          <p:nvPr/>
        </p:nvSpPr>
        <p:spPr bwMode="auto">
          <a:xfrm>
            <a:off x="7843838" y="4400971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1.4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83" name="Rectangle 55"/>
          <p:cNvSpPr>
            <a:spLocks noChangeArrowheads="1"/>
          </p:cNvSpPr>
          <p:nvPr/>
        </p:nvSpPr>
        <p:spPr bwMode="auto">
          <a:xfrm>
            <a:off x="6359525" y="4400971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0.8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84" name="Rectangle 56"/>
          <p:cNvSpPr>
            <a:spLocks noChangeArrowheads="1"/>
          </p:cNvSpPr>
          <p:nvPr/>
        </p:nvSpPr>
        <p:spPr bwMode="auto">
          <a:xfrm>
            <a:off x="5867400" y="4400971"/>
            <a:ext cx="3841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0.6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85" name="Line 57"/>
          <p:cNvSpPr>
            <a:spLocks noChangeShapeType="1"/>
          </p:cNvSpPr>
          <p:nvPr/>
        </p:nvSpPr>
        <p:spPr bwMode="auto">
          <a:xfrm>
            <a:off x="6583363" y="2478583"/>
            <a:ext cx="1588" cy="1814513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8" name="Title 5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SHARP: Major Atherosclerotic Events</a:t>
            </a:r>
            <a:br>
              <a:rPr lang="en-GB" sz="3600" dirty="0" smtClean="0"/>
            </a:br>
            <a:r>
              <a:rPr lang="en-GB" sz="3600" dirty="0" smtClean="0"/>
              <a:t>by renal status</a:t>
            </a:r>
            <a:endParaRPr lang="en-GB" sz="3600" dirty="0"/>
          </a:p>
        </p:txBody>
      </p:sp>
      <p:sp>
        <p:nvSpPr>
          <p:cNvPr id="59" name="TextBox 58"/>
          <p:cNvSpPr txBox="1"/>
          <p:nvPr/>
        </p:nvSpPr>
        <p:spPr>
          <a:xfrm>
            <a:off x="460375" y="5013548"/>
            <a:ext cx="4111625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dirty="0">
                <a:latin typeface="+mn-lt"/>
              </a:rPr>
              <a:t>No significant heterogeneity between non-dialysis and dialysis patients</a:t>
            </a:r>
            <a:r>
              <a:rPr lang="en-GB" dirty="0">
                <a:latin typeface="+mn-lt"/>
                <a:cs typeface="Arial" pitchFamily="34" charset="0"/>
              </a:rPr>
              <a:t> (p=0.25)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Line 5"/>
          <p:cNvSpPr>
            <a:spLocks noChangeShapeType="1"/>
          </p:cNvSpPr>
          <p:nvPr/>
        </p:nvSpPr>
        <p:spPr bwMode="auto">
          <a:xfrm flipV="1">
            <a:off x="5545138" y="2671763"/>
            <a:ext cx="1587" cy="2519362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898" name="Line 6"/>
          <p:cNvSpPr>
            <a:spLocks noChangeShapeType="1"/>
          </p:cNvSpPr>
          <p:nvPr/>
        </p:nvSpPr>
        <p:spPr bwMode="auto">
          <a:xfrm>
            <a:off x="4529138" y="5219700"/>
            <a:ext cx="2032000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899" name="Rectangle 7"/>
          <p:cNvSpPr>
            <a:spLocks noChangeArrowheads="1"/>
          </p:cNvSpPr>
          <p:nvPr/>
        </p:nvSpPr>
        <p:spPr bwMode="auto">
          <a:xfrm>
            <a:off x="4435475" y="5391150"/>
            <a:ext cx="21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Nimbus Sans L"/>
              </a:rPr>
              <a:t>0.5</a:t>
            </a:r>
            <a:endParaRPr lang="en-US" sz="2000"/>
          </a:p>
        </p:txBody>
      </p:sp>
      <p:sp>
        <p:nvSpPr>
          <p:cNvPr id="80900" name="Rectangle 8"/>
          <p:cNvSpPr>
            <a:spLocks noChangeArrowheads="1"/>
          </p:cNvSpPr>
          <p:nvPr/>
        </p:nvSpPr>
        <p:spPr bwMode="auto">
          <a:xfrm>
            <a:off x="4991100" y="5391150"/>
            <a:ext cx="298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Nimbus Sans L"/>
              </a:rPr>
              <a:t>0.75</a:t>
            </a:r>
            <a:endParaRPr lang="en-US" sz="2000"/>
          </a:p>
        </p:txBody>
      </p:sp>
      <p:sp>
        <p:nvSpPr>
          <p:cNvPr id="80901" name="Rectangle 9"/>
          <p:cNvSpPr>
            <a:spLocks noChangeArrowheads="1"/>
          </p:cNvSpPr>
          <p:nvPr/>
        </p:nvSpPr>
        <p:spPr bwMode="auto">
          <a:xfrm>
            <a:off x="5499100" y="5391150"/>
            <a:ext cx="85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Nimbus Sans L"/>
              </a:rPr>
              <a:t>1</a:t>
            </a:r>
            <a:endParaRPr lang="en-US" sz="2000"/>
          </a:p>
        </p:txBody>
      </p:sp>
      <p:sp>
        <p:nvSpPr>
          <p:cNvPr id="80902" name="Rectangle 10"/>
          <p:cNvSpPr>
            <a:spLocks noChangeArrowheads="1"/>
          </p:cNvSpPr>
          <p:nvPr/>
        </p:nvSpPr>
        <p:spPr bwMode="auto">
          <a:xfrm>
            <a:off x="6037263" y="5391150"/>
            <a:ext cx="21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Nimbus Sans L"/>
              </a:rPr>
              <a:t>1.5</a:t>
            </a:r>
            <a:endParaRPr lang="en-US" sz="2000"/>
          </a:p>
        </p:txBody>
      </p:sp>
      <p:sp>
        <p:nvSpPr>
          <p:cNvPr id="80903" name="Rectangle 11"/>
          <p:cNvSpPr>
            <a:spLocks noChangeArrowheads="1"/>
          </p:cNvSpPr>
          <p:nvPr/>
        </p:nvSpPr>
        <p:spPr bwMode="auto">
          <a:xfrm>
            <a:off x="6530975" y="5391150"/>
            <a:ext cx="85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Nimbus Sans L"/>
              </a:rPr>
              <a:t>2</a:t>
            </a:r>
            <a:endParaRPr lang="en-US" sz="2000"/>
          </a:p>
        </p:txBody>
      </p:sp>
      <p:sp>
        <p:nvSpPr>
          <p:cNvPr id="80904" name="Line 12"/>
          <p:cNvSpPr>
            <a:spLocks noChangeShapeType="1"/>
          </p:cNvSpPr>
          <p:nvPr/>
        </p:nvSpPr>
        <p:spPr bwMode="auto">
          <a:xfrm>
            <a:off x="4529138" y="5219700"/>
            <a:ext cx="1587" cy="476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5" name="Line 13"/>
          <p:cNvSpPr>
            <a:spLocks noChangeShapeType="1"/>
          </p:cNvSpPr>
          <p:nvPr/>
        </p:nvSpPr>
        <p:spPr bwMode="auto">
          <a:xfrm>
            <a:off x="5129213" y="5219700"/>
            <a:ext cx="1587" cy="476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6" name="Line 14"/>
          <p:cNvSpPr>
            <a:spLocks noChangeShapeType="1"/>
          </p:cNvSpPr>
          <p:nvPr/>
        </p:nvSpPr>
        <p:spPr bwMode="auto">
          <a:xfrm>
            <a:off x="5545138" y="5219700"/>
            <a:ext cx="1587" cy="476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7" name="Line 15"/>
          <p:cNvSpPr>
            <a:spLocks noChangeShapeType="1"/>
          </p:cNvSpPr>
          <p:nvPr/>
        </p:nvSpPr>
        <p:spPr bwMode="auto">
          <a:xfrm>
            <a:off x="6145213" y="5219700"/>
            <a:ext cx="1587" cy="476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8" name="Line 16"/>
          <p:cNvSpPr>
            <a:spLocks noChangeShapeType="1"/>
          </p:cNvSpPr>
          <p:nvPr/>
        </p:nvSpPr>
        <p:spPr bwMode="auto">
          <a:xfrm>
            <a:off x="6561138" y="5219700"/>
            <a:ext cx="1587" cy="476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9" name="Line 17"/>
          <p:cNvSpPr>
            <a:spLocks noChangeShapeType="1"/>
          </p:cNvSpPr>
          <p:nvPr/>
        </p:nvSpPr>
        <p:spPr bwMode="auto">
          <a:xfrm>
            <a:off x="4529138" y="5219700"/>
            <a:ext cx="1587" cy="777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10" name="Line 18"/>
          <p:cNvSpPr>
            <a:spLocks noChangeShapeType="1"/>
          </p:cNvSpPr>
          <p:nvPr/>
        </p:nvSpPr>
        <p:spPr bwMode="auto">
          <a:xfrm>
            <a:off x="5129213" y="5219700"/>
            <a:ext cx="1587" cy="777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11" name="Line 19"/>
          <p:cNvSpPr>
            <a:spLocks noChangeShapeType="1"/>
          </p:cNvSpPr>
          <p:nvPr/>
        </p:nvSpPr>
        <p:spPr bwMode="auto">
          <a:xfrm>
            <a:off x="5545138" y="5219700"/>
            <a:ext cx="1587" cy="777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12" name="Line 20"/>
          <p:cNvSpPr>
            <a:spLocks noChangeShapeType="1"/>
          </p:cNvSpPr>
          <p:nvPr/>
        </p:nvSpPr>
        <p:spPr bwMode="auto">
          <a:xfrm>
            <a:off x="6145213" y="5219700"/>
            <a:ext cx="1587" cy="777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13" name="Line 21"/>
          <p:cNvSpPr>
            <a:spLocks noChangeShapeType="1"/>
          </p:cNvSpPr>
          <p:nvPr/>
        </p:nvSpPr>
        <p:spPr bwMode="auto">
          <a:xfrm>
            <a:off x="6561138" y="5219700"/>
            <a:ext cx="1587" cy="777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14" name="Rectangle 22"/>
          <p:cNvSpPr>
            <a:spLocks noChangeArrowheads="1"/>
          </p:cNvSpPr>
          <p:nvPr/>
        </p:nvSpPr>
        <p:spPr bwMode="auto">
          <a:xfrm>
            <a:off x="431800" y="2062163"/>
            <a:ext cx="317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Trial</a:t>
            </a:r>
            <a:endParaRPr lang="en-US" sz="2000"/>
          </a:p>
        </p:txBody>
      </p:sp>
      <p:sp>
        <p:nvSpPr>
          <p:cNvPr id="80915" name="Rectangle 23"/>
          <p:cNvSpPr>
            <a:spLocks noChangeArrowheads="1"/>
          </p:cNvSpPr>
          <p:nvPr/>
        </p:nvSpPr>
        <p:spPr bwMode="auto">
          <a:xfrm>
            <a:off x="2711450" y="1647825"/>
            <a:ext cx="10080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Events (% pa)</a:t>
            </a:r>
            <a:endParaRPr lang="en-US" sz="2000"/>
          </a:p>
        </p:txBody>
      </p:sp>
      <p:sp>
        <p:nvSpPr>
          <p:cNvPr id="80916" name="Rectangle 24"/>
          <p:cNvSpPr>
            <a:spLocks noChangeArrowheads="1"/>
          </p:cNvSpPr>
          <p:nvPr/>
        </p:nvSpPr>
        <p:spPr bwMode="auto">
          <a:xfrm>
            <a:off x="2203450" y="1985963"/>
            <a:ext cx="6921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 sz="2000"/>
          </a:p>
        </p:txBody>
      </p:sp>
      <p:sp>
        <p:nvSpPr>
          <p:cNvPr id="80917" name="Rectangle 25"/>
          <p:cNvSpPr>
            <a:spLocks noChangeArrowheads="1"/>
          </p:cNvSpPr>
          <p:nvPr/>
        </p:nvSpPr>
        <p:spPr bwMode="auto">
          <a:xfrm>
            <a:off x="1709738" y="2139950"/>
            <a:ext cx="1206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 sz="2000"/>
          </a:p>
        </p:txBody>
      </p:sp>
      <p:sp>
        <p:nvSpPr>
          <p:cNvPr id="80918" name="Rectangle 26"/>
          <p:cNvSpPr>
            <a:spLocks noChangeArrowheads="1"/>
          </p:cNvSpPr>
          <p:nvPr/>
        </p:nvSpPr>
        <p:spPr bwMode="auto">
          <a:xfrm>
            <a:off x="3343275" y="1985963"/>
            <a:ext cx="6921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 sz="2000"/>
          </a:p>
        </p:txBody>
      </p:sp>
      <p:sp>
        <p:nvSpPr>
          <p:cNvPr id="80919" name="Rectangle 27"/>
          <p:cNvSpPr>
            <a:spLocks noChangeArrowheads="1"/>
          </p:cNvSpPr>
          <p:nvPr/>
        </p:nvSpPr>
        <p:spPr bwMode="auto">
          <a:xfrm>
            <a:off x="3497263" y="2139950"/>
            <a:ext cx="5222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control</a:t>
            </a:r>
            <a:endParaRPr lang="en-US" sz="2000"/>
          </a:p>
        </p:txBody>
      </p:sp>
      <p:sp>
        <p:nvSpPr>
          <p:cNvPr id="80920" name="Rectangle 28"/>
          <p:cNvSpPr>
            <a:spLocks noChangeArrowheads="1"/>
          </p:cNvSpPr>
          <p:nvPr/>
        </p:nvSpPr>
        <p:spPr bwMode="auto">
          <a:xfrm>
            <a:off x="4929188" y="1985963"/>
            <a:ext cx="13493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Nimbus Sans L"/>
              </a:rPr>
              <a:t>Risk ratio (RR) per</a:t>
            </a:r>
            <a:endParaRPr lang="en-US" sz="2000" dirty="0"/>
          </a:p>
        </p:txBody>
      </p:sp>
      <p:sp>
        <p:nvSpPr>
          <p:cNvPr id="80921" name="Rectangle 29"/>
          <p:cNvSpPr>
            <a:spLocks noChangeArrowheads="1"/>
          </p:cNvSpPr>
          <p:nvPr/>
        </p:nvSpPr>
        <p:spPr bwMode="auto">
          <a:xfrm>
            <a:off x="4713288" y="2139950"/>
            <a:ext cx="17954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mmol/L LDL-C reduction</a:t>
            </a:r>
            <a:endParaRPr lang="en-US" sz="2000"/>
          </a:p>
        </p:txBody>
      </p:sp>
      <p:sp>
        <p:nvSpPr>
          <p:cNvPr id="80922" name="Rectangle 30"/>
          <p:cNvSpPr>
            <a:spLocks noChangeArrowheads="1"/>
          </p:cNvSpPr>
          <p:nvPr/>
        </p:nvSpPr>
        <p:spPr bwMode="auto">
          <a:xfrm>
            <a:off x="8686800" y="2032000"/>
            <a:ext cx="9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p</a:t>
            </a:r>
            <a:endParaRPr lang="en-US" sz="2000"/>
          </a:p>
        </p:txBody>
      </p:sp>
      <p:sp>
        <p:nvSpPr>
          <p:cNvPr id="80923" name="Rectangle 31"/>
          <p:cNvSpPr>
            <a:spLocks noChangeArrowheads="1"/>
          </p:cNvSpPr>
          <p:nvPr/>
        </p:nvSpPr>
        <p:spPr bwMode="auto">
          <a:xfrm>
            <a:off x="4173538" y="2386013"/>
            <a:ext cx="1206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 sz="2000"/>
          </a:p>
        </p:txBody>
      </p:sp>
      <p:sp>
        <p:nvSpPr>
          <p:cNvPr id="80924" name="Rectangle 32"/>
          <p:cNvSpPr>
            <a:spLocks noChangeArrowheads="1"/>
          </p:cNvSpPr>
          <p:nvPr/>
        </p:nvSpPr>
        <p:spPr bwMode="auto">
          <a:xfrm>
            <a:off x="4543425" y="2555875"/>
            <a:ext cx="4270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better</a:t>
            </a:r>
            <a:endParaRPr lang="en-US" sz="2000"/>
          </a:p>
        </p:txBody>
      </p:sp>
      <p:sp>
        <p:nvSpPr>
          <p:cNvPr id="80925" name="Rectangle 33"/>
          <p:cNvSpPr>
            <a:spLocks noChangeArrowheads="1"/>
          </p:cNvSpPr>
          <p:nvPr/>
        </p:nvSpPr>
        <p:spPr bwMode="auto">
          <a:xfrm>
            <a:off x="5899150" y="2463800"/>
            <a:ext cx="10175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Control better</a:t>
            </a:r>
            <a:endParaRPr lang="en-US" sz="2000"/>
          </a:p>
        </p:txBody>
      </p:sp>
      <p:sp>
        <p:nvSpPr>
          <p:cNvPr id="80926" name="Rectangle 34"/>
          <p:cNvSpPr>
            <a:spLocks noChangeArrowheads="1"/>
          </p:cNvSpPr>
          <p:nvPr/>
        </p:nvSpPr>
        <p:spPr bwMode="auto">
          <a:xfrm>
            <a:off x="371475" y="5327650"/>
            <a:ext cx="122238" cy="1238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sz="2000"/>
          </a:p>
        </p:txBody>
      </p:sp>
      <p:sp>
        <p:nvSpPr>
          <p:cNvPr id="80927" name="Line 35"/>
          <p:cNvSpPr>
            <a:spLocks noChangeShapeType="1"/>
          </p:cNvSpPr>
          <p:nvPr/>
        </p:nvSpPr>
        <p:spPr bwMode="auto">
          <a:xfrm>
            <a:off x="277813" y="5389563"/>
            <a:ext cx="293687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28" name="Rectangle 36"/>
          <p:cNvSpPr>
            <a:spLocks noChangeArrowheads="1"/>
          </p:cNvSpPr>
          <p:nvPr/>
        </p:nvSpPr>
        <p:spPr bwMode="auto">
          <a:xfrm>
            <a:off x="631825" y="5327650"/>
            <a:ext cx="403225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Nimbus Sans L"/>
              </a:rPr>
              <a:t>99% or</a:t>
            </a:r>
            <a:endParaRPr lang="en-US" sz="2000"/>
          </a:p>
        </p:txBody>
      </p:sp>
      <p:sp>
        <p:nvSpPr>
          <p:cNvPr id="80929" name="Freeform 37"/>
          <p:cNvSpPr>
            <a:spLocks/>
          </p:cNvSpPr>
          <p:nvPr/>
        </p:nvSpPr>
        <p:spPr bwMode="auto">
          <a:xfrm>
            <a:off x="1141413" y="5297488"/>
            <a:ext cx="276225" cy="169862"/>
          </a:xfrm>
          <a:custGeom>
            <a:avLst/>
            <a:gdLst>
              <a:gd name="T0" fmla="*/ 87 w 174"/>
              <a:gd name="T1" fmla="*/ 0 h 107"/>
              <a:gd name="T2" fmla="*/ 0 w 174"/>
              <a:gd name="T3" fmla="*/ 58 h 107"/>
              <a:gd name="T4" fmla="*/ 87 w 174"/>
              <a:gd name="T5" fmla="*/ 107 h 107"/>
              <a:gd name="T6" fmla="*/ 174 w 174"/>
              <a:gd name="T7" fmla="*/ 58 h 107"/>
              <a:gd name="T8" fmla="*/ 87 w 174"/>
              <a:gd name="T9" fmla="*/ 0 h 1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4"/>
              <a:gd name="T16" fmla="*/ 0 h 107"/>
              <a:gd name="T17" fmla="*/ 174 w 174"/>
              <a:gd name="T18" fmla="*/ 107 h 1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4" h="107">
                <a:moveTo>
                  <a:pt x="87" y="0"/>
                </a:moveTo>
                <a:lnTo>
                  <a:pt x="0" y="58"/>
                </a:lnTo>
                <a:lnTo>
                  <a:pt x="87" y="107"/>
                </a:lnTo>
                <a:lnTo>
                  <a:pt x="174" y="58"/>
                </a:lnTo>
                <a:lnTo>
                  <a:pt x="87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30" name="Freeform 38"/>
          <p:cNvSpPr>
            <a:spLocks/>
          </p:cNvSpPr>
          <p:nvPr/>
        </p:nvSpPr>
        <p:spPr bwMode="auto">
          <a:xfrm>
            <a:off x="1141413" y="5297488"/>
            <a:ext cx="276225" cy="169862"/>
          </a:xfrm>
          <a:custGeom>
            <a:avLst/>
            <a:gdLst>
              <a:gd name="T0" fmla="*/ 9 w 18"/>
              <a:gd name="T1" fmla="*/ 0 h 11"/>
              <a:gd name="T2" fmla="*/ 0 w 18"/>
              <a:gd name="T3" fmla="*/ 6 h 11"/>
              <a:gd name="T4" fmla="*/ 9 w 18"/>
              <a:gd name="T5" fmla="*/ 11 h 11"/>
              <a:gd name="T6" fmla="*/ 18 w 18"/>
              <a:gd name="T7" fmla="*/ 6 h 11"/>
              <a:gd name="T8" fmla="*/ 9 w 18"/>
              <a:gd name="T9" fmla="*/ 0 h 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"/>
              <a:gd name="T16" fmla="*/ 0 h 11"/>
              <a:gd name="T17" fmla="*/ 18 w 18"/>
              <a:gd name="T18" fmla="*/ 11 h 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" h="11">
                <a:moveTo>
                  <a:pt x="9" y="0"/>
                </a:moveTo>
                <a:lnTo>
                  <a:pt x="0" y="6"/>
                </a:lnTo>
                <a:lnTo>
                  <a:pt x="9" y="11"/>
                </a:lnTo>
                <a:lnTo>
                  <a:pt x="18" y="6"/>
                </a:lnTo>
                <a:lnTo>
                  <a:pt x="9" y="0"/>
                </a:lnTo>
              </a:path>
            </a:pathLst>
          </a:custGeom>
          <a:noFill/>
          <a:ln w="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31" name="Line 39"/>
          <p:cNvSpPr>
            <a:spLocks noChangeShapeType="1"/>
          </p:cNvSpPr>
          <p:nvPr/>
        </p:nvSpPr>
        <p:spPr bwMode="auto">
          <a:xfrm flipV="1">
            <a:off x="1279525" y="5297488"/>
            <a:ext cx="1588" cy="169862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32" name="Rectangle 40"/>
          <p:cNvSpPr>
            <a:spLocks noChangeArrowheads="1"/>
          </p:cNvSpPr>
          <p:nvPr/>
        </p:nvSpPr>
        <p:spPr bwMode="auto">
          <a:xfrm>
            <a:off x="1479550" y="5327650"/>
            <a:ext cx="4191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Nimbus Sans L"/>
              </a:rPr>
              <a:t>95% CI</a:t>
            </a:r>
            <a:endParaRPr lang="en-US" sz="2000"/>
          </a:p>
        </p:txBody>
      </p:sp>
      <p:sp>
        <p:nvSpPr>
          <p:cNvPr id="8093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Comparison of SHARP with other trials:</a:t>
            </a:r>
            <a:br>
              <a:rPr lang="en-GB" sz="3600" dirty="0" smtClean="0"/>
            </a:br>
            <a:r>
              <a:rPr lang="en-GB" sz="3600" dirty="0" smtClean="0"/>
              <a:t>Non-Fatal Myocardial Infarction</a:t>
            </a:r>
          </a:p>
        </p:txBody>
      </p:sp>
      <p:grpSp>
        <p:nvGrpSpPr>
          <p:cNvPr id="80934" name="Group 448"/>
          <p:cNvGrpSpPr>
            <a:grpSpLocks/>
          </p:cNvGrpSpPr>
          <p:nvPr/>
        </p:nvGrpSpPr>
        <p:grpSpPr bwMode="auto">
          <a:xfrm>
            <a:off x="431800" y="2979738"/>
            <a:ext cx="8394700" cy="2000250"/>
            <a:chOff x="431800" y="2967038"/>
            <a:chExt cx="8394701" cy="2000250"/>
          </a:xfrm>
        </p:grpSpPr>
        <p:sp>
          <p:nvSpPr>
            <p:cNvPr id="80935" name="Rectangle 44"/>
            <p:cNvSpPr>
              <a:spLocks noChangeArrowheads="1"/>
            </p:cNvSpPr>
            <p:nvPr/>
          </p:nvSpPr>
          <p:spPr bwMode="auto">
            <a:xfrm>
              <a:off x="431800" y="3044825"/>
              <a:ext cx="231775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4D</a:t>
              </a:r>
              <a:endParaRPr lang="en-US"/>
            </a:p>
          </p:txBody>
        </p:sp>
        <p:sp>
          <p:nvSpPr>
            <p:cNvPr id="80936" name="Rectangle 45"/>
            <p:cNvSpPr>
              <a:spLocks noChangeArrowheads="1"/>
            </p:cNvSpPr>
            <p:nvPr/>
          </p:nvSpPr>
          <p:spPr bwMode="auto">
            <a:xfrm>
              <a:off x="2279650" y="3028950"/>
              <a:ext cx="6159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33 (1.91)</a:t>
              </a:r>
              <a:endParaRPr lang="en-US"/>
            </a:p>
          </p:txBody>
        </p:sp>
        <p:sp>
          <p:nvSpPr>
            <p:cNvPr id="80937" name="Rectangle 46"/>
            <p:cNvSpPr>
              <a:spLocks noChangeArrowheads="1"/>
            </p:cNvSpPr>
            <p:nvPr/>
          </p:nvSpPr>
          <p:spPr bwMode="auto">
            <a:xfrm>
              <a:off x="3403600" y="3028950"/>
              <a:ext cx="6159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35 (2.02)</a:t>
              </a:r>
              <a:endParaRPr lang="en-US"/>
            </a:p>
          </p:txBody>
        </p:sp>
        <p:sp>
          <p:nvSpPr>
            <p:cNvPr id="80938" name="Rectangle 47"/>
            <p:cNvSpPr>
              <a:spLocks noChangeArrowheads="1"/>
            </p:cNvSpPr>
            <p:nvPr/>
          </p:nvSpPr>
          <p:spPr bwMode="auto">
            <a:xfrm>
              <a:off x="5421313" y="3089275"/>
              <a:ext cx="61913" cy="4603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0939" name="Line 48"/>
            <p:cNvSpPr>
              <a:spLocks noChangeShapeType="1"/>
            </p:cNvSpPr>
            <p:nvPr/>
          </p:nvSpPr>
          <p:spPr bwMode="auto">
            <a:xfrm>
              <a:off x="4529138" y="3105150"/>
              <a:ext cx="1970088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40" name="Line 49"/>
            <p:cNvSpPr>
              <a:spLocks noChangeShapeType="1"/>
            </p:cNvSpPr>
            <p:nvPr/>
          </p:nvSpPr>
          <p:spPr bwMode="auto">
            <a:xfrm flipH="1">
              <a:off x="4529138" y="3105150"/>
              <a:ext cx="260350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41" name="Freeform 50"/>
            <p:cNvSpPr>
              <a:spLocks/>
            </p:cNvSpPr>
            <p:nvPr/>
          </p:nvSpPr>
          <p:spPr bwMode="auto">
            <a:xfrm>
              <a:off x="4529138" y="3059113"/>
              <a:ext cx="92075" cy="107950"/>
            </a:xfrm>
            <a:custGeom>
              <a:avLst/>
              <a:gdLst>
                <a:gd name="T0" fmla="*/ 6 w 6"/>
                <a:gd name="T1" fmla="*/ 0 h 7"/>
                <a:gd name="T2" fmla="*/ 0 w 6"/>
                <a:gd name="T3" fmla="*/ 3 h 7"/>
                <a:gd name="T4" fmla="*/ 6 w 6"/>
                <a:gd name="T5" fmla="*/ 7 h 7"/>
                <a:gd name="T6" fmla="*/ 0 60000 65536"/>
                <a:gd name="T7" fmla="*/ 0 60000 65536"/>
                <a:gd name="T8" fmla="*/ 0 60000 65536"/>
                <a:gd name="T9" fmla="*/ 0 w 6"/>
                <a:gd name="T10" fmla="*/ 0 h 7"/>
                <a:gd name="T11" fmla="*/ 6 w 6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7">
                  <a:moveTo>
                    <a:pt x="6" y="0"/>
                  </a:moveTo>
                  <a:lnTo>
                    <a:pt x="0" y="3"/>
                  </a:lnTo>
                  <a:lnTo>
                    <a:pt x="6" y="7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42" name="Rectangle 51"/>
            <p:cNvSpPr>
              <a:spLocks noChangeArrowheads="1"/>
            </p:cNvSpPr>
            <p:nvPr/>
          </p:nvSpPr>
          <p:spPr bwMode="auto">
            <a:xfrm>
              <a:off x="431800" y="3521075"/>
              <a:ext cx="64770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AURORA</a:t>
              </a:r>
              <a:endParaRPr lang="en-US"/>
            </a:p>
          </p:txBody>
        </p:sp>
        <p:sp>
          <p:nvSpPr>
            <p:cNvPr id="80943" name="Rectangle 52"/>
            <p:cNvSpPr>
              <a:spLocks noChangeArrowheads="1"/>
            </p:cNvSpPr>
            <p:nvPr/>
          </p:nvSpPr>
          <p:spPr bwMode="auto">
            <a:xfrm>
              <a:off x="2279650" y="3505200"/>
              <a:ext cx="6159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91 (1.97)</a:t>
              </a:r>
              <a:endParaRPr lang="en-US"/>
            </a:p>
          </p:txBody>
        </p:sp>
        <p:sp>
          <p:nvSpPr>
            <p:cNvPr id="80944" name="Rectangle 53"/>
            <p:cNvSpPr>
              <a:spLocks noChangeArrowheads="1"/>
            </p:cNvSpPr>
            <p:nvPr/>
          </p:nvSpPr>
          <p:spPr bwMode="auto">
            <a:xfrm>
              <a:off x="3327400" y="3505200"/>
              <a:ext cx="693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107 (2.33)</a:t>
              </a:r>
              <a:endParaRPr lang="en-US"/>
            </a:p>
          </p:txBody>
        </p:sp>
        <p:sp>
          <p:nvSpPr>
            <p:cNvPr id="80945" name="Rectangle 54"/>
            <p:cNvSpPr>
              <a:spLocks noChangeArrowheads="1"/>
            </p:cNvSpPr>
            <p:nvPr/>
          </p:nvSpPr>
          <p:spPr bwMode="auto">
            <a:xfrm>
              <a:off x="5237163" y="3535363"/>
              <a:ext cx="107950" cy="10795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0946" name="Line 55"/>
            <p:cNvSpPr>
              <a:spLocks noChangeShapeType="1"/>
            </p:cNvSpPr>
            <p:nvPr/>
          </p:nvSpPr>
          <p:spPr bwMode="auto">
            <a:xfrm>
              <a:off x="4743450" y="3597275"/>
              <a:ext cx="1093788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47" name="Rectangle 56"/>
            <p:cNvSpPr>
              <a:spLocks noChangeArrowheads="1"/>
            </p:cNvSpPr>
            <p:nvPr/>
          </p:nvSpPr>
          <p:spPr bwMode="auto">
            <a:xfrm>
              <a:off x="431800" y="3275013"/>
              <a:ext cx="50958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ALERT</a:t>
              </a:r>
              <a:endParaRPr lang="en-US"/>
            </a:p>
          </p:txBody>
        </p:sp>
        <p:sp>
          <p:nvSpPr>
            <p:cNvPr id="80948" name="Rectangle 57"/>
            <p:cNvSpPr>
              <a:spLocks noChangeArrowheads="1"/>
            </p:cNvSpPr>
            <p:nvPr/>
          </p:nvSpPr>
          <p:spPr bwMode="auto">
            <a:xfrm>
              <a:off x="2279650" y="3275013"/>
              <a:ext cx="6159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54 (1.03)</a:t>
              </a:r>
              <a:endParaRPr lang="en-US"/>
            </a:p>
          </p:txBody>
        </p:sp>
        <p:sp>
          <p:nvSpPr>
            <p:cNvPr id="80949" name="Rectangle 58"/>
            <p:cNvSpPr>
              <a:spLocks noChangeArrowheads="1"/>
            </p:cNvSpPr>
            <p:nvPr/>
          </p:nvSpPr>
          <p:spPr bwMode="auto">
            <a:xfrm>
              <a:off x="3403600" y="3275013"/>
              <a:ext cx="6159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65 (1.24)</a:t>
              </a:r>
              <a:endParaRPr lang="en-US"/>
            </a:p>
          </p:txBody>
        </p:sp>
        <p:sp>
          <p:nvSpPr>
            <p:cNvPr id="80950" name="Rectangle 59"/>
            <p:cNvSpPr>
              <a:spLocks noChangeArrowheads="1"/>
            </p:cNvSpPr>
            <p:nvPr/>
          </p:nvSpPr>
          <p:spPr bwMode="auto">
            <a:xfrm>
              <a:off x="5175250" y="3321050"/>
              <a:ext cx="76200" cy="60325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0951" name="Line 60"/>
            <p:cNvSpPr>
              <a:spLocks noChangeShapeType="1"/>
            </p:cNvSpPr>
            <p:nvPr/>
          </p:nvSpPr>
          <p:spPr bwMode="auto">
            <a:xfrm>
              <a:off x="4529138" y="3351213"/>
              <a:ext cx="1508125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52" name="Line 61"/>
            <p:cNvSpPr>
              <a:spLocks noChangeShapeType="1"/>
            </p:cNvSpPr>
            <p:nvPr/>
          </p:nvSpPr>
          <p:spPr bwMode="auto">
            <a:xfrm flipH="1">
              <a:off x="4529138" y="3351213"/>
              <a:ext cx="260350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53" name="Freeform 62"/>
            <p:cNvSpPr>
              <a:spLocks/>
            </p:cNvSpPr>
            <p:nvPr/>
          </p:nvSpPr>
          <p:spPr bwMode="auto">
            <a:xfrm>
              <a:off x="4529138" y="3305175"/>
              <a:ext cx="92075" cy="107950"/>
            </a:xfrm>
            <a:custGeom>
              <a:avLst/>
              <a:gdLst>
                <a:gd name="T0" fmla="*/ 6 w 6"/>
                <a:gd name="T1" fmla="*/ 0 h 7"/>
                <a:gd name="T2" fmla="*/ 0 w 6"/>
                <a:gd name="T3" fmla="*/ 3 h 7"/>
                <a:gd name="T4" fmla="*/ 6 w 6"/>
                <a:gd name="T5" fmla="*/ 7 h 7"/>
                <a:gd name="T6" fmla="*/ 0 60000 65536"/>
                <a:gd name="T7" fmla="*/ 0 60000 65536"/>
                <a:gd name="T8" fmla="*/ 0 60000 65536"/>
                <a:gd name="T9" fmla="*/ 0 w 6"/>
                <a:gd name="T10" fmla="*/ 0 h 7"/>
                <a:gd name="T11" fmla="*/ 6 w 6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7">
                  <a:moveTo>
                    <a:pt x="6" y="0"/>
                  </a:moveTo>
                  <a:lnTo>
                    <a:pt x="0" y="3"/>
                  </a:lnTo>
                  <a:lnTo>
                    <a:pt x="6" y="7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54" name="Rectangle 63"/>
            <p:cNvSpPr>
              <a:spLocks noChangeArrowheads="1"/>
            </p:cNvSpPr>
            <p:nvPr/>
          </p:nvSpPr>
          <p:spPr bwMode="auto">
            <a:xfrm>
              <a:off x="431800" y="3767138"/>
              <a:ext cx="5397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SHARP</a:t>
              </a:r>
              <a:endParaRPr lang="en-US"/>
            </a:p>
          </p:txBody>
        </p:sp>
        <p:sp>
          <p:nvSpPr>
            <p:cNvPr id="80955" name="Rectangle 64"/>
            <p:cNvSpPr>
              <a:spLocks noChangeArrowheads="1"/>
            </p:cNvSpPr>
            <p:nvPr/>
          </p:nvSpPr>
          <p:spPr bwMode="auto">
            <a:xfrm>
              <a:off x="2203450" y="3752850"/>
              <a:ext cx="693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134 (0.71)</a:t>
              </a:r>
              <a:endParaRPr lang="en-US"/>
            </a:p>
          </p:txBody>
        </p:sp>
        <p:sp>
          <p:nvSpPr>
            <p:cNvPr id="80956" name="Rectangle 65"/>
            <p:cNvSpPr>
              <a:spLocks noChangeArrowheads="1"/>
            </p:cNvSpPr>
            <p:nvPr/>
          </p:nvSpPr>
          <p:spPr bwMode="auto">
            <a:xfrm>
              <a:off x="3327400" y="3752850"/>
              <a:ext cx="693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159 (0.85)</a:t>
              </a:r>
              <a:endParaRPr lang="en-US"/>
            </a:p>
          </p:txBody>
        </p:sp>
        <p:sp>
          <p:nvSpPr>
            <p:cNvPr id="80957" name="Rectangle 66"/>
            <p:cNvSpPr>
              <a:spLocks noChangeArrowheads="1"/>
            </p:cNvSpPr>
            <p:nvPr/>
          </p:nvSpPr>
          <p:spPr bwMode="auto">
            <a:xfrm>
              <a:off x="5175250" y="3781425"/>
              <a:ext cx="123825" cy="10795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0958" name="Line 67"/>
            <p:cNvSpPr>
              <a:spLocks noChangeShapeType="1"/>
            </p:cNvSpPr>
            <p:nvPr/>
          </p:nvSpPr>
          <p:spPr bwMode="auto">
            <a:xfrm>
              <a:off x="4713288" y="3843338"/>
              <a:ext cx="1047750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59" name="Rectangle 68"/>
            <p:cNvSpPr>
              <a:spLocks noChangeArrowheads="1"/>
            </p:cNvSpPr>
            <p:nvPr/>
          </p:nvSpPr>
          <p:spPr bwMode="auto">
            <a:xfrm>
              <a:off x="7285038" y="3259138"/>
              <a:ext cx="153988" cy="20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Symbol" pitchFamily="18" charset="2"/>
                </a:rPr>
                <a:t>c</a:t>
              </a:r>
              <a:endParaRPr lang="en-US"/>
            </a:p>
          </p:txBody>
        </p:sp>
        <p:sp>
          <p:nvSpPr>
            <p:cNvPr id="80960" name="Rectangle 69"/>
            <p:cNvSpPr>
              <a:spLocks noChangeArrowheads="1"/>
            </p:cNvSpPr>
            <p:nvPr/>
          </p:nvSpPr>
          <p:spPr bwMode="auto">
            <a:xfrm>
              <a:off x="7361238" y="3367088"/>
              <a:ext cx="107950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Nimbus Sans L"/>
                </a:rPr>
                <a:t>3</a:t>
              </a:r>
              <a:endParaRPr lang="en-US"/>
            </a:p>
          </p:txBody>
        </p:sp>
        <p:sp>
          <p:nvSpPr>
            <p:cNvPr id="80961" name="Rectangle 70"/>
            <p:cNvSpPr>
              <a:spLocks noChangeArrowheads="1"/>
            </p:cNvSpPr>
            <p:nvPr/>
          </p:nvSpPr>
          <p:spPr bwMode="auto">
            <a:xfrm>
              <a:off x="7361238" y="3259138"/>
              <a:ext cx="107950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Nimbus Sans L"/>
                </a:rPr>
                <a:t>2</a:t>
              </a:r>
              <a:endParaRPr lang="en-US"/>
            </a:p>
          </p:txBody>
        </p:sp>
        <p:sp>
          <p:nvSpPr>
            <p:cNvPr id="80962" name="Rectangle 71"/>
            <p:cNvSpPr>
              <a:spLocks noChangeArrowheads="1"/>
            </p:cNvSpPr>
            <p:nvPr/>
          </p:nvSpPr>
          <p:spPr bwMode="auto">
            <a:xfrm>
              <a:off x="7408863" y="3275013"/>
              <a:ext cx="13970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=</a:t>
              </a:r>
              <a:endParaRPr lang="en-US"/>
            </a:p>
          </p:txBody>
        </p:sp>
        <p:sp>
          <p:nvSpPr>
            <p:cNvPr id="80963" name="Rectangle 72"/>
            <p:cNvSpPr>
              <a:spLocks noChangeArrowheads="1"/>
            </p:cNvSpPr>
            <p:nvPr/>
          </p:nvSpPr>
          <p:spPr bwMode="auto">
            <a:xfrm>
              <a:off x="7500938" y="3275013"/>
              <a:ext cx="2476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0.3</a:t>
              </a:r>
              <a:endParaRPr lang="en-US"/>
            </a:p>
          </p:txBody>
        </p:sp>
        <p:sp>
          <p:nvSpPr>
            <p:cNvPr id="80964" name="Rectangle 73"/>
            <p:cNvSpPr>
              <a:spLocks noChangeArrowheads="1"/>
            </p:cNvSpPr>
            <p:nvPr/>
          </p:nvSpPr>
          <p:spPr bwMode="auto">
            <a:xfrm>
              <a:off x="7192963" y="3429000"/>
              <a:ext cx="64770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(p = 0.96)</a:t>
              </a:r>
              <a:endParaRPr lang="en-US"/>
            </a:p>
          </p:txBody>
        </p:sp>
        <p:sp>
          <p:nvSpPr>
            <p:cNvPr id="80965" name="Rectangle 74"/>
            <p:cNvSpPr>
              <a:spLocks noChangeArrowheads="1"/>
            </p:cNvSpPr>
            <p:nvPr/>
          </p:nvSpPr>
          <p:spPr bwMode="auto">
            <a:xfrm>
              <a:off x="431800" y="4013200"/>
              <a:ext cx="138588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Subtotal: 4 renal trials</a:t>
              </a:r>
              <a:endParaRPr lang="en-US"/>
            </a:p>
          </p:txBody>
        </p:sp>
        <p:sp>
          <p:nvSpPr>
            <p:cNvPr id="80966" name="Rectangle 75"/>
            <p:cNvSpPr>
              <a:spLocks noChangeArrowheads="1"/>
            </p:cNvSpPr>
            <p:nvPr/>
          </p:nvSpPr>
          <p:spPr bwMode="auto">
            <a:xfrm>
              <a:off x="2203450" y="3998913"/>
              <a:ext cx="693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312 (1.02)</a:t>
              </a:r>
              <a:endParaRPr lang="en-US"/>
            </a:p>
          </p:txBody>
        </p:sp>
        <p:sp>
          <p:nvSpPr>
            <p:cNvPr id="80967" name="Rectangle 76"/>
            <p:cNvSpPr>
              <a:spLocks noChangeArrowheads="1"/>
            </p:cNvSpPr>
            <p:nvPr/>
          </p:nvSpPr>
          <p:spPr bwMode="auto">
            <a:xfrm>
              <a:off x="3327400" y="3998913"/>
              <a:ext cx="693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366 (1.21)</a:t>
              </a:r>
              <a:endParaRPr lang="en-US"/>
            </a:p>
          </p:txBody>
        </p:sp>
        <p:sp>
          <p:nvSpPr>
            <p:cNvPr id="80968" name="Freeform 77"/>
            <p:cNvSpPr>
              <a:spLocks/>
            </p:cNvSpPr>
            <p:nvPr/>
          </p:nvSpPr>
          <p:spPr bwMode="auto">
            <a:xfrm>
              <a:off x="5021263" y="4013200"/>
              <a:ext cx="492125" cy="122238"/>
            </a:xfrm>
            <a:custGeom>
              <a:avLst/>
              <a:gdLst>
                <a:gd name="T0" fmla="*/ 0 w 32"/>
                <a:gd name="T1" fmla="*/ 4 h 8"/>
                <a:gd name="T2" fmla="*/ 16 w 32"/>
                <a:gd name="T3" fmla="*/ 8 h 8"/>
                <a:gd name="T4" fmla="*/ 32 w 32"/>
                <a:gd name="T5" fmla="*/ 4 h 8"/>
                <a:gd name="T6" fmla="*/ 16 w 32"/>
                <a:gd name="T7" fmla="*/ 0 h 8"/>
                <a:gd name="T8" fmla="*/ 0 w 32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8"/>
                <a:gd name="T17" fmla="*/ 32 w 3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8">
                  <a:moveTo>
                    <a:pt x="0" y="4"/>
                  </a:moveTo>
                  <a:lnTo>
                    <a:pt x="16" y="8"/>
                  </a:lnTo>
                  <a:lnTo>
                    <a:pt x="32" y="4"/>
                  </a:lnTo>
                  <a:lnTo>
                    <a:pt x="16" y="0"/>
                  </a:lnTo>
                  <a:lnTo>
                    <a:pt x="0" y="4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69" name="Rectangle 78"/>
            <p:cNvSpPr>
              <a:spLocks noChangeArrowheads="1"/>
            </p:cNvSpPr>
            <p:nvPr/>
          </p:nvSpPr>
          <p:spPr bwMode="auto">
            <a:xfrm>
              <a:off x="6684963" y="3998913"/>
              <a:ext cx="1109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0.83 (0.70 - 0.98)</a:t>
              </a:r>
              <a:endParaRPr lang="en-US"/>
            </a:p>
          </p:txBody>
        </p:sp>
        <p:sp>
          <p:nvSpPr>
            <p:cNvPr id="80970" name="Rectangle 79"/>
            <p:cNvSpPr>
              <a:spLocks noChangeArrowheads="1"/>
            </p:cNvSpPr>
            <p:nvPr/>
          </p:nvSpPr>
          <p:spPr bwMode="auto">
            <a:xfrm>
              <a:off x="8455025" y="3998913"/>
              <a:ext cx="36988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 0.03</a:t>
              </a:r>
              <a:endParaRPr lang="en-US"/>
            </a:p>
          </p:txBody>
        </p:sp>
        <p:sp>
          <p:nvSpPr>
            <p:cNvPr id="80971" name="Rectangle 80"/>
            <p:cNvSpPr>
              <a:spLocks noChangeArrowheads="1"/>
            </p:cNvSpPr>
            <p:nvPr/>
          </p:nvSpPr>
          <p:spPr bwMode="auto">
            <a:xfrm>
              <a:off x="431800" y="4244975"/>
              <a:ext cx="8937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23 other trials</a:t>
              </a:r>
              <a:endParaRPr lang="en-US"/>
            </a:p>
          </p:txBody>
        </p:sp>
        <p:sp>
          <p:nvSpPr>
            <p:cNvPr id="80972" name="Rectangle 81"/>
            <p:cNvSpPr>
              <a:spLocks noChangeArrowheads="1"/>
            </p:cNvSpPr>
            <p:nvPr/>
          </p:nvSpPr>
          <p:spPr bwMode="auto">
            <a:xfrm>
              <a:off x="2125663" y="4244975"/>
              <a:ext cx="7699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3307 (0.97)</a:t>
              </a:r>
              <a:endParaRPr lang="en-US"/>
            </a:p>
          </p:txBody>
        </p:sp>
        <p:sp>
          <p:nvSpPr>
            <p:cNvPr id="80973" name="Rectangle 82"/>
            <p:cNvSpPr>
              <a:spLocks noChangeArrowheads="1"/>
            </p:cNvSpPr>
            <p:nvPr/>
          </p:nvSpPr>
          <p:spPr bwMode="auto">
            <a:xfrm>
              <a:off x="3249613" y="4244975"/>
              <a:ext cx="7699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4386 (1.29)</a:t>
              </a:r>
              <a:endParaRPr lang="en-US"/>
            </a:p>
          </p:txBody>
        </p:sp>
        <p:sp>
          <p:nvSpPr>
            <p:cNvPr id="80974" name="Freeform 83"/>
            <p:cNvSpPr>
              <a:spLocks/>
            </p:cNvSpPr>
            <p:nvPr/>
          </p:nvSpPr>
          <p:spPr bwMode="auto">
            <a:xfrm>
              <a:off x="5021263" y="4259263"/>
              <a:ext cx="123825" cy="122238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4 h 8"/>
                <a:gd name="T6" fmla="*/ 4 w 8"/>
                <a:gd name="T7" fmla="*/ 0 h 8"/>
                <a:gd name="T8" fmla="*/ 0 w 8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8"/>
                <a:gd name="T17" fmla="*/ 8 w 8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8">
                  <a:moveTo>
                    <a:pt x="0" y="4"/>
                  </a:moveTo>
                  <a:lnTo>
                    <a:pt x="4" y="8"/>
                  </a:lnTo>
                  <a:lnTo>
                    <a:pt x="8" y="4"/>
                  </a:lnTo>
                  <a:lnTo>
                    <a:pt x="4" y="0"/>
                  </a:lnTo>
                  <a:lnTo>
                    <a:pt x="0" y="4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75" name="Rectangle 84"/>
            <p:cNvSpPr>
              <a:spLocks noChangeArrowheads="1"/>
            </p:cNvSpPr>
            <p:nvPr/>
          </p:nvSpPr>
          <p:spPr bwMode="auto">
            <a:xfrm>
              <a:off x="6684963" y="4244975"/>
              <a:ext cx="1109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0.73 (0.70 - 0.76)</a:t>
              </a:r>
              <a:endParaRPr lang="en-US"/>
            </a:p>
          </p:txBody>
        </p:sp>
        <p:sp>
          <p:nvSpPr>
            <p:cNvPr id="80976" name="Rectangle 85"/>
            <p:cNvSpPr>
              <a:spLocks noChangeArrowheads="1"/>
            </p:cNvSpPr>
            <p:nvPr/>
          </p:nvSpPr>
          <p:spPr bwMode="auto">
            <a:xfrm>
              <a:off x="8224838" y="4244975"/>
              <a:ext cx="601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 &lt;0.0001</a:t>
              </a:r>
              <a:endParaRPr lang="en-US"/>
            </a:p>
          </p:txBody>
        </p:sp>
        <p:sp>
          <p:nvSpPr>
            <p:cNvPr id="80977" name="Rectangle 86"/>
            <p:cNvSpPr>
              <a:spLocks noChangeArrowheads="1"/>
            </p:cNvSpPr>
            <p:nvPr/>
          </p:nvSpPr>
          <p:spPr bwMode="auto">
            <a:xfrm>
              <a:off x="431800" y="4491038"/>
              <a:ext cx="601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Nimbus Sans L"/>
                </a:rPr>
                <a:t>All trials</a:t>
              </a:r>
              <a:endParaRPr lang="en-US"/>
            </a:p>
          </p:txBody>
        </p:sp>
        <p:sp>
          <p:nvSpPr>
            <p:cNvPr id="80978" name="Rectangle 87"/>
            <p:cNvSpPr>
              <a:spLocks noChangeArrowheads="1"/>
            </p:cNvSpPr>
            <p:nvPr/>
          </p:nvSpPr>
          <p:spPr bwMode="auto">
            <a:xfrm>
              <a:off x="2125663" y="4475163"/>
              <a:ext cx="7699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Nimbus Sans L"/>
                </a:rPr>
                <a:t>3619 (0.97)</a:t>
              </a:r>
              <a:endParaRPr lang="en-US"/>
            </a:p>
          </p:txBody>
        </p:sp>
        <p:sp>
          <p:nvSpPr>
            <p:cNvPr id="80979" name="Rectangle 88"/>
            <p:cNvSpPr>
              <a:spLocks noChangeArrowheads="1"/>
            </p:cNvSpPr>
            <p:nvPr/>
          </p:nvSpPr>
          <p:spPr bwMode="auto">
            <a:xfrm>
              <a:off x="3249613" y="4475163"/>
              <a:ext cx="7699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Nimbus Sans L"/>
                </a:rPr>
                <a:t>4752 (1.29)</a:t>
              </a:r>
              <a:endParaRPr lang="en-US"/>
            </a:p>
          </p:txBody>
        </p:sp>
        <p:sp>
          <p:nvSpPr>
            <p:cNvPr id="80980" name="Freeform 89"/>
            <p:cNvSpPr>
              <a:spLocks/>
            </p:cNvSpPr>
            <p:nvPr/>
          </p:nvSpPr>
          <p:spPr bwMode="auto">
            <a:xfrm>
              <a:off x="5037138" y="4505325"/>
              <a:ext cx="122238" cy="123825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4 h 8"/>
                <a:gd name="T6" fmla="*/ 4 w 8"/>
                <a:gd name="T7" fmla="*/ 0 h 8"/>
                <a:gd name="T8" fmla="*/ 0 w 8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8"/>
                <a:gd name="T17" fmla="*/ 8 w 8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8">
                  <a:moveTo>
                    <a:pt x="0" y="4"/>
                  </a:moveTo>
                  <a:lnTo>
                    <a:pt x="4" y="8"/>
                  </a:lnTo>
                  <a:lnTo>
                    <a:pt x="8" y="4"/>
                  </a:lnTo>
                  <a:lnTo>
                    <a:pt x="4" y="0"/>
                  </a:lnTo>
                  <a:lnTo>
                    <a:pt x="0" y="4"/>
                  </a:lnTo>
                </a:path>
              </a:pathLst>
            </a:custGeom>
            <a:noFill/>
            <a:ln w="2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81" name="Rectangle 90"/>
            <p:cNvSpPr>
              <a:spLocks noChangeArrowheads="1"/>
            </p:cNvSpPr>
            <p:nvPr/>
          </p:nvSpPr>
          <p:spPr bwMode="auto">
            <a:xfrm>
              <a:off x="6684963" y="4475163"/>
              <a:ext cx="1109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Nimbus Sans L"/>
                </a:rPr>
                <a:t>0.74 (0.70 - 0.77)</a:t>
              </a:r>
              <a:endParaRPr lang="en-US"/>
            </a:p>
          </p:txBody>
        </p:sp>
        <p:sp>
          <p:nvSpPr>
            <p:cNvPr id="80982" name="Rectangle 91"/>
            <p:cNvSpPr>
              <a:spLocks noChangeArrowheads="1"/>
            </p:cNvSpPr>
            <p:nvPr/>
          </p:nvSpPr>
          <p:spPr bwMode="auto">
            <a:xfrm>
              <a:off x="8224838" y="4491038"/>
              <a:ext cx="601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Nimbus Sans L"/>
                </a:rPr>
                <a:t> &lt;0.0001</a:t>
              </a:r>
              <a:endParaRPr lang="en-US"/>
            </a:p>
          </p:txBody>
        </p:sp>
        <p:sp>
          <p:nvSpPr>
            <p:cNvPr id="80983" name="Line 92"/>
            <p:cNvSpPr>
              <a:spLocks noChangeShapeType="1"/>
            </p:cNvSpPr>
            <p:nvPr/>
          </p:nvSpPr>
          <p:spPr bwMode="auto">
            <a:xfrm flipV="1">
              <a:off x="5097463" y="2967038"/>
              <a:ext cx="1588" cy="15382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84" name="Rectangle 93"/>
            <p:cNvSpPr>
              <a:spLocks noChangeArrowheads="1"/>
            </p:cNvSpPr>
            <p:nvPr/>
          </p:nvSpPr>
          <p:spPr bwMode="auto">
            <a:xfrm>
              <a:off x="431800" y="4737100"/>
              <a:ext cx="2879725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Difference between renal and non-renal trials: </a:t>
              </a:r>
              <a:endParaRPr lang="en-US"/>
            </a:p>
          </p:txBody>
        </p:sp>
        <p:sp>
          <p:nvSpPr>
            <p:cNvPr id="80985" name="Rectangle 94"/>
            <p:cNvSpPr>
              <a:spLocks noChangeArrowheads="1"/>
            </p:cNvSpPr>
            <p:nvPr/>
          </p:nvSpPr>
          <p:spPr bwMode="auto">
            <a:xfrm>
              <a:off x="3311525" y="4721225"/>
              <a:ext cx="153988" cy="20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Symbol" pitchFamily="18" charset="2"/>
                </a:rPr>
                <a:t>c</a:t>
              </a:r>
              <a:endParaRPr lang="en-US"/>
            </a:p>
          </p:txBody>
        </p:sp>
        <p:sp>
          <p:nvSpPr>
            <p:cNvPr id="80986" name="Rectangle 95"/>
            <p:cNvSpPr>
              <a:spLocks noChangeArrowheads="1"/>
            </p:cNvSpPr>
            <p:nvPr/>
          </p:nvSpPr>
          <p:spPr bwMode="auto">
            <a:xfrm>
              <a:off x="3373438" y="4813300"/>
              <a:ext cx="107950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Nimbus Sans L"/>
                </a:rPr>
                <a:t>1</a:t>
              </a:r>
              <a:endParaRPr lang="en-US"/>
            </a:p>
          </p:txBody>
        </p:sp>
        <p:sp>
          <p:nvSpPr>
            <p:cNvPr id="80987" name="Rectangle 96"/>
            <p:cNvSpPr>
              <a:spLocks noChangeArrowheads="1"/>
            </p:cNvSpPr>
            <p:nvPr/>
          </p:nvSpPr>
          <p:spPr bwMode="auto">
            <a:xfrm>
              <a:off x="3373438" y="4705350"/>
              <a:ext cx="107950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Nimbus Sans L"/>
                </a:rPr>
                <a:t>2</a:t>
              </a:r>
              <a:endParaRPr lang="en-US"/>
            </a:p>
          </p:txBody>
        </p:sp>
        <p:sp>
          <p:nvSpPr>
            <p:cNvPr id="80988" name="Rectangle 97"/>
            <p:cNvSpPr>
              <a:spLocks noChangeArrowheads="1"/>
            </p:cNvSpPr>
            <p:nvPr/>
          </p:nvSpPr>
          <p:spPr bwMode="auto">
            <a:xfrm>
              <a:off x="3435350" y="4737100"/>
              <a:ext cx="13970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=</a:t>
              </a:r>
              <a:endParaRPr lang="en-US"/>
            </a:p>
          </p:txBody>
        </p:sp>
        <p:sp>
          <p:nvSpPr>
            <p:cNvPr id="80989" name="Rectangle 98"/>
            <p:cNvSpPr>
              <a:spLocks noChangeArrowheads="1"/>
            </p:cNvSpPr>
            <p:nvPr/>
          </p:nvSpPr>
          <p:spPr bwMode="auto">
            <a:xfrm>
              <a:off x="3543300" y="4721225"/>
              <a:ext cx="87788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2.2 (p = 0.14)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Line 5"/>
          <p:cNvSpPr>
            <a:spLocks noChangeShapeType="1"/>
          </p:cNvSpPr>
          <p:nvPr/>
        </p:nvSpPr>
        <p:spPr bwMode="auto">
          <a:xfrm flipV="1">
            <a:off x="5545138" y="2671763"/>
            <a:ext cx="1587" cy="2519362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22" name="Line 6"/>
          <p:cNvSpPr>
            <a:spLocks noChangeShapeType="1"/>
          </p:cNvSpPr>
          <p:nvPr/>
        </p:nvSpPr>
        <p:spPr bwMode="auto">
          <a:xfrm>
            <a:off x="4529138" y="5219700"/>
            <a:ext cx="2032000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23" name="Rectangle 7"/>
          <p:cNvSpPr>
            <a:spLocks noChangeArrowheads="1"/>
          </p:cNvSpPr>
          <p:nvPr/>
        </p:nvSpPr>
        <p:spPr bwMode="auto">
          <a:xfrm>
            <a:off x="4435475" y="5391150"/>
            <a:ext cx="21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Nimbus Sans L"/>
              </a:rPr>
              <a:t>0.5</a:t>
            </a:r>
            <a:endParaRPr lang="en-US" sz="2000"/>
          </a:p>
        </p:txBody>
      </p:sp>
      <p:sp>
        <p:nvSpPr>
          <p:cNvPr id="81924" name="Rectangle 8"/>
          <p:cNvSpPr>
            <a:spLocks noChangeArrowheads="1"/>
          </p:cNvSpPr>
          <p:nvPr/>
        </p:nvSpPr>
        <p:spPr bwMode="auto">
          <a:xfrm>
            <a:off x="4991100" y="5391150"/>
            <a:ext cx="298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Nimbus Sans L"/>
              </a:rPr>
              <a:t>0.75</a:t>
            </a:r>
            <a:endParaRPr lang="en-US" sz="2000"/>
          </a:p>
        </p:txBody>
      </p:sp>
      <p:sp>
        <p:nvSpPr>
          <p:cNvPr id="81925" name="Rectangle 9"/>
          <p:cNvSpPr>
            <a:spLocks noChangeArrowheads="1"/>
          </p:cNvSpPr>
          <p:nvPr/>
        </p:nvSpPr>
        <p:spPr bwMode="auto">
          <a:xfrm>
            <a:off x="5499100" y="5391150"/>
            <a:ext cx="85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Nimbus Sans L"/>
              </a:rPr>
              <a:t>1</a:t>
            </a:r>
            <a:endParaRPr lang="en-US" sz="2000"/>
          </a:p>
        </p:txBody>
      </p:sp>
      <p:sp>
        <p:nvSpPr>
          <p:cNvPr id="81926" name="Rectangle 10"/>
          <p:cNvSpPr>
            <a:spLocks noChangeArrowheads="1"/>
          </p:cNvSpPr>
          <p:nvPr/>
        </p:nvSpPr>
        <p:spPr bwMode="auto">
          <a:xfrm>
            <a:off x="6037263" y="5391150"/>
            <a:ext cx="21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Nimbus Sans L"/>
              </a:rPr>
              <a:t>1.5</a:t>
            </a:r>
            <a:endParaRPr lang="en-US" sz="2000"/>
          </a:p>
        </p:txBody>
      </p:sp>
      <p:sp>
        <p:nvSpPr>
          <p:cNvPr id="81927" name="Rectangle 11"/>
          <p:cNvSpPr>
            <a:spLocks noChangeArrowheads="1"/>
          </p:cNvSpPr>
          <p:nvPr/>
        </p:nvSpPr>
        <p:spPr bwMode="auto">
          <a:xfrm>
            <a:off x="6530975" y="5391150"/>
            <a:ext cx="85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Nimbus Sans L"/>
              </a:rPr>
              <a:t>2</a:t>
            </a:r>
            <a:endParaRPr lang="en-US" sz="2000"/>
          </a:p>
        </p:txBody>
      </p:sp>
      <p:sp>
        <p:nvSpPr>
          <p:cNvPr id="81928" name="Line 12"/>
          <p:cNvSpPr>
            <a:spLocks noChangeShapeType="1"/>
          </p:cNvSpPr>
          <p:nvPr/>
        </p:nvSpPr>
        <p:spPr bwMode="auto">
          <a:xfrm>
            <a:off x="4529138" y="5219700"/>
            <a:ext cx="1587" cy="476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29" name="Line 13"/>
          <p:cNvSpPr>
            <a:spLocks noChangeShapeType="1"/>
          </p:cNvSpPr>
          <p:nvPr/>
        </p:nvSpPr>
        <p:spPr bwMode="auto">
          <a:xfrm>
            <a:off x="5129213" y="5219700"/>
            <a:ext cx="1587" cy="476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30" name="Line 14"/>
          <p:cNvSpPr>
            <a:spLocks noChangeShapeType="1"/>
          </p:cNvSpPr>
          <p:nvPr/>
        </p:nvSpPr>
        <p:spPr bwMode="auto">
          <a:xfrm>
            <a:off x="5545138" y="5219700"/>
            <a:ext cx="1587" cy="476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31" name="Line 15"/>
          <p:cNvSpPr>
            <a:spLocks noChangeShapeType="1"/>
          </p:cNvSpPr>
          <p:nvPr/>
        </p:nvSpPr>
        <p:spPr bwMode="auto">
          <a:xfrm>
            <a:off x="6145213" y="5219700"/>
            <a:ext cx="1587" cy="476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32" name="Line 16"/>
          <p:cNvSpPr>
            <a:spLocks noChangeShapeType="1"/>
          </p:cNvSpPr>
          <p:nvPr/>
        </p:nvSpPr>
        <p:spPr bwMode="auto">
          <a:xfrm>
            <a:off x="6561138" y="5219700"/>
            <a:ext cx="1587" cy="476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33" name="Line 17"/>
          <p:cNvSpPr>
            <a:spLocks noChangeShapeType="1"/>
          </p:cNvSpPr>
          <p:nvPr/>
        </p:nvSpPr>
        <p:spPr bwMode="auto">
          <a:xfrm>
            <a:off x="4529138" y="5219700"/>
            <a:ext cx="1587" cy="777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34" name="Line 18"/>
          <p:cNvSpPr>
            <a:spLocks noChangeShapeType="1"/>
          </p:cNvSpPr>
          <p:nvPr/>
        </p:nvSpPr>
        <p:spPr bwMode="auto">
          <a:xfrm>
            <a:off x="5129213" y="5219700"/>
            <a:ext cx="1587" cy="777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35" name="Line 19"/>
          <p:cNvSpPr>
            <a:spLocks noChangeShapeType="1"/>
          </p:cNvSpPr>
          <p:nvPr/>
        </p:nvSpPr>
        <p:spPr bwMode="auto">
          <a:xfrm>
            <a:off x="5545138" y="5219700"/>
            <a:ext cx="1587" cy="777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36" name="Line 20"/>
          <p:cNvSpPr>
            <a:spLocks noChangeShapeType="1"/>
          </p:cNvSpPr>
          <p:nvPr/>
        </p:nvSpPr>
        <p:spPr bwMode="auto">
          <a:xfrm>
            <a:off x="6145213" y="5219700"/>
            <a:ext cx="1587" cy="777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37" name="Line 21"/>
          <p:cNvSpPr>
            <a:spLocks noChangeShapeType="1"/>
          </p:cNvSpPr>
          <p:nvPr/>
        </p:nvSpPr>
        <p:spPr bwMode="auto">
          <a:xfrm>
            <a:off x="6561138" y="5219700"/>
            <a:ext cx="1587" cy="777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38" name="Rectangle 22"/>
          <p:cNvSpPr>
            <a:spLocks noChangeArrowheads="1"/>
          </p:cNvSpPr>
          <p:nvPr/>
        </p:nvSpPr>
        <p:spPr bwMode="auto">
          <a:xfrm>
            <a:off x="431800" y="2062163"/>
            <a:ext cx="317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Trial</a:t>
            </a:r>
            <a:endParaRPr lang="en-US" sz="2000"/>
          </a:p>
        </p:txBody>
      </p:sp>
      <p:sp>
        <p:nvSpPr>
          <p:cNvPr id="81939" name="Rectangle 23"/>
          <p:cNvSpPr>
            <a:spLocks noChangeArrowheads="1"/>
          </p:cNvSpPr>
          <p:nvPr/>
        </p:nvSpPr>
        <p:spPr bwMode="auto">
          <a:xfrm>
            <a:off x="2711450" y="1647825"/>
            <a:ext cx="10080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Events (% pa)</a:t>
            </a:r>
            <a:endParaRPr lang="en-US" sz="2000"/>
          </a:p>
        </p:txBody>
      </p:sp>
      <p:sp>
        <p:nvSpPr>
          <p:cNvPr id="81940" name="Rectangle 24"/>
          <p:cNvSpPr>
            <a:spLocks noChangeArrowheads="1"/>
          </p:cNvSpPr>
          <p:nvPr/>
        </p:nvSpPr>
        <p:spPr bwMode="auto">
          <a:xfrm>
            <a:off x="2203450" y="1985963"/>
            <a:ext cx="6921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 sz="2000"/>
          </a:p>
        </p:txBody>
      </p:sp>
      <p:sp>
        <p:nvSpPr>
          <p:cNvPr id="81941" name="Rectangle 25"/>
          <p:cNvSpPr>
            <a:spLocks noChangeArrowheads="1"/>
          </p:cNvSpPr>
          <p:nvPr/>
        </p:nvSpPr>
        <p:spPr bwMode="auto">
          <a:xfrm>
            <a:off x="1709738" y="2139950"/>
            <a:ext cx="1206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 sz="2000"/>
          </a:p>
        </p:txBody>
      </p:sp>
      <p:sp>
        <p:nvSpPr>
          <p:cNvPr id="81942" name="Rectangle 26"/>
          <p:cNvSpPr>
            <a:spLocks noChangeArrowheads="1"/>
          </p:cNvSpPr>
          <p:nvPr/>
        </p:nvSpPr>
        <p:spPr bwMode="auto">
          <a:xfrm>
            <a:off x="3343275" y="1985963"/>
            <a:ext cx="6921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 sz="2000"/>
          </a:p>
        </p:txBody>
      </p:sp>
      <p:sp>
        <p:nvSpPr>
          <p:cNvPr id="81943" name="Rectangle 27"/>
          <p:cNvSpPr>
            <a:spLocks noChangeArrowheads="1"/>
          </p:cNvSpPr>
          <p:nvPr/>
        </p:nvSpPr>
        <p:spPr bwMode="auto">
          <a:xfrm>
            <a:off x="3497263" y="2139950"/>
            <a:ext cx="5222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control</a:t>
            </a:r>
            <a:endParaRPr lang="en-US" sz="2000"/>
          </a:p>
        </p:txBody>
      </p:sp>
      <p:sp>
        <p:nvSpPr>
          <p:cNvPr id="81944" name="Rectangle 28"/>
          <p:cNvSpPr>
            <a:spLocks noChangeArrowheads="1"/>
          </p:cNvSpPr>
          <p:nvPr/>
        </p:nvSpPr>
        <p:spPr bwMode="auto">
          <a:xfrm>
            <a:off x="4929188" y="1985963"/>
            <a:ext cx="13493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Risk ratio (RR) per</a:t>
            </a:r>
            <a:endParaRPr lang="en-US" sz="2000"/>
          </a:p>
        </p:txBody>
      </p:sp>
      <p:sp>
        <p:nvSpPr>
          <p:cNvPr id="81945" name="Rectangle 29"/>
          <p:cNvSpPr>
            <a:spLocks noChangeArrowheads="1"/>
          </p:cNvSpPr>
          <p:nvPr/>
        </p:nvSpPr>
        <p:spPr bwMode="auto">
          <a:xfrm>
            <a:off x="4713288" y="2139950"/>
            <a:ext cx="17954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mmol/L LDL-C reduction</a:t>
            </a:r>
            <a:endParaRPr lang="en-US" sz="2000"/>
          </a:p>
        </p:txBody>
      </p:sp>
      <p:sp>
        <p:nvSpPr>
          <p:cNvPr id="81946" name="Rectangle 30"/>
          <p:cNvSpPr>
            <a:spLocks noChangeArrowheads="1"/>
          </p:cNvSpPr>
          <p:nvPr/>
        </p:nvSpPr>
        <p:spPr bwMode="auto">
          <a:xfrm>
            <a:off x="8686800" y="2032000"/>
            <a:ext cx="9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p</a:t>
            </a:r>
            <a:endParaRPr lang="en-US" sz="2000"/>
          </a:p>
        </p:txBody>
      </p:sp>
      <p:sp>
        <p:nvSpPr>
          <p:cNvPr id="81947" name="Rectangle 31"/>
          <p:cNvSpPr>
            <a:spLocks noChangeArrowheads="1"/>
          </p:cNvSpPr>
          <p:nvPr/>
        </p:nvSpPr>
        <p:spPr bwMode="auto">
          <a:xfrm>
            <a:off x="4173538" y="2386013"/>
            <a:ext cx="1206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 sz="2000"/>
          </a:p>
        </p:txBody>
      </p:sp>
      <p:sp>
        <p:nvSpPr>
          <p:cNvPr id="81948" name="Rectangle 32"/>
          <p:cNvSpPr>
            <a:spLocks noChangeArrowheads="1"/>
          </p:cNvSpPr>
          <p:nvPr/>
        </p:nvSpPr>
        <p:spPr bwMode="auto">
          <a:xfrm>
            <a:off x="4543425" y="2555875"/>
            <a:ext cx="4270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better</a:t>
            </a:r>
            <a:endParaRPr lang="en-US" sz="2000"/>
          </a:p>
        </p:txBody>
      </p:sp>
      <p:sp>
        <p:nvSpPr>
          <p:cNvPr id="81949" name="Rectangle 33"/>
          <p:cNvSpPr>
            <a:spLocks noChangeArrowheads="1"/>
          </p:cNvSpPr>
          <p:nvPr/>
        </p:nvSpPr>
        <p:spPr bwMode="auto">
          <a:xfrm>
            <a:off x="5899150" y="2463800"/>
            <a:ext cx="10175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Control better</a:t>
            </a:r>
            <a:endParaRPr lang="en-US" sz="2000"/>
          </a:p>
        </p:txBody>
      </p:sp>
      <p:sp>
        <p:nvSpPr>
          <p:cNvPr id="81950" name="Rectangle 34"/>
          <p:cNvSpPr>
            <a:spLocks noChangeArrowheads="1"/>
          </p:cNvSpPr>
          <p:nvPr/>
        </p:nvSpPr>
        <p:spPr bwMode="auto">
          <a:xfrm>
            <a:off x="371475" y="5327650"/>
            <a:ext cx="122238" cy="1238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sz="2000"/>
          </a:p>
        </p:txBody>
      </p:sp>
      <p:sp>
        <p:nvSpPr>
          <p:cNvPr id="81951" name="Line 35"/>
          <p:cNvSpPr>
            <a:spLocks noChangeShapeType="1"/>
          </p:cNvSpPr>
          <p:nvPr/>
        </p:nvSpPr>
        <p:spPr bwMode="auto">
          <a:xfrm>
            <a:off x="277813" y="5389563"/>
            <a:ext cx="293687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52" name="Rectangle 36"/>
          <p:cNvSpPr>
            <a:spLocks noChangeArrowheads="1"/>
          </p:cNvSpPr>
          <p:nvPr/>
        </p:nvSpPr>
        <p:spPr bwMode="auto">
          <a:xfrm>
            <a:off x="631825" y="5327650"/>
            <a:ext cx="403225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Nimbus Sans L"/>
              </a:rPr>
              <a:t>99% or</a:t>
            </a:r>
            <a:endParaRPr lang="en-US" sz="2000"/>
          </a:p>
        </p:txBody>
      </p:sp>
      <p:sp>
        <p:nvSpPr>
          <p:cNvPr id="81953" name="Freeform 37"/>
          <p:cNvSpPr>
            <a:spLocks/>
          </p:cNvSpPr>
          <p:nvPr/>
        </p:nvSpPr>
        <p:spPr bwMode="auto">
          <a:xfrm>
            <a:off x="1141413" y="5297488"/>
            <a:ext cx="276225" cy="169862"/>
          </a:xfrm>
          <a:custGeom>
            <a:avLst/>
            <a:gdLst>
              <a:gd name="T0" fmla="*/ 87 w 174"/>
              <a:gd name="T1" fmla="*/ 0 h 107"/>
              <a:gd name="T2" fmla="*/ 0 w 174"/>
              <a:gd name="T3" fmla="*/ 58 h 107"/>
              <a:gd name="T4" fmla="*/ 87 w 174"/>
              <a:gd name="T5" fmla="*/ 107 h 107"/>
              <a:gd name="T6" fmla="*/ 174 w 174"/>
              <a:gd name="T7" fmla="*/ 58 h 107"/>
              <a:gd name="T8" fmla="*/ 87 w 174"/>
              <a:gd name="T9" fmla="*/ 0 h 1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4"/>
              <a:gd name="T16" fmla="*/ 0 h 107"/>
              <a:gd name="T17" fmla="*/ 174 w 174"/>
              <a:gd name="T18" fmla="*/ 107 h 1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4" h="107">
                <a:moveTo>
                  <a:pt x="87" y="0"/>
                </a:moveTo>
                <a:lnTo>
                  <a:pt x="0" y="58"/>
                </a:lnTo>
                <a:lnTo>
                  <a:pt x="87" y="107"/>
                </a:lnTo>
                <a:lnTo>
                  <a:pt x="174" y="58"/>
                </a:lnTo>
                <a:lnTo>
                  <a:pt x="87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54" name="Freeform 38"/>
          <p:cNvSpPr>
            <a:spLocks/>
          </p:cNvSpPr>
          <p:nvPr/>
        </p:nvSpPr>
        <p:spPr bwMode="auto">
          <a:xfrm>
            <a:off x="1141413" y="5297488"/>
            <a:ext cx="276225" cy="169862"/>
          </a:xfrm>
          <a:custGeom>
            <a:avLst/>
            <a:gdLst>
              <a:gd name="T0" fmla="*/ 9 w 18"/>
              <a:gd name="T1" fmla="*/ 0 h 11"/>
              <a:gd name="T2" fmla="*/ 0 w 18"/>
              <a:gd name="T3" fmla="*/ 6 h 11"/>
              <a:gd name="T4" fmla="*/ 9 w 18"/>
              <a:gd name="T5" fmla="*/ 11 h 11"/>
              <a:gd name="T6" fmla="*/ 18 w 18"/>
              <a:gd name="T7" fmla="*/ 6 h 11"/>
              <a:gd name="T8" fmla="*/ 9 w 18"/>
              <a:gd name="T9" fmla="*/ 0 h 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"/>
              <a:gd name="T16" fmla="*/ 0 h 11"/>
              <a:gd name="T17" fmla="*/ 18 w 18"/>
              <a:gd name="T18" fmla="*/ 11 h 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" h="11">
                <a:moveTo>
                  <a:pt x="9" y="0"/>
                </a:moveTo>
                <a:lnTo>
                  <a:pt x="0" y="6"/>
                </a:lnTo>
                <a:lnTo>
                  <a:pt x="9" y="11"/>
                </a:lnTo>
                <a:lnTo>
                  <a:pt x="18" y="6"/>
                </a:lnTo>
                <a:lnTo>
                  <a:pt x="9" y="0"/>
                </a:lnTo>
              </a:path>
            </a:pathLst>
          </a:custGeom>
          <a:noFill/>
          <a:ln w="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55" name="Line 39"/>
          <p:cNvSpPr>
            <a:spLocks noChangeShapeType="1"/>
          </p:cNvSpPr>
          <p:nvPr/>
        </p:nvSpPr>
        <p:spPr bwMode="auto">
          <a:xfrm flipV="1">
            <a:off x="1279525" y="5297488"/>
            <a:ext cx="1588" cy="169862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56" name="Rectangle 40"/>
          <p:cNvSpPr>
            <a:spLocks noChangeArrowheads="1"/>
          </p:cNvSpPr>
          <p:nvPr/>
        </p:nvSpPr>
        <p:spPr bwMode="auto">
          <a:xfrm>
            <a:off x="1479550" y="5327650"/>
            <a:ext cx="4191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Nimbus Sans L"/>
              </a:rPr>
              <a:t>95% CI</a:t>
            </a:r>
            <a:endParaRPr lang="en-US" sz="2000"/>
          </a:p>
        </p:txBody>
      </p:sp>
      <p:sp>
        <p:nvSpPr>
          <p:cNvPr id="8195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Comparison of SHARP with other trials:</a:t>
            </a:r>
            <a:br>
              <a:rPr lang="en-GB" sz="3600" dirty="0" smtClean="0"/>
            </a:br>
            <a:r>
              <a:rPr lang="en-GB" sz="3600" dirty="0" smtClean="0"/>
              <a:t>Non-Fatal Non-Haemorrhagic Stroke</a:t>
            </a:r>
          </a:p>
        </p:txBody>
      </p:sp>
      <p:grpSp>
        <p:nvGrpSpPr>
          <p:cNvPr id="81958" name="Group 158"/>
          <p:cNvGrpSpPr>
            <a:grpSpLocks/>
          </p:cNvGrpSpPr>
          <p:nvPr/>
        </p:nvGrpSpPr>
        <p:grpSpPr bwMode="auto">
          <a:xfrm>
            <a:off x="431800" y="2981325"/>
            <a:ext cx="8394700" cy="2016125"/>
            <a:chOff x="431800" y="3032125"/>
            <a:chExt cx="8394701" cy="2016126"/>
          </a:xfrm>
        </p:grpSpPr>
        <p:sp>
          <p:nvSpPr>
            <p:cNvPr id="81959" name="Rectangle 100"/>
            <p:cNvSpPr>
              <a:spLocks noChangeArrowheads="1"/>
            </p:cNvSpPr>
            <p:nvPr/>
          </p:nvSpPr>
          <p:spPr bwMode="auto">
            <a:xfrm>
              <a:off x="431800" y="3109913"/>
              <a:ext cx="231775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4D</a:t>
              </a:r>
              <a:endParaRPr lang="en-US"/>
            </a:p>
          </p:txBody>
        </p:sp>
        <p:sp>
          <p:nvSpPr>
            <p:cNvPr id="81960" name="Rectangle 101"/>
            <p:cNvSpPr>
              <a:spLocks noChangeArrowheads="1"/>
            </p:cNvSpPr>
            <p:nvPr/>
          </p:nvSpPr>
          <p:spPr bwMode="auto">
            <a:xfrm>
              <a:off x="2279650" y="3094038"/>
              <a:ext cx="6159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31 (1.80)</a:t>
              </a:r>
              <a:endParaRPr lang="en-US"/>
            </a:p>
          </p:txBody>
        </p:sp>
        <p:sp>
          <p:nvSpPr>
            <p:cNvPr id="81961" name="Rectangle 102"/>
            <p:cNvSpPr>
              <a:spLocks noChangeArrowheads="1"/>
            </p:cNvSpPr>
            <p:nvPr/>
          </p:nvSpPr>
          <p:spPr bwMode="auto">
            <a:xfrm>
              <a:off x="3403600" y="3094038"/>
              <a:ext cx="6159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29 (1.67)</a:t>
              </a:r>
              <a:endParaRPr lang="en-US"/>
            </a:p>
          </p:txBody>
        </p:sp>
        <p:sp>
          <p:nvSpPr>
            <p:cNvPr id="81962" name="Rectangle 103"/>
            <p:cNvSpPr>
              <a:spLocks noChangeArrowheads="1"/>
            </p:cNvSpPr>
            <p:nvPr/>
          </p:nvSpPr>
          <p:spPr bwMode="auto">
            <a:xfrm>
              <a:off x="5653088" y="3155950"/>
              <a:ext cx="46038" cy="4603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1963" name="Line 104"/>
            <p:cNvSpPr>
              <a:spLocks noChangeShapeType="1"/>
            </p:cNvSpPr>
            <p:nvPr/>
          </p:nvSpPr>
          <p:spPr bwMode="auto">
            <a:xfrm>
              <a:off x="4575175" y="3186113"/>
              <a:ext cx="1985963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64" name="Line 105"/>
            <p:cNvSpPr>
              <a:spLocks noChangeShapeType="1"/>
            </p:cNvSpPr>
            <p:nvPr/>
          </p:nvSpPr>
          <p:spPr bwMode="auto">
            <a:xfrm>
              <a:off x="6484938" y="3186113"/>
              <a:ext cx="76200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65" name="Freeform 106"/>
            <p:cNvSpPr>
              <a:spLocks/>
            </p:cNvSpPr>
            <p:nvPr/>
          </p:nvSpPr>
          <p:spPr bwMode="auto">
            <a:xfrm>
              <a:off x="6469063" y="3124200"/>
              <a:ext cx="92075" cy="107950"/>
            </a:xfrm>
            <a:custGeom>
              <a:avLst/>
              <a:gdLst>
                <a:gd name="T0" fmla="*/ 0 w 6"/>
                <a:gd name="T1" fmla="*/ 7 h 7"/>
                <a:gd name="T2" fmla="*/ 6 w 6"/>
                <a:gd name="T3" fmla="*/ 4 h 7"/>
                <a:gd name="T4" fmla="*/ 0 w 6"/>
                <a:gd name="T5" fmla="*/ 0 h 7"/>
                <a:gd name="T6" fmla="*/ 0 60000 65536"/>
                <a:gd name="T7" fmla="*/ 0 60000 65536"/>
                <a:gd name="T8" fmla="*/ 0 60000 65536"/>
                <a:gd name="T9" fmla="*/ 0 w 6"/>
                <a:gd name="T10" fmla="*/ 0 h 7"/>
                <a:gd name="T11" fmla="*/ 6 w 6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7">
                  <a:moveTo>
                    <a:pt x="0" y="7"/>
                  </a:moveTo>
                  <a:lnTo>
                    <a:pt x="6" y="4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66" name="Rectangle 107"/>
            <p:cNvSpPr>
              <a:spLocks noChangeArrowheads="1"/>
            </p:cNvSpPr>
            <p:nvPr/>
          </p:nvSpPr>
          <p:spPr bwMode="auto">
            <a:xfrm>
              <a:off x="431800" y="3587750"/>
              <a:ext cx="64770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AURORA</a:t>
              </a:r>
              <a:endParaRPr lang="en-US"/>
            </a:p>
          </p:txBody>
        </p:sp>
        <p:sp>
          <p:nvSpPr>
            <p:cNvPr id="81967" name="Rectangle 108"/>
            <p:cNvSpPr>
              <a:spLocks noChangeArrowheads="1"/>
            </p:cNvSpPr>
            <p:nvPr/>
          </p:nvSpPr>
          <p:spPr bwMode="auto">
            <a:xfrm>
              <a:off x="2279650" y="3571875"/>
              <a:ext cx="6159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46 (0.99)</a:t>
              </a:r>
              <a:endParaRPr lang="en-US"/>
            </a:p>
          </p:txBody>
        </p:sp>
        <p:sp>
          <p:nvSpPr>
            <p:cNvPr id="81968" name="Rectangle 109"/>
            <p:cNvSpPr>
              <a:spLocks noChangeArrowheads="1"/>
            </p:cNvSpPr>
            <p:nvPr/>
          </p:nvSpPr>
          <p:spPr bwMode="auto">
            <a:xfrm>
              <a:off x="3403600" y="3571875"/>
              <a:ext cx="6159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39 (0.84)</a:t>
              </a:r>
              <a:endParaRPr lang="en-US"/>
            </a:p>
          </p:txBody>
        </p:sp>
        <p:sp>
          <p:nvSpPr>
            <p:cNvPr id="81969" name="Rectangle 110"/>
            <p:cNvSpPr>
              <a:spLocks noChangeArrowheads="1"/>
            </p:cNvSpPr>
            <p:nvPr/>
          </p:nvSpPr>
          <p:spPr bwMode="auto">
            <a:xfrm>
              <a:off x="5761038" y="3632200"/>
              <a:ext cx="60325" cy="6191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1970" name="Line 111"/>
            <p:cNvSpPr>
              <a:spLocks noChangeShapeType="1"/>
            </p:cNvSpPr>
            <p:nvPr/>
          </p:nvSpPr>
          <p:spPr bwMode="auto">
            <a:xfrm>
              <a:off x="4959350" y="3662363"/>
              <a:ext cx="1601788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71" name="Line 112"/>
            <p:cNvSpPr>
              <a:spLocks noChangeShapeType="1"/>
            </p:cNvSpPr>
            <p:nvPr/>
          </p:nvSpPr>
          <p:spPr bwMode="auto">
            <a:xfrm>
              <a:off x="6484938" y="3662363"/>
              <a:ext cx="76200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72" name="Freeform 113"/>
            <p:cNvSpPr>
              <a:spLocks/>
            </p:cNvSpPr>
            <p:nvPr/>
          </p:nvSpPr>
          <p:spPr bwMode="auto">
            <a:xfrm>
              <a:off x="6469063" y="3616325"/>
              <a:ext cx="92075" cy="107950"/>
            </a:xfrm>
            <a:custGeom>
              <a:avLst/>
              <a:gdLst>
                <a:gd name="T0" fmla="*/ 0 w 6"/>
                <a:gd name="T1" fmla="*/ 7 h 7"/>
                <a:gd name="T2" fmla="*/ 6 w 6"/>
                <a:gd name="T3" fmla="*/ 3 h 7"/>
                <a:gd name="T4" fmla="*/ 0 w 6"/>
                <a:gd name="T5" fmla="*/ 0 h 7"/>
                <a:gd name="T6" fmla="*/ 0 60000 65536"/>
                <a:gd name="T7" fmla="*/ 0 60000 65536"/>
                <a:gd name="T8" fmla="*/ 0 60000 65536"/>
                <a:gd name="T9" fmla="*/ 0 w 6"/>
                <a:gd name="T10" fmla="*/ 0 h 7"/>
                <a:gd name="T11" fmla="*/ 6 w 6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7">
                  <a:moveTo>
                    <a:pt x="0" y="7"/>
                  </a:moveTo>
                  <a:lnTo>
                    <a:pt x="6" y="3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73" name="Rectangle 114"/>
            <p:cNvSpPr>
              <a:spLocks noChangeArrowheads="1"/>
            </p:cNvSpPr>
            <p:nvPr/>
          </p:nvSpPr>
          <p:spPr bwMode="auto">
            <a:xfrm>
              <a:off x="431800" y="3355975"/>
              <a:ext cx="50958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ALERT</a:t>
              </a:r>
              <a:endParaRPr lang="en-US"/>
            </a:p>
          </p:txBody>
        </p:sp>
        <p:sp>
          <p:nvSpPr>
            <p:cNvPr id="81974" name="Rectangle 115"/>
            <p:cNvSpPr>
              <a:spLocks noChangeArrowheads="1"/>
            </p:cNvSpPr>
            <p:nvPr/>
          </p:nvSpPr>
          <p:spPr bwMode="auto">
            <a:xfrm>
              <a:off x="2279650" y="3340100"/>
              <a:ext cx="6159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51 (0.97)</a:t>
              </a:r>
              <a:endParaRPr lang="en-US"/>
            </a:p>
          </p:txBody>
        </p:sp>
        <p:sp>
          <p:nvSpPr>
            <p:cNvPr id="81975" name="Rectangle 116"/>
            <p:cNvSpPr>
              <a:spLocks noChangeArrowheads="1"/>
            </p:cNvSpPr>
            <p:nvPr/>
          </p:nvSpPr>
          <p:spPr bwMode="auto">
            <a:xfrm>
              <a:off x="3403600" y="3340100"/>
              <a:ext cx="6159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40 (0.76)</a:t>
              </a:r>
              <a:endParaRPr lang="en-US"/>
            </a:p>
          </p:txBody>
        </p:sp>
        <p:sp>
          <p:nvSpPr>
            <p:cNvPr id="81976" name="Rectangle 117"/>
            <p:cNvSpPr>
              <a:spLocks noChangeArrowheads="1"/>
            </p:cNvSpPr>
            <p:nvPr/>
          </p:nvSpPr>
          <p:spPr bwMode="auto">
            <a:xfrm>
              <a:off x="5945188" y="3386138"/>
              <a:ext cx="61913" cy="6191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1977" name="Line 118"/>
            <p:cNvSpPr>
              <a:spLocks noChangeShapeType="1"/>
            </p:cNvSpPr>
            <p:nvPr/>
          </p:nvSpPr>
          <p:spPr bwMode="auto">
            <a:xfrm>
              <a:off x="5037138" y="3416300"/>
              <a:ext cx="1524000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78" name="Line 119"/>
            <p:cNvSpPr>
              <a:spLocks noChangeShapeType="1"/>
            </p:cNvSpPr>
            <p:nvPr/>
          </p:nvSpPr>
          <p:spPr bwMode="auto">
            <a:xfrm>
              <a:off x="6484938" y="3416300"/>
              <a:ext cx="76200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79" name="Freeform 120"/>
            <p:cNvSpPr>
              <a:spLocks/>
            </p:cNvSpPr>
            <p:nvPr/>
          </p:nvSpPr>
          <p:spPr bwMode="auto">
            <a:xfrm>
              <a:off x="6469063" y="3370263"/>
              <a:ext cx="92075" cy="107950"/>
            </a:xfrm>
            <a:custGeom>
              <a:avLst/>
              <a:gdLst>
                <a:gd name="T0" fmla="*/ 0 w 6"/>
                <a:gd name="T1" fmla="*/ 7 h 7"/>
                <a:gd name="T2" fmla="*/ 6 w 6"/>
                <a:gd name="T3" fmla="*/ 3 h 7"/>
                <a:gd name="T4" fmla="*/ 0 w 6"/>
                <a:gd name="T5" fmla="*/ 0 h 7"/>
                <a:gd name="T6" fmla="*/ 0 60000 65536"/>
                <a:gd name="T7" fmla="*/ 0 60000 65536"/>
                <a:gd name="T8" fmla="*/ 0 60000 65536"/>
                <a:gd name="T9" fmla="*/ 0 w 6"/>
                <a:gd name="T10" fmla="*/ 0 h 7"/>
                <a:gd name="T11" fmla="*/ 6 w 6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7">
                  <a:moveTo>
                    <a:pt x="0" y="7"/>
                  </a:moveTo>
                  <a:lnTo>
                    <a:pt x="6" y="3"/>
                  </a:lnTo>
                  <a:lnTo>
                    <a:pt x="0" y="0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80" name="Rectangle 121"/>
            <p:cNvSpPr>
              <a:spLocks noChangeArrowheads="1"/>
            </p:cNvSpPr>
            <p:nvPr/>
          </p:nvSpPr>
          <p:spPr bwMode="auto">
            <a:xfrm>
              <a:off x="431800" y="3833813"/>
              <a:ext cx="5397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SHARP</a:t>
              </a:r>
              <a:endParaRPr lang="en-US"/>
            </a:p>
          </p:txBody>
        </p:sp>
        <p:sp>
          <p:nvSpPr>
            <p:cNvPr id="81981" name="Rectangle 122"/>
            <p:cNvSpPr>
              <a:spLocks noChangeArrowheads="1"/>
            </p:cNvSpPr>
            <p:nvPr/>
          </p:nvSpPr>
          <p:spPr bwMode="auto">
            <a:xfrm>
              <a:off x="2279650" y="3817938"/>
              <a:ext cx="6159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97 (0.51)</a:t>
              </a:r>
              <a:endParaRPr lang="en-US"/>
            </a:p>
          </p:txBody>
        </p:sp>
        <p:sp>
          <p:nvSpPr>
            <p:cNvPr id="81982" name="Rectangle 123"/>
            <p:cNvSpPr>
              <a:spLocks noChangeArrowheads="1"/>
            </p:cNvSpPr>
            <p:nvPr/>
          </p:nvSpPr>
          <p:spPr bwMode="auto">
            <a:xfrm>
              <a:off x="3327400" y="3817938"/>
              <a:ext cx="693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128 (0.68)</a:t>
              </a:r>
              <a:endParaRPr lang="en-US"/>
            </a:p>
          </p:txBody>
        </p:sp>
        <p:sp>
          <p:nvSpPr>
            <p:cNvPr id="81983" name="Rectangle 124"/>
            <p:cNvSpPr>
              <a:spLocks noChangeArrowheads="1"/>
            </p:cNvSpPr>
            <p:nvPr/>
          </p:nvSpPr>
          <p:spPr bwMode="auto">
            <a:xfrm>
              <a:off x="5005388" y="3862388"/>
              <a:ext cx="92075" cy="9366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1984" name="Line 125"/>
            <p:cNvSpPr>
              <a:spLocks noChangeShapeType="1"/>
            </p:cNvSpPr>
            <p:nvPr/>
          </p:nvSpPr>
          <p:spPr bwMode="auto">
            <a:xfrm>
              <a:off x="4529138" y="3910013"/>
              <a:ext cx="1123950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85" name="Line 126"/>
            <p:cNvSpPr>
              <a:spLocks noChangeShapeType="1"/>
            </p:cNvSpPr>
            <p:nvPr/>
          </p:nvSpPr>
          <p:spPr bwMode="auto">
            <a:xfrm flipH="1">
              <a:off x="4529138" y="3910013"/>
              <a:ext cx="260350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86" name="Freeform 127"/>
            <p:cNvSpPr>
              <a:spLocks/>
            </p:cNvSpPr>
            <p:nvPr/>
          </p:nvSpPr>
          <p:spPr bwMode="auto">
            <a:xfrm>
              <a:off x="4529138" y="3848100"/>
              <a:ext cx="92075" cy="107950"/>
            </a:xfrm>
            <a:custGeom>
              <a:avLst/>
              <a:gdLst>
                <a:gd name="T0" fmla="*/ 6 w 6"/>
                <a:gd name="T1" fmla="*/ 0 h 7"/>
                <a:gd name="T2" fmla="*/ 0 w 6"/>
                <a:gd name="T3" fmla="*/ 4 h 7"/>
                <a:gd name="T4" fmla="*/ 6 w 6"/>
                <a:gd name="T5" fmla="*/ 7 h 7"/>
                <a:gd name="T6" fmla="*/ 0 60000 65536"/>
                <a:gd name="T7" fmla="*/ 0 60000 65536"/>
                <a:gd name="T8" fmla="*/ 0 60000 65536"/>
                <a:gd name="T9" fmla="*/ 0 w 6"/>
                <a:gd name="T10" fmla="*/ 0 h 7"/>
                <a:gd name="T11" fmla="*/ 6 w 6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7">
                  <a:moveTo>
                    <a:pt x="6" y="0"/>
                  </a:moveTo>
                  <a:lnTo>
                    <a:pt x="0" y="4"/>
                  </a:lnTo>
                  <a:lnTo>
                    <a:pt x="6" y="7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87" name="Rectangle 128"/>
            <p:cNvSpPr>
              <a:spLocks noChangeArrowheads="1"/>
            </p:cNvSpPr>
            <p:nvPr/>
          </p:nvSpPr>
          <p:spPr bwMode="auto">
            <a:xfrm>
              <a:off x="7285038" y="3324225"/>
              <a:ext cx="153988" cy="20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Symbol" pitchFamily="18" charset="2"/>
                </a:rPr>
                <a:t>c</a:t>
              </a:r>
              <a:endParaRPr lang="en-US"/>
            </a:p>
          </p:txBody>
        </p:sp>
        <p:sp>
          <p:nvSpPr>
            <p:cNvPr id="81988" name="Rectangle 129"/>
            <p:cNvSpPr>
              <a:spLocks noChangeArrowheads="1"/>
            </p:cNvSpPr>
            <p:nvPr/>
          </p:nvSpPr>
          <p:spPr bwMode="auto">
            <a:xfrm>
              <a:off x="7361238" y="3433763"/>
              <a:ext cx="107950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Nimbus Sans L"/>
                </a:rPr>
                <a:t>3</a:t>
              </a:r>
              <a:endParaRPr lang="en-US"/>
            </a:p>
          </p:txBody>
        </p:sp>
        <p:sp>
          <p:nvSpPr>
            <p:cNvPr id="81989" name="Rectangle 130"/>
            <p:cNvSpPr>
              <a:spLocks noChangeArrowheads="1"/>
            </p:cNvSpPr>
            <p:nvPr/>
          </p:nvSpPr>
          <p:spPr bwMode="auto">
            <a:xfrm>
              <a:off x="7361238" y="3325813"/>
              <a:ext cx="107950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Nimbus Sans L"/>
                </a:rPr>
                <a:t>2</a:t>
              </a:r>
              <a:endParaRPr lang="en-US"/>
            </a:p>
          </p:txBody>
        </p:sp>
        <p:sp>
          <p:nvSpPr>
            <p:cNvPr id="81990" name="Rectangle 131"/>
            <p:cNvSpPr>
              <a:spLocks noChangeArrowheads="1"/>
            </p:cNvSpPr>
            <p:nvPr/>
          </p:nvSpPr>
          <p:spPr bwMode="auto">
            <a:xfrm>
              <a:off x="7408863" y="3340100"/>
              <a:ext cx="13970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=</a:t>
              </a:r>
              <a:endParaRPr lang="en-US"/>
            </a:p>
          </p:txBody>
        </p:sp>
        <p:sp>
          <p:nvSpPr>
            <p:cNvPr id="81991" name="Rectangle 132"/>
            <p:cNvSpPr>
              <a:spLocks noChangeArrowheads="1"/>
            </p:cNvSpPr>
            <p:nvPr/>
          </p:nvSpPr>
          <p:spPr bwMode="auto">
            <a:xfrm>
              <a:off x="7500938" y="3340100"/>
              <a:ext cx="2476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6.4</a:t>
              </a:r>
              <a:endParaRPr lang="en-US"/>
            </a:p>
          </p:txBody>
        </p:sp>
        <p:sp>
          <p:nvSpPr>
            <p:cNvPr id="81992" name="Rectangle 133"/>
            <p:cNvSpPr>
              <a:spLocks noChangeArrowheads="1"/>
            </p:cNvSpPr>
            <p:nvPr/>
          </p:nvSpPr>
          <p:spPr bwMode="auto">
            <a:xfrm>
              <a:off x="7192963" y="3494088"/>
              <a:ext cx="64770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(p = 0.09)</a:t>
              </a:r>
              <a:endParaRPr lang="en-US"/>
            </a:p>
          </p:txBody>
        </p:sp>
        <p:sp>
          <p:nvSpPr>
            <p:cNvPr id="81993" name="Rectangle 134"/>
            <p:cNvSpPr>
              <a:spLocks noChangeArrowheads="1"/>
            </p:cNvSpPr>
            <p:nvPr/>
          </p:nvSpPr>
          <p:spPr bwMode="auto">
            <a:xfrm>
              <a:off x="431800" y="4079875"/>
              <a:ext cx="138588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Subtotal: 4 renal trials</a:t>
              </a:r>
              <a:endParaRPr lang="en-US"/>
            </a:p>
          </p:txBody>
        </p:sp>
        <p:sp>
          <p:nvSpPr>
            <p:cNvPr id="81994" name="Rectangle 135"/>
            <p:cNvSpPr>
              <a:spLocks noChangeArrowheads="1"/>
            </p:cNvSpPr>
            <p:nvPr/>
          </p:nvSpPr>
          <p:spPr bwMode="auto">
            <a:xfrm>
              <a:off x="2203450" y="4064000"/>
              <a:ext cx="693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225 (0.73)</a:t>
              </a:r>
              <a:endParaRPr lang="en-US"/>
            </a:p>
          </p:txBody>
        </p:sp>
        <p:sp>
          <p:nvSpPr>
            <p:cNvPr id="81995" name="Rectangle 136"/>
            <p:cNvSpPr>
              <a:spLocks noChangeArrowheads="1"/>
            </p:cNvSpPr>
            <p:nvPr/>
          </p:nvSpPr>
          <p:spPr bwMode="auto">
            <a:xfrm>
              <a:off x="3327400" y="4064000"/>
              <a:ext cx="693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236 (0.77)</a:t>
              </a:r>
              <a:endParaRPr lang="en-US"/>
            </a:p>
          </p:txBody>
        </p:sp>
        <p:sp>
          <p:nvSpPr>
            <p:cNvPr id="81996" name="Freeform 137"/>
            <p:cNvSpPr>
              <a:spLocks/>
            </p:cNvSpPr>
            <p:nvPr/>
          </p:nvSpPr>
          <p:spPr bwMode="auto">
            <a:xfrm>
              <a:off x="5175250" y="4094163"/>
              <a:ext cx="600075" cy="122238"/>
            </a:xfrm>
            <a:custGeom>
              <a:avLst/>
              <a:gdLst>
                <a:gd name="T0" fmla="*/ 0 w 39"/>
                <a:gd name="T1" fmla="*/ 4 h 8"/>
                <a:gd name="T2" fmla="*/ 19 w 39"/>
                <a:gd name="T3" fmla="*/ 8 h 8"/>
                <a:gd name="T4" fmla="*/ 39 w 39"/>
                <a:gd name="T5" fmla="*/ 4 h 8"/>
                <a:gd name="T6" fmla="*/ 19 w 39"/>
                <a:gd name="T7" fmla="*/ 0 h 8"/>
                <a:gd name="T8" fmla="*/ 0 w 39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8"/>
                <a:gd name="T17" fmla="*/ 39 w 3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8">
                  <a:moveTo>
                    <a:pt x="0" y="4"/>
                  </a:moveTo>
                  <a:lnTo>
                    <a:pt x="19" y="8"/>
                  </a:lnTo>
                  <a:lnTo>
                    <a:pt x="39" y="4"/>
                  </a:lnTo>
                  <a:lnTo>
                    <a:pt x="19" y="0"/>
                  </a:lnTo>
                  <a:lnTo>
                    <a:pt x="0" y="4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97" name="Rectangle 138"/>
            <p:cNvSpPr>
              <a:spLocks noChangeArrowheads="1"/>
            </p:cNvSpPr>
            <p:nvPr/>
          </p:nvSpPr>
          <p:spPr bwMode="auto">
            <a:xfrm>
              <a:off x="6684963" y="4064000"/>
              <a:ext cx="1038746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solidFill>
                    <a:srgbClr val="000000"/>
                  </a:solidFill>
                  <a:latin typeface="Nimbus Sans L"/>
                </a:rPr>
                <a:t>0.95 (</a:t>
              </a:r>
              <a:r>
                <a:rPr lang="en-US" sz="1100" dirty="0" smtClean="0">
                  <a:solidFill>
                    <a:srgbClr val="000000"/>
                  </a:solidFill>
                  <a:latin typeface="Nimbus Sans L"/>
                </a:rPr>
                <a:t>0.77- </a:t>
              </a:r>
              <a:r>
                <a:rPr lang="en-US" sz="1100" dirty="0">
                  <a:solidFill>
                    <a:srgbClr val="000000"/>
                  </a:solidFill>
                  <a:latin typeface="Nimbus Sans L"/>
                </a:rPr>
                <a:t>1.17)</a:t>
              </a:r>
              <a:endParaRPr lang="en-US" dirty="0"/>
            </a:p>
          </p:txBody>
        </p:sp>
        <p:sp>
          <p:nvSpPr>
            <p:cNvPr id="81998" name="Rectangle 139"/>
            <p:cNvSpPr>
              <a:spLocks noChangeArrowheads="1"/>
            </p:cNvSpPr>
            <p:nvPr/>
          </p:nvSpPr>
          <p:spPr bwMode="auto">
            <a:xfrm>
              <a:off x="8455025" y="4079875"/>
              <a:ext cx="36988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 0.65</a:t>
              </a:r>
              <a:endParaRPr lang="en-US"/>
            </a:p>
          </p:txBody>
        </p:sp>
        <p:sp>
          <p:nvSpPr>
            <p:cNvPr id="81999" name="Rectangle 140"/>
            <p:cNvSpPr>
              <a:spLocks noChangeArrowheads="1"/>
            </p:cNvSpPr>
            <p:nvPr/>
          </p:nvSpPr>
          <p:spPr bwMode="auto">
            <a:xfrm>
              <a:off x="431800" y="4310063"/>
              <a:ext cx="8937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23 other trials</a:t>
              </a:r>
              <a:endParaRPr lang="en-US"/>
            </a:p>
          </p:txBody>
        </p:sp>
        <p:sp>
          <p:nvSpPr>
            <p:cNvPr id="82000" name="Rectangle 141"/>
            <p:cNvSpPr>
              <a:spLocks noChangeArrowheads="1"/>
            </p:cNvSpPr>
            <p:nvPr/>
          </p:nvSpPr>
          <p:spPr bwMode="auto">
            <a:xfrm>
              <a:off x="2125663" y="4310063"/>
              <a:ext cx="7699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1624 (0.48)</a:t>
              </a:r>
              <a:endParaRPr lang="en-US"/>
            </a:p>
          </p:txBody>
        </p:sp>
        <p:sp>
          <p:nvSpPr>
            <p:cNvPr id="82001" name="Rectangle 142"/>
            <p:cNvSpPr>
              <a:spLocks noChangeArrowheads="1"/>
            </p:cNvSpPr>
            <p:nvPr/>
          </p:nvSpPr>
          <p:spPr bwMode="auto">
            <a:xfrm>
              <a:off x="3249613" y="4310063"/>
              <a:ext cx="7699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2052 (0.61)</a:t>
              </a:r>
              <a:endParaRPr lang="en-US"/>
            </a:p>
          </p:txBody>
        </p:sp>
        <p:sp>
          <p:nvSpPr>
            <p:cNvPr id="82002" name="Freeform 143"/>
            <p:cNvSpPr>
              <a:spLocks/>
            </p:cNvSpPr>
            <p:nvPr/>
          </p:nvSpPr>
          <p:spPr bwMode="auto">
            <a:xfrm>
              <a:off x="5083175" y="4324350"/>
              <a:ext cx="184150" cy="123825"/>
            </a:xfrm>
            <a:custGeom>
              <a:avLst/>
              <a:gdLst>
                <a:gd name="T0" fmla="*/ 0 w 12"/>
                <a:gd name="T1" fmla="*/ 4 h 8"/>
                <a:gd name="T2" fmla="*/ 6 w 12"/>
                <a:gd name="T3" fmla="*/ 8 h 8"/>
                <a:gd name="T4" fmla="*/ 12 w 12"/>
                <a:gd name="T5" fmla="*/ 4 h 8"/>
                <a:gd name="T6" fmla="*/ 6 w 12"/>
                <a:gd name="T7" fmla="*/ 0 h 8"/>
                <a:gd name="T8" fmla="*/ 0 w 12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8"/>
                <a:gd name="T17" fmla="*/ 12 w 1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8">
                  <a:moveTo>
                    <a:pt x="0" y="4"/>
                  </a:moveTo>
                  <a:lnTo>
                    <a:pt x="6" y="8"/>
                  </a:lnTo>
                  <a:lnTo>
                    <a:pt x="12" y="4"/>
                  </a:lnTo>
                  <a:lnTo>
                    <a:pt x="6" y="0"/>
                  </a:lnTo>
                  <a:lnTo>
                    <a:pt x="0" y="4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03" name="Rectangle 144"/>
            <p:cNvSpPr>
              <a:spLocks noChangeArrowheads="1"/>
            </p:cNvSpPr>
            <p:nvPr/>
          </p:nvSpPr>
          <p:spPr bwMode="auto">
            <a:xfrm>
              <a:off x="6684963" y="4310063"/>
              <a:ext cx="1109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solidFill>
                    <a:srgbClr val="000000"/>
                  </a:solidFill>
                  <a:latin typeface="Nimbus Sans L"/>
                </a:rPr>
                <a:t>0.78 (0.73 - 0.83)</a:t>
              </a:r>
              <a:endParaRPr lang="en-US" dirty="0"/>
            </a:p>
          </p:txBody>
        </p:sp>
        <p:sp>
          <p:nvSpPr>
            <p:cNvPr id="82004" name="Rectangle 145"/>
            <p:cNvSpPr>
              <a:spLocks noChangeArrowheads="1"/>
            </p:cNvSpPr>
            <p:nvPr/>
          </p:nvSpPr>
          <p:spPr bwMode="auto">
            <a:xfrm>
              <a:off x="8224838" y="4310063"/>
              <a:ext cx="601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 &lt;0.0001</a:t>
              </a:r>
              <a:endParaRPr lang="en-US"/>
            </a:p>
          </p:txBody>
        </p:sp>
        <p:sp>
          <p:nvSpPr>
            <p:cNvPr id="82005" name="Rectangle 146"/>
            <p:cNvSpPr>
              <a:spLocks noChangeArrowheads="1"/>
            </p:cNvSpPr>
            <p:nvPr/>
          </p:nvSpPr>
          <p:spPr bwMode="auto">
            <a:xfrm>
              <a:off x="431800" y="4556125"/>
              <a:ext cx="601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Nimbus Sans L"/>
                </a:rPr>
                <a:t>All trials</a:t>
              </a:r>
              <a:endParaRPr lang="en-US"/>
            </a:p>
          </p:txBody>
        </p:sp>
        <p:sp>
          <p:nvSpPr>
            <p:cNvPr id="82006" name="Rectangle 147"/>
            <p:cNvSpPr>
              <a:spLocks noChangeArrowheads="1"/>
            </p:cNvSpPr>
            <p:nvPr/>
          </p:nvSpPr>
          <p:spPr bwMode="auto">
            <a:xfrm>
              <a:off x="2125663" y="4541838"/>
              <a:ext cx="7699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Nimbus Sans L"/>
                </a:rPr>
                <a:t>1849 (0.50)</a:t>
              </a:r>
              <a:endParaRPr lang="en-US"/>
            </a:p>
          </p:txBody>
        </p:sp>
        <p:sp>
          <p:nvSpPr>
            <p:cNvPr id="82007" name="Rectangle 148"/>
            <p:cNvSpPr>
              <a:spLocks noChangeArrowheads="1"/>
            </p:cNvSpPr>
            <p:nvPr/>
          </p:nvSpPr>
          <p:spPr bwMode="auto">
            <a:xfrm>
              <a:off x="3249613" y="4541838"/>
              <a:ext cx="7699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Nimbus Sans L"/>
                </a:rPr>
                <a:t>2288 (0.62)</a:t>
              </a:r>
              <a:endParaRPr lang="en-US"/>
            </a:p>
          </p:txBody>
        </p:sp>
        <p:sp>
          <p:nvSpPr>
            <p:cNvPr id="82008" name="Freeform 149"/>
            <p:cNvSpPr>
              <a:spLocks/>
            </p:cNvSpPr>
            <p:nvPr/>
          </p:nvSpPr>
          <p:spPr bwMode="auto">
            <a:xfrm>
              <a:off x="5113338" y="4570413"/>
              <a:ext cx="185738" cy="123825"/>
            </a:xfrm>
            <a:custGeom>
              <a:avLst/>
              <a:gdLst>
                <a:gd name="T0" fmla="*/ 0 w 12"/>
                <a:gd name="T1" fmla="*/ 4 h 8"/>
                <a:gd name="T2" fmla="*/ 6 w 12"/>
                <a:gd name="T3" fmla="*/ 8 h 8"/>
                <a:gd name="T4" fmla="*/ 12 w 12"/>
                <a:gd name="T5" fmla="*/ 4 h 8"/>
                <a:gd name="T6" fmla="*/ 6 w 12"/>
                <a:gd name="T7" fmla="*/ 0 h 8"/>
                <a:gd name="T8" fmla="*/ 0 w 12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8"/>
                <a:gd name="T17" fmla="*/ 12 w 1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8">
                  <a:moveTo>
                    <a:pt x="0" y="4"/>
                  </a:moveTo>
                  <a:lnTo>
                    <a:pt x="6" y="8"/>
                  </a:lnTo>
                  <a:lnTo>
                    <a:pt x="12" y="4"/>
                  </a:lnTo>
                  <a:lnTo>
                    <a:pt x="6" y="0"/>
                  </a:lnTo>
                  <a:lnTo>
                    <a:pt x="0" y="4"/>
                  </a:lnTo>
                </a:path>
              </a:pathLst>
            </a:custGeom>
            <a:noFill/>
            <a:ln w="2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09" name="Rectangle 150"/>
            <p:cNvSpPr>
              <a:spLocks noChangeArrowheads="1"/>
            </p:cNvSpPr>
            <p:nvPr/>
          </p:nvSpPr>
          <p:spPr bwMode="auto">
            <a:xfrm>
              <a:off x="6684963" y="4541838"/>
              <a:ext cx="1109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Nimbus Sans L"/>
                </a:rPr>
                <a:t>0.79 (0.74 - 0.84)</a:t>
              </a:r>
              <a:endParaRPr lang="en-US"/>
            </a:p>
          </p:txBody>
        </p:sp>
        <p:sp>
          <p:nvSpPr>
            <p:cNvPr id="82010" name="Rectangle 151"/>
            <p:cNvSpPr>
              <a:spLocks noChangeArrowheads="1"/>
            </p:cNvSpPr>
            <p:nvPr/>
          </p:nvSpPr>
          <p:spPr bwMode="auto">
            <a:xfrm>
              <a:off x="8224838" y="4556125"/>
              <a:ext cx="601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Nimbus Sans L"/>
                </a:rPr>
                <a:t> &lt;0.0001</a:t>
              </a:r>
              <a:endParaRPr lang="en-US"/>
            </a:p>
          </p:txBody>
        </p:sp>
        <p:sp>
          <p:nvSpPr>
            <p:cNvPr id="82011" name="Line 152"/>
            <p:cNvSpPr>
              <a:spLocks noChangeShapeType="1"/>
            </p:cNvSpPr>
            <p:nvPr/>
          </p:nvSpPr>
          <p:spPr bwMode="auto">
            <a:xfrm flipV="1">
              <a:off x="5205413" y="3032125"/>
              <a:ext cx="1588" cy="15382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12" name="Rectangle 153"/>
            <p:cNvSpPr>
              <a:spLocks noChangeArrowheads="1"/>
            </p:cNvSpPr>
            <p:nvPr/>
          </p:nvSpPr>
          <p:spPr bwMode="auto">
            <a:xfrm>
              <a:off x="431800" y="4802188"/>
              <a:ext cx="2879725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Difference between renal and non-renal trials: </a:t>
              </a:r>
              <a:endParaRPr lang="en-US"/>
            </a:p>
          </p:txBody>
        </p:sp>
        <p:sp>
          <p:nvSpPr>
            <p:cNvPr id="82013" name="Rectangle 154"/>
            <p:cNvSpPr>
              <a:spLocks noChangeArrowheads="1"/>
            </p:cNvSpPr>
            <p:nvPr/>
          </p:nvSpPr>
          <p:spPr bwMode="auto">
            <a:xfrm>
              <a:off x="3311525" y="4786313"/>
              <a:ext cx="153988" cy="20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Symbol" pitchFamily="18" charset="2"/>
                </a:rPr>
                <a:t>c</a:t>
              </a:r>
              <a:endParaRPr lang="en-US"/>
            </a:p>
          </p:txBody>
        </p:sp>
        <p:sp>
          <p:nvSpPr>
            <p:cNvPr id="82014" name="Rectangle 155"/>
            <p:cNvSpPr>
              <a:spLocks noChangeArrowheads="1"/>
            </p:cNvSpPr>
            <p:nvPr/>
          </p:nvSpPr>
          <p:spPr bwMode="auto">
            <a:xfrm>
              <a:off x="3373438" y="4894263"/>
              <a:ext cx="107950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Nimbus Sans L"/>
                </a:rPr>
                <a:t>1</a:t>
              </a:r>
              <a:endParaRPr lang="en-US"/>
            </a:p>
          </p:txBody>
        </p:sp>
        <p:sp>
          <p:nvSpPr>
            <p:cNvPr id="82015" name="Rectangle 156"/>
            <p:cNvSpPr>
              <a:spLocks noChangeArrowheads="1"/>
            </p:cNvSpPr>
            <p:nvPr/>
          </p:nvSpPr>
          <p:spPr bwMode="auto">
            <a:xfrm>
              <a:off x="3373438" y="4772025"/>
              <a:ext cx="107950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Nimbus Sans L"/>
                </a:rPr>
                <a:t>2</a:t>
              </a:r>
              <a:endParaRPr lang="en-US"/>
            </a:p>
          </p:txBody>
        </p:sp>
        <p:sp>
          <p:nvSpPr>
            <p:cNvPr id="82016" name="Rectangle 157"/>
            <p:cNvSpPr>
              <a:spLocks noChangeArrowheads="1"/>
            </p:cNvSpPr>
            <p:nvPr/>
          </p:nvSpPr>
          <p:spPr bwMode="auto">
            <a:xfrm>
              <a:off x="3435350" y="4802188"/>
              <a:ext cx="13970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=</a:t>
              </a:r>
              <a:endParaRPr lang="en-US"/>
            </a:p>
          </p:txBody>
        </p:sp>
        <p:sp>
          <p:nvSpPr>
            <p:cNvPr id="82017" name="Rectangle 158"/>
            <p:cNvSpPr>
              <a:spLocks noChangeArrowheads="1"/>
            </p:cNvSpPr>
            <p:nvPr/>
          </p:nvSpPr>
          <p:spPr bwMode="auto">
            <a:xfrm>
              <a:off x="3543300" y="4787900"/>
              <a:ext cx="87788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3.4 (p = 0.07)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Line 5"/>
          <p:cNvSpPr>
            <a:spLocks noChangeShapeType="1"/>
          </p:cNvSpPr>
          <p:nvPr/>
        </p:nvSpPr>
        <p:spPr bwMode="auto">
          <a:xfrm flipV="1">
            <a:off x="5545138" y="2671763"/>
            <a:ext cx="1587" cy="2519362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46" name="Line 6"/>
          <p:cNvSpPr>
            <a:spLocks noChangeShapeType="1"/>
          </p:cNvSpPr>
          <p:nvPr/>
        </p:nvSpPr>
        <p:spPr bwMode="auto">
          <a:xfrm>
            <a:off x="4529138" y="5219700"/>
            <a:ext cx="2032000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47" name="Rectangle 7"/>
          <p:cNvSpPr>
            <a:spLocks noChangeArrowheads="1"/>
          </p:cNvSpPr>
          <p:nvPr/>
        </p:nvSpPr>
        <p:spPr bwMode="auto">
          <a:xfrm>
            <a:off x="4435475" y="5391150"/>
            <a:ext cx="21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Nimbus Sans L"/>
              </a:rPr>
              <a:t>0.5</a:t>
            </a:r>
            <a:endParaRPr lang="en-US" sz="2000"/>
          </a:p>
        </p:txBody>
      </p:sp>
      <p:sp>
        <p:nvSpPr>
          <p:cNvPr id="82948" name="Rectangle 8"/>
          <p:cNvSpPr>
            <a:spLocks noChangeArrowheads="1"/>
          </p:cNvSpPr>
          <p:nvPr/>
        </p:nvSpPr>
        <p:spPr bwMode="auto">
          <a:xfrm>
            <a:off x="4991100" y="5391150"/>
            <a:ext cx="298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Nimbus Sans L"/>
              </a:rPr>
              <a:t>0.75</a:t>
            </a:r>
            <a:endParaRPr lang="en-US" sz="2000"/>
          </a:p>
        </p:txBody>
      </p:sp>
      <p:sp>
        <p:nvSpPr>
          <p:cNvPr id="82949" name="Rectangle 9"/>
          <p:cNvSpPr>
            <a:spLocks noChangeArrowheads="1"/>
          </p:cNvSpPr>
          <p:nvPr/>
        </p:nvSpPr>
        <p:spPr bwMode="auto">
          <a:xfrm>
            <a:off x="5499100" y="5391150"/>
            <a:ext cx="85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Nimbus Sans L"/>
              </a:rPr>
              <a:t>1</a:t>
            </a:r>
            <a:endParaRPr lang="en-US" sz="2000"/>
          </a:p>
        </p:txBody>
      </p:sp>
      <p:sp>
        <p:nvSpPr>
          <p:cNvPr id="82950" name="Rectangle 10"/>
          <p:cNvSpPr>
            <a:spLocks noChangeArrowheads="1"/>
          </p:cNvSpPr>
          <p:nvPr/>
        </p:nvSpPr>
        <p:spPr bwMode="auto">
          <a:xfrm>
            <a:off x="6037263" y="5391150"/>
            <a:ext cx="21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Nimbus Sans L"/>
              </a:rPr>
              <a:t>1.5</a:t>
            </a:r>
            <a:endParaRPr lang="en-US" sz="2000"/>
          </a:p>
        </p:txBody>
      </p:sp>
      <p:sp>
        <p:nvSpPr>
          <p:cNvPr id="82951" name="Rectangle 11"/>
          <p:cNvSpPr>
            <a:spLocks noChangeArrowheads="1"/>
          </p:cNvSpPr>
          <p:nvPr/>
        </p:nvSpPr>
        <p:spPr bwMode="auto">
          <a:xfrm>
            <a:off x="6530975" y="5391150"/>
            <a:ext cx="85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Nimbus Sans L"/>
              </a:rPr>
              <a:t>2</a:t>
            </a:r>
            <a:endParaRPr lang="en-US" sz="2000"/>
          </a:p>
        </p:txBody>
      </p:sp>
      <p:sp>
        <p:nvSpPr>
          <p:cNvPr id="82952" name="Line 12"/>
          <p:cNvSpPr>
            <a:spLocks noChangeShapeType="1"/>
          </p:cNvSpPr>
          <p:nvPr/>
        </p:nvSpPr>
        <p:spPr bwMode="auto">
          <a:xfrm>
            <a:off x="4529138" y="5219700"/>
            <a:ext cx="1587" cy="476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3" name="Line 13"/>
          <p:cNvSpPr>
            <a:spLocks noChangeShapeType="1"/>
          </p:cNvSpPr>
          <p:nvPr/>
        </p:nvSpPr>
        <p:spPr bwMode="auto">
          <a:xfrm>
            <a:off x="5129213" y="5219700"/>
            <a:ext cx="1587" cy="476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4" name="Line 14"/>
          <p:cNvSpPr>
            <a:spLocks noChangeShapeType="1"/>
          </p:cNvSpPr>
          <p:nvPr/>
        </p:nvSpPr>
        <p:spPr bwMode="auto">
          <a:xfrm>
            <a:off x="5545138" y="5219700"/>
            <a:ext cx="1587" cy="476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5" name="Line 15"/>
          <p:cNvSpPr>
            <a:spLocks noChangeShapeType="1"/>
          </p:cNvSpPr>
          <p:nvPr/>
        </p:nvSpPr>
        <p:spPr bwMode="auto">
          <a:xfrm>
            <a:off x="6145213" y="5219700"/>
            <a:ext cx="1587" cy="476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6" name="Line 16"/>
          <p:cNvSpPr>
            <a:spLocks noChangeShapeType="1"/>
          </p:cNvSpPr>
          <p:nvPr/>
        </p:nvSpPr>
        <p:spPr bwMode="auto">
          <a:xfrm>
            <a:off x="6561138" y="5219700"/>
            <a:ext cx="1587" cy="476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7" name="Line 17"/>
          <p:cNvSpPr>
            <a:spLocks noChangeShapeType="1"/>
          </p:cNvSpPr>
          <p:nvPr/>
        </p:nvSpPr>
        <p:spPr bwMode="auto">
          <a:xfrm>
            <a:off x="4529138" y="5219700"/>
            <a:ext cx="1587" cy="777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8" name="Line 18"/>
          <p:cNvSpPr>
            <a:spLocks noChangeShapeType="1"/>
          </p:cNvSpPr>
          <p:nvPr/>
        </p:nvSpPr>
        <p:spPr bwMode="auto">
          <a:xfrm>
            <a:off x="5129213" y="5219700"/>
            <a:ext cx="1587" cy="777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59" name="Line 19"/>
          <p:cNvSpPr>
            <a:spLocks noChangeShapeType="1"/>
          </p:cNvSpPr>
          <p:nvPr/>
        </p:nvSpPr>
        <p:spPr bwMode="auto">
          <a:xfrm>
            <a:off x="5545138" y="5219700"/>
            <a:ext cx="1587" cy="777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60" name="Line 20"/>
          <p:cNvSpPr>
            <a:spLocks noChangeShapeType="1"/>
          </p:cNvSpPr>
          <p:nvPr/>
        </p:nvSpPr>
        <p:spPr bwMode="auto">
          <a:xfrm>
            <a:off x="6145213" y="5219700"/>
            <a:ext cx="1587" cy="777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61" name="Line 21"/>
          <p:cNvSpPr>
            <a:spLocks noChangeShapeType="1"/>
          </p:cNvSpPr>
          <p:nvPr/>
        </p:nvSpPr>
        <p:spPr bwMode="auto">
          <a:xfrm>
            <a:off x="6561138" y="5219700"/>
            <a:ext cx="1587" cy="777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62" name="Rectangle 22"/>
          <p:cNvSpPr>
            <a:spLocks noChangeArrowheads="1"/>
          </p:cNvSpPr>
          <p:nvPr/>
        </p:nvSpPr>
        <p:spPr bwMode="auto">
          <a:xfrm>
            <a:off x="431800" y="2062163"/>
            <a:ext cx="317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Trial</a:t>
            </a:r>
            <a:endParaRPr lang="en-US" sz="2000"/>
          </a:p>
        </p:txBody>
      </p:sp>
      <p:sp>
        <p:nvSpPr>
          <p:cNvPr id="82963" name="Rectangle 23"/>
          <p:cNvSpPr>
            <a:spLocks noChangeArrowheads="1"/>
          </p:cNvSpPr>
          <p:nvPr/>
        </p:nvSpPr>
        <p:spPr bwMode="auto">
          <a:xfrm>
            <a:off x="2711450" y="1647825"/>
            <a:ext cx="10080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Events (% pa)</a:t>
            </a:r>
            <a:endParaRPr lang="en-US" sz="2000"/>
          </a:p>
        </p:txBody>
      </p:sp>
      <p:sp>
        <p:nvSpPr>
          <p:cNvPr id="82964" name="Rectangle 24"/>
          <p:cNvSpPr>
            <a:spLocks noChangeArrowheads="1"/>
          </p:cNvSpPr>
          <p:nvPr/>
        </p:nvSpPr>
        <p:spPr bwMode="auto">
          <a:xfrm>
            <a:off x="2203450" y="1985963"/>
            <a:ext cx="6921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 sz="2000"/>
          </a:p>
        </p:txBody>
      </p:sp>
      <p:sp>
        <p:nvSpPr>
          <p:cNvPr id="82965" name="Rectangle 25"/>
          <p:cNvSpPr>
            <a:spLocks noChangeArrowheads="1"/>
          </p:cNvSpPr>
          <p:nvPr/>
        </p:nvSpPr>
        <p:spPr bwMode="auto">
          <a:xfrm>
            <a:off x="1709738" y="2139950"/>
            <a:ext cx="1206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 sz="2000"/>
          </a:p>
        </p:txBody>
      </p:sp>
      <p:sp>
        <p:nvSpPr>
          <p:cNvPr id="82966" name="Rectangle 26"/>
          <p:cNvSpPr>
            <a:spLocks noChangeArrowheads="1"/>
          </p:cNvSpPr>
          <p:nvPr/>
        </p:nvSpPr>
        <p:spPr bwMode="auto">
          <a:xfrm>
            <a:off x="3343275" y="1985963"/>
            <a:ext cx="6921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 sz="2000"/>
          </a:p>
        </p:txBody>
      </p:sp>
      <p:sp>
        <p:nvSpPr>
          <p:cNvPr id="82967" name="Rectangle 27"/>
          <p:cNvSpPr>
            <a:spLocks noChangeArrowheads="1"/>
          </p:cNvSpPr>
          <p:nvPr/>
        </p:nvSpPr>
        <p:spPr bwMode="auto">
          <a:xfrm>
            <a:off x="3497263" y="2139950"/>
            <a:ext cx="5222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control</a:t>
            </a:r>
            <a:endParaRPr lang="en-US" sz="2000"/>
          </a:p>
        </p:txBody>
      </p:sp>
      <p:sp>
        <p:nvSpPr>
          <p:cNvPr id="82968" name="Rectangle 28"/>
          <p:cNvSpPr>
            <a:spLocks noChangeArrowheads="1"/>
          </p:cNvSpPr>
          <p:nvPr/>
        </p:nvSpPr>
        <p:spPr bwMode="auto">
          <a:xfrm>
            <a:off x="4929188" y="1985963"/>
            <a:ext cx="13493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Risk ratio (RR) per</a:t>
            </a:r>
            <a:endParaRPr lang="en-US" sz="2000"/>
          </a:p>
        </p:txBody>
      </p:sp>
      <p:sp>
        <p:nvSpPr>
          <p:cNvPr id="82969" name="Rectangle 29"/>
          <p:cNvSpPr>
            <a:spLocks noChangeArrowheads="1"/>
          </p:cNvSpPr>
          <p:nvPr/>
        </p:nvSpPr>
        <p:spPr bwMode="auto">
          <a:xfrm>
            <a:off x="4713288" y="2139950"/>
            <a:ext cx="17954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mmol/L LDL-C reduction</a:t>
            </a:r>
            <a:endParaRPr lang="en-US" sz="2000"/>
          </a:p>
        </p:txBody>
      </p:sp>
      <p:sp>
        <p:nvSpPr>
          <p:cNvPr id="82970" name="Rectangle 30"/>
          <p:cNvSpPr>
            <a:spLocks noChangeArrowheads="1"/>
          </p:cNvSpPr>
          <p:nvPr/>
        </p:nvSpPr>
        <p:spPr bwMode="auto">
          <a:xfrm>
            <a:off x="8686800" y="2032000"/>
            <a:ext cx="9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p</a:t>
            </a:r>
            <a:endParaRPr lang="en-US" sz="2000"/>
          </a:p>
        </p:txBody>
      </p:sp>
      <p:sp>
        <p:nvSpPr>
          <p:cNvPr id="82971" name="Rectangle 31"/>
          <p:cNvSpPr>
            <a:spLocks noChangeArrowheads="1"/>
          </p:cNvSpPr>
          <p:nvPr/>
        </p:nvSpPr>
        <p:spPr bwMode="auto">
          <a:xfrm>
            <a:off x="4173538" y="2386013"/>
            <a:ext cx="1206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 sz="2000"/>
          </a:p>
        </p:txBody>
      </p:sp>
      <p:sp>
        <p:nvSpPr>
          <p:cNvPr id="82972" name="Rectangle 32"/>
          <p:cNvSpPr>
            <a:spLocks noChangeArrowheads="1"/>
          </p:cNvSpPr>
          <p:nvPr/>
        </p:nvSpPr>
        <p:spPr bwMode="auto">
          <a:xfrm>
            <a:off x="4543425" y="2555875"/>
            <a:ext cx="4270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better</a:t>
            </a:r>
            <a:endParaRPr lang="en-US" sz="2000"/>
          </a:p>
        </p:txBody>
      </p:sp>
      <p:sp>
        <p:nvSpPr>
          <p:cNvPr id="82973" name="Rectangle 33"/>
          <p:cNvSpPr>
            <a:spLocks noChangeArrowheads="1"/>
          </p:cNvSpPr>
          <p:nvPr/>
        </p:nvSpPr>
        <p:spPr bwMode="auto">
          <a:xfrm>
            <a:off x="5899150" y="2463800"/>
            <a:ext cx="10175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Control better</a:t>
            </a:r>
            <a:endParaRPr lang="en-US" sz="2000"/>
          </a:p>
        </p:txBody>
      </p:sp>
      <p:sp>
        <p:nvSpPr>
          <p:cNvPr id="82974" name="Rectangle 34"/>
          <p:cNvSpPr>
            <a:spLocks noChangeArrowheads="1"/>
          </p:cNvSpPr>
          <p:nvPr/>
        </p:nvSpPr>
        <p:spPr bwMode="auto">
          <a:xfrm>
            <a:off x="371475" y="5327650"/>
            <a:ext cx="122238" cy="1238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sz="2000"/>
          </a:p>
        </p:txBody>
      </p:sp>
      <p:sp>
        <p:nvSpPr>
          <p:cNvPr id="82975" name="Line 35"/>
          <p:cNvSpPr>
            <a:spLocks noChangeShapeType="1"/>
          </p:cNvSpPr>
          <p:nvPr/>
        </p:nvSpPr>
        <p:spPr bwMode="auto">
          <a:xfrm>
            <a:off x="277813" y="5389563"/>
            <a:ext cx="293687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76" name="Rectangle 36"/>
          <p:cNvSpPr>
            <a:spLocks noChangeArrowheads="1"/>
          </p:cNvSpPr>
          <p:nvPr/>
        </p:nvSpPr>
        <p:spPr bwMode="auto">
          <a:xfrm>
            <a:off x="631825" y="5327650"/>
            <a:ext cx="403225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Nimbus Sans L"/>
              </a:rPr>
              <a:t>99% or</a:t>
            </a:r>
            <a:endParaRPr lang="en-US" sz="2000"/>
          </a:p>
        </p:txBody>
      </p:sp>
      <p:sp>
        <p:nvSpPr>
          <p:cNvPr id="82977" name="Freeform 37"/>
          <p:cNvSpPr>
            <a:spLocks/>
          </p:cNvSpPr>
          <p:nvPr/>
        </p:nvSpPr>
        <p:spPr bwMode="auto">
          <a:xfrm>
            <a:off x="1141413" y="5297488"/>
            <a:ext cx="276225" cy="169862"/>
          </a:xfrm>
          <a:custGeom>
            <a:avLst/>
            <a:gdLst>
              <a:gd name="T0" fmla="*/ 87 w 174"/>
              <a:gd name="T1" fmla="*/ 0 h 107"/>
              <a:gd name="T2" fmla="*/ 0 w 174"/>
              <a:gd name="T3" fmla="*/ 58 h 107"/>
              <a:gd name="T4" fmla="*/ 87 w 174"/>
              <a:gd name="T5" fmla="*/ 107 h 107"/>
              <a:gd name="T6" fmla="*/ 174 w 174"/>
              <a:gd name="T7" fmla="*/ 58 h 107"/>
              <a:gd name="T8" fmla="*/ 87 w 174"/>
              <a:gd name="T9" fmla="*/ 0 h 1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4"/>
              <a:gd name="T16" fmla="*/ 0 h 107"/>
              <a:gd name="T17" fmla="*/ 174 w 174"/>
              <a:gd name="T18" fmla="*/ 107 h 1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4" h="107">
                <a:moveTo>
                  <a:pt x="87" y="0"/>
                </a:moveTo>
                <a:lnTo>
                  <a:pt x="0" y="58"/>
                </a:lnTo>
                <a:lnTo>
                  <a:pt x="87" y="107"/>
                </a:lnTo>
                <a:lnTo>
                  <a:pt x="174" y="58"/>
                </a:lnTo>
                <a:lnTo>
                  <a:pt x="87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78" name="Freeform 38"/>
          <p:cNvSpPr>
            <a:spLocks/>
          </p:cNvSpPr>
          <p:nvPr/>
        </p:nvSpPr>
        <p:spPr bwMode="auto">
          <a:xfrm>
            <a:off x="1141413" y="5297488"/>
            <a:ext cx="276225" cy="169862"/>
          </a:xfrm>
          <a:custGeom>
            <a:avLst/>
            <a:gdLst>
              <a:gd name="T0" fmla="*/ 9 w 18"/>
              <a:gd name="T1" fmla="*/ 0 h 11"/>
              <a:gd name="T2" fmla="*/ 0 w 18"/>
              <a:gd name="T3" fmla="*/ 6 h 11"/>
              <a:gd name="T4" fmla="*/ 9 w 18"/>
              <a:gd name="T5" fmla="*/ 11 h 11"/>
              <a:gd name="T6" fmla="*/ 18 w 18"/>
              <a:gd name="T7" fmla="*/ 6 h 11"/>
              <a:gd name="T8" fmla="*/ 9 w 18"/>
              <a:gd name="T9" fmla="*/ 0 h 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"/>
              <a:gd name="T16" fmla="*/ 0 h 11"/>
              <a:gd name="T17" fmla="*/ 18 w 18"/>
              <a:gd name="T18" fmla="*/ 11 h 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" h="11">
                <a:moveTo>
                  <a:pt x="9" y="0"/>
                </a:moveTo>
                <a:lnTo>
                  <a:pt x="0" y="6"/>
                </a:lnTo>
                <a:lnTo>
                  <a:pt x="9" y="11"/>
                </a:lnTo>
                <a:lnTo>
                  <a:pt x="18" y="6"/>
                </a:lnTo>
                <a:lnTo>
                  <a:pt x="9" y="0"/>
                </a:lnTo>
              </a:path>
            </a:pathLst>
          </a:custGeom>
          <a:noFill/>
          <a:ln w="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79" name="Line 39"/>
          <p:cNvSpPr>
            <a:spLocks noChangeShapeType="1"/>
          </p:cNvSpPr>
          <p:nvPr/>
        </p:nvSpPr>
        <p:spPr bwMode="auto">
          <a:xfrm flipV="1">
            <a:off x="1279525" y="5297488"/>
            <a:ext cx="1588" cy="169862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80" name="Rectangle 40"/>
          <p:cNvSpPr>
            <a:spLocks noChangeArrowheads="1"/>
          </p:cNvSpPr>
          <p:nvPr/>
        </p:nvSpPr>
        <p:spPr bwMode="auto">
          <a:xfrm>
            <a:off x="1479550" y="5327650"/>
            <a:ext cx="4191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Nimbus Sans L"/>
              </a:rPr>
              <a:t>95% CI</a:t>
            </a:r>
            <a:endParaRPr lang="en-US" sz="2000"/>
          </a:p>
        </p:txBody>
      </p:sp>
      <p:sp>
        <p:nvSpPr>
          <p:cNvPr id="8298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Comparison of SHARP with other trials:</a:t>
            </a:r>
            <a:br>
              <a:rPr lang="en-GB" sz="3600" dirty="0" smtClean="0"/>
            </a:br>
            <a:r>
              <a:rPr lang="en-GB" sz="3600" dirty="0" smtClean="0"/>
              <a:t>Coronary Revascularisation</a:t>
            </a:r>
          </a:p>
        </p:txBody>
      </p:sp>
      <p:grpSp>
        <p:nvGrpSpPr>
          <p:cNvPr id="82982" name="Group 97"/>
          <p:cNvGrpSpPr>
            <a:grpSpLocks/>
          </p:cNvGrpSpPr>
          <p:nvPr/>
        </p:nvGrpSpPr>
        <p:grpSpPr bwMode="auto">
          <a:xfrm>
            <a:off x="431800" y="2981325"/>
            <a:ext cx="8394700" cy="2000250"/>
            <a:chOff x="431800" y="3027362"/>
            <a:chExt cx="8394701" cy="2000251"/>
          </a:xfrm>
        </p:grpSpPr>
        <p:sp>
          <p:nvSpPr>
            <p:cNvPr id="82983" name="Rectangle 223"/>
            <p:cNvSpPr>
              <a:spLocks noChangeArrowheads="1"/>
            </p:cNvSpPr>
            <p:nvPr/>
          </p:nvSpPr>
          <p:spPr bwMode="auto">
            <a:xfrm>
              <a:off x="431800" y="3089275"/>
              <a:ext cx="231775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4D</a:t>
              </a:r>
              <a:endParaRPr lang="en-US"/>
            </a:p>
          </p:txBody>
        </p:sp>
        <p:sp>
          <p:nvSpPr>
            <p:cNvPr id="82984" name="Rectangle 224"/>
            <p:cNvSpPr>
              <a:spLocks noChangeArrowheads="1"/>
            </p:cNvSpPr>
            <p:nvPr/>
          </p:nvSpPr>
          <p:spPr bwMode="auto">
            <a:xfrm>
              <a:off x="2279650" y="3073400"/>
              <a:ext cx="6159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55 (3.31)</a:t>
              </a:r>
              <a:endParaRPr lang="en-US"/>
            </a:p>
          </p:txBody>
        </p:sp>
        <p:sp>
          <p:nvSpPr>
            <p:cNvPr id="82985" name="Rectangle 225"/>
            <p:cNvSpPr>
              <a:spLocks noChangeArrowheads="1"/>
            </p:cNvSpPr>
            <p:nvPr/>
          </p:nvSpPr>
          <p:spPr bwMode="auto">
            <a:xfrm>
              <a:off x="3403600" y="3073400"/>
              <a:ext cx="6159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72 (4.29)</a:t>
              </a:r>
              <a:endParaRPr lang="en-US"/>
            </a:p>
          </p:txBody>
        </p:sp>
        <p:sp>
          <p:nvSpPr>
            <p:cNvPr id="82986" name="Rectangle 226"/>
            <p:cNvSpPr>
              <a:spLocks noChangeArrowheads="1"/>
            </p:cNvSpPr>
            <p:nvPr/>
          </p:nvSpPr>
          <p:spPr bwMode="auto">
            <a:xfrm>
              <a:off x="5067300" y="3119437"/>
              <a:ext cx="77788" cy="92075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2987" name="Line 227"/>
            <p:cNvSpPr>
              <a:spLocks noChangeShapeType="1"/>
            </p:cNvSpPr>
            <p:nvPr/>
          </p:nvSpPr>
          <p:spPr bwMode="auto">
            <a:xfrm>
              <a:off x="4529138" y="3165475"/>
              <a:ext cx="1339850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88" name="Line 228"/>
            <p:cNvSpPr>
              <a:spLocks noChangeShapeType="1"/>
            </p:cNvSpPr>
            <p:nvPr/>
          </p:nvSpPr>
          <p:spPr bwMode="auto">
            <a:xfrm flipH="1">
              <a:off x="4529138" y="3165475"/>
              <a:ext cx="260350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89" name="Freeform 229"/>
            <p:cNvSpPr>
              <a:spLocks/>
            </p:cNvSpPr>
            <p:nvPr/>
          </p:nvSpPr>
          <p:spPr bwMode="auto">
            <a:xfrm>
              <a:off x="4529138" y="3103562"/>
              <a:ext cx="92075" cy="123825"/>
            </a:xfrm>
            <a:custGeom>
              <a:avLst/>
              <a:gdLst>
                <a:gd name="T0" fmla="*/ 6 w 6"/>
                <a:gd name="T1" fmla="*/ 0 h 8"/>
                <a:gd name="T2" fmla="*/ 0 w 6"/>
                <a:gd name="T3" fmla="*/ 4 h 8"/>
                <a:gd name="T4" fmla="*/ 6 w 6"/>
                <a:gd name="T5" fmla="*/ 8 h 8"/>
                <a:gd name="T6" fmla="*/ 0 60000 65536"/>
                <a:gd name="T7" fmla="*/ 0 60000 65536"/>
                <a:gd name="T8" fmla="*/ 0 60000 65536"/>
                <a:gd name="T9" fmla="*/ 0 w 6"/>
                <a:gd name="T10" fmla="*/ 0 h 8"/>
                <a:gd name="T11" fmla="*/ 6 w 6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8">
                  <a:moveTo>
                    <a:pt x="6" y="0"/>
                  </a:moveTo>
                  <a:lnTo>
                    <a:pt x="0" y="4"/>
                  </a:lnTo>
                  <a:lnTo>
                    <a:pt x="6" y="8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90" name="Rectangle 230"/>
            <p:cNvSpPr>
              <a:spLocks noChangeArrowheads="1"/>
            </p:cNvSpPr>
            <p:nvPr/>
          </p:nvSpPr>
          <p:spPr bwMode="auto">
            <a:xfrm>
              <a:off x="431800" y="3581400"/>
              <a:ext cx="64770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AURORA</a:t>
              </a:r>
              <a:endParaRPr lang="en-US"/>
            </a:p>
          </p:txBody>
        </p:sp>
        <p:sp>
          <p:nvSpPr>
            <p:cNvPr id="82991" name="Rectangle 231"/>
            <p:cNvSpPr>
              <a:spLocks noChangeArrowheads="1"/>
            </p:cNvSpPr>
            <p:nvPr/>
          </p:nvSpPr>
          <p:spPr bwMode="auto">
            <a:xfrm>
              <a:off x="2279650" y="3565525"/>
              <a:ext cx="6159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55 (1.20)</a:t>
              </a:r>
              <a:endParaRPr lang="en-US"/>
            </a:p>
          </p:txBody>
        </p:sp>
        <p:sp>
          <p:nvSpPr>
            <p:cNvPr id="82992" name="Rectangle 232"/>
            <p:cNvSpPr>
              <a:spLocks noChangeArrowheads="1"/>
            </p:cNvSpPr>
            <p:nvPr/>
          </p:nvSpPr>
          <p:spPr bwMode="auto">
            <a:xfrm>
              <a:off x="3403600" y="3565525"/>
              <a:ext cx="6159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70 (1.53)</a:t>
              </a:r>
              <a:endParaRPr lang="en-US"/>
            </a:p>
          </p:txBody>
        </p:sp>
        <p:sp>
          <p:nvSpPr>
            <p:cNvPr id="82993" name="Rectangle 233"/>
            <p:cNvSpPr>
              <a:spLocks noChangeArrowheads="1"/>
            </p:cNvSpPr>
            <p:nvPr/>
          </p:nvSpPr>
          <p:spPr bwMode="auto">
            <a:xfrm>
              <a:off x="5145088" y="3611562"/>
              <a:ext cx="92075" cy="7620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2994" name="Line 234"/>
            <p:cNvSpPr>
              <a:spLocks noChangeShapeType="1"/>
            </p:cNvSpPr>
            <p:nvPr/>
          </p:nvSpPr>
          <p:spPr bwMode="auto">
            <a:xfrm>
              <a:off x="4529138" y="3641725"/>
              <a:ext cx="1339850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95" name="Line 235"/>
            <p:cNvSpPr>
              <a:spLocks noChangeShapeType="1"/>
            </p:cNvSpPr>
            <p:nvPr/>
          </p:nvSpPr>
          <p:spPr bwMode="auto">
            <a:xfrm flipH="1">
              <a:off x="4529138" y="3641725"/>
              <a:ext cx="260350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96" name="Freeform 236"/>
            <p:cNvSpPr>
              <a:spLocks/>
            </p:cNvSpPr>
            <p:nvPr/>
          </p:nvSpPr>
          <p:spPr bwMode="auto">
            <a:xfrm>
              <a:off x="4529138" y="3595687"/>
              <a:ext cx="92075" cy="107950"/>
            </a:xfrm>
            <a:custGeom>
              <a:avLst/>
              <a:gdLst>
                <a:gd name="T0" fmla="*/ 6 w 6"/>
                <a:gd name="T1" fmla="*/ 0 h 7"/>
                <a:gd name="T2" fmla="*/ 0 w 6"/>
                <a:gd name="T3" fmla="*/ 3 h 7"/>
                <a:gd name="T4" fmla="*/ 6 w 6"/>
                <a:gd name="T5" fmla="*/ 7 h 7"/>
                <a:gd name="T6" fmla="*/ 0 60000 65536"/>
                <a:gd name="T7" fmla="*/ 0 60000 65536"/>
                <a:gd name="T8" fmla="*/ 0 60000 65536"/>
                <a:gd name="T9" fmla="*/ 0 w 6"/>
                <a:gd name="T10" fmla="*/ 0 h 7"/>
                <a:gd name="T11" fmla="*/ 6 w 6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7">
                  <a:moveTo>
                    <a:pt x="6" y="0"/>
                  </a:moveTo>
                  <a:lnTo>
                    <a:pt x="0" y="3"/>
                  </a:lnTo>
                  <a:lnTo>
                    <a:pt x="6" y="7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97" name="Rectangle 237"/>
            <p:cNvSpPr>
              <a:spLocks noChangeArrowheads="1"/>
            </p:cNvSpPr>
            <p:nvPr/>
          </p:nvSpPr>
          <p:spPr bwMode="auto">
            <a:xfrm>
              <a:off x="431800" y="3335337"/>
              <a:ext cx="50958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ALERT</a:t>
              </a:r>
              <a:endParaRPr lang="en-US"/>
            </a:p>
          </p:txBody>
        </p:sp>
        <p:sp>
          <p:nvSpPr>
            <p:cNvPr id="82998" name="Rectangle 238"/>
            <p:cNvSpPr>
              <a:spLocks noChangeArrowheads="1"/>
            </p:cNvSpPr>
            <p:nvPr/>
          </p:nvSpPr>
          <p:spPr bwMode="auto">
            <a:xfrm>
              <a:off x="2279650" y="3319462"/>
              <a:ext cx="6159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52 (1.00)</a:t>
              </a:r>
              <a:endParaRPr lang="en-US"/>
            </a:p>
          </p:txBody>
        </p:sp>
        <p:sp>
          <p:nvSpPr>
            <p:cNvPr id="82999" name="Rectangle 239"/>
            <p:cNvSpPr>
              <a:spLocks noChangeArrowheads="1"/>
            </p:cNvSpPr>
            <p:nvPr/>
          </p:nvSpPr>
          <p:spPr bwMode="auto">
            <a:xfrm>
              <a:off x="3403600" y="3319462"/>
              <a:ext cx="6159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60 (1.15)</a:t>
              </a:r>
              <a:endParaRPr lang="en-US"/>
            </a:p>
          </p:txBody>
        </p:sp>
        <p:sp>
          <p:nvSpPr>
            <p:cNvPr id="83000" name="Rectangle 240"/>
            <p:cNvSpPr>
              <a:spLocks noChangeArrowheads="1"/>
            </p:cNvSpPr>
            <p:nvPr/>
          </p:nvSpPr>
          <p:spPr bwMode="auto">
            <a:xfrm>
              <a:off x="5267325" y="3365500"/>
              <a:ext cx="61913" cy="7620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3001" name="Line 241"/>
            <p:cNvSpPr>
              <a:spLocks noChangeShapeType="1"/>
            </p:cNvSpPr>
            <p:nvPr/>
          </p:nvSpPr>
          <p:spPr bwMode="auto">
            <a:xfrm>
              <a:off x="4529138" y="3411537"/>
              <a:ext cx="1616075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02" name="Line 242"/>
            <p:cNvSpPr>
              <a:spLocks noChangeShapeType="1"/>
            </p:cNvSpPr>
            <p:nvPr/>
          </p:nvSpPr>
          <p:spPr bwMode="auto">
            <a:xfrm flipH="1">
              <a:off x="4529138" y="3411537"/>
              <a:ext cx="260350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03" name="Freeform 243"/>
            <p:cNvSpPr>
              <a:spLocks/>
            </p:cNvSpPr>
            <p:nvPr/>
          </p:nvSpPr>
          <p:spPr bwMode="auto">
            <a:xfrm>
              <a:off x="4529138" y="3349625"/>
              <a:ext cx="92075" cy="107950"/>
            </a:xfrm>
            <a:custGeom>
              <a:avLst/>
              <a:gdLst>
                <a:gd name="T0" fmla="*/ 6 w 6"/>
                <a:gd name="T1" fmla="*/ 0 h 7"/>
                <a:gd name="T2" fmla="*/ 0 w 6"/>
                <a:gd name="T3" fmla="*/ 4 h 7"/>
                <a:gd name="T4" fmla="*/ 6 w 6"/>
                <a:gd name="T5" fmla="*/ 7 h 7"/>
                <a:gd name="T6" fmla="*/ 0 60000 65536"/>
                <a:gd name="T7" fmla="*/ 0 60000 65536"/>
                <a:gd name="T8" fmla="*/ 0 60000 65536"/>
                <a:gd name="T9" fmla="*/ 0 w 6"/>
                <a:gd name="T10" fmla="*/ 0 h 7"/>
                <a:gd name="T11" fmla="*/ 6 w 6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7">
                  <a:moveTo>
                    <a:pt x="6" y="0"/>
                  </a:moveTo>
                  <a:lnTo>
                    <a:pt x="0" y="4"/>
                  </a:lnTo>
                  <a:lnTo>
                    <a:pt x="6" y="7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04" name="Rectangle 244"/>
            <p:cNvSpPr>
              <a:spLocks noChangeArrowheads="1"/>
            </p:cNvSpPr>
            <p:nvPr/>
          </p:nvSpPr>
          <p:spPr bwMode="auto">
            <a:xfrm>
              <a:off x="431800" y="3811587"/>
              <a:ext cx="5397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SHARP</a:t>
              </a:r>
              <a:endParaRPr lang="en-US"/>
            </a:p>
          </p:txBody>
        </p:sp>
        <p:sp>
          <p:nvSpPr>
            <p:cNvPr id="83005" name="Rectangle 245"/>
            <p:cNvSpPr>
              <a:spLocks noChangeArrowheads="1"/>
            </p:cNvSpPr>
            <p:nvPr/>
          </p:nvSpPr>
          <p:spPr bwMode="auto">
            <a:xfrm>
              <a:off x="2203450" y="3811587"/>
              <a:ext cx="693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149 (0.79)</a:t>
              </a:r>
              <a:endParaRPr lang="en-US"/>
            </a:p>
          </p:txBody>
        </p:sp>
        <p:sp>
          <p:nvSpPr>
            <p:cNvPr id="83006" name="Rectangle 246"/>
            <p:cNvSpPr>
              <a:spLocks noChangeArrowheads="1"/>
            </p:cNvSpPr>
            <p:nvPr/>
          </p:nvSpPr>
          <p:spPr bwMode="auto">
            <a:xfrm>
              <a:off x="3327400" y="3811587"/>
              <a:ext cx="693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203 (1.09)</a:t>
              </a:r>
              <a:endParaRPr lang="en-US"/>
            </a:p>
          </p:txBody>
        </p:sp>
        <p:sp>
          <p:nvSpPr>
            <p:cNvPr id="83007" name="Rectangle 247"/>
            <p:cNvSpPr>
              <a:spLocks noChangeArrowheads="1"/>
            </p:cNvSpPr>
            <p:nvPr/>
          </p:nvSpPr>
          <p:spPr bwMode="auto">
            <a:xfrm>
              <a:off x="4929188" y="3827462"/>
              <a:ext cx="122238" cy="12223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3008" name="Line 248"/>
            <p:cNvSpPr>
              <a:spLocks noChangeShapeType="1"/>
            </p:cNvSpPr>
            <p:nvPr/>
          </p:nvSpPr>
          <p:spPr bwMode="auto">
            <a:xfrm>
              <a:off x="4529138" y="3887787"/>
              <a:ext cx="938213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09" name="Line 249"/>
            <p:cNvSpPr>
              <a:spLocks noChangeShapeType="1"/>
            </p:cNvSpPr>
            <p:nvPr/>
          </p:nvSpPr>
          <p:spPr bwMode="auto">
            <a:xfrm flipH="1">
              <a:off x="4529138" y="3887787"/>
              <a:ext cx="260350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10" name="Freeform 250"/>
            <p:cNvSpPr>
              <a:spLocks/>
            </p:cNvSpPr>
            <p:nvPr/>
          </p:nvSpPr>
          <p:spPr bwMode="auto">
            <a:xfrm>
              <a:off x="4529138" y="3841750"/>
              <a:ext cx="92075" cy="107950"/>
            </a:xfrm>
            <a:custGeom>
              <a:avLst/>
              <a:gdLst>
                <a:gd name="T0" fmla="*/ 6 w 6"/>
                <a:gd name="T1" fmla="*/ 0 h 7"/>
                <a:gd name="T2" fmla="*/ 0 w 6"/>
                <a:gd name="T3" fmla="*/ 3 h 7"/>
                <a:gd name="T4" fmla="*/ 6 w 6"/>
                <a:gd name="T5" fmla="*/ 7 h 7"/>
                <a:gd name="T6" fmla="*/ 0 60000 65536"/>
                <a:gd name="T7" fmla="*/ 0 60000 65536"/>
                <a:gd name="T8" fmla="*/ 0 60000 65536"/>
                <a:gd name="T9" fmla="*/ 0 w 6"/>
                <a:gd name="T10" fmla="*/ 0 h 7"/>
                <a:gd name="T11" fmla="*/ 6 w 6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7">
                  <a:moveTo>
                    <a:pt x="6" y="0"/>
                  </a:moveTo>
                  <a:lnTo>
                    <a:pt x="0" y="3"/>
                  </a:lnTo>
                  <a:lnTo>
                    <a:pt x="6" y="7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11" name="Rectangle 251"/>
            <p:cNvSpPr>
              <a:spLocks noChangeArrowheads="1"/>
            </p:cNvSpPr>
            <p:nvPr/>
          </p:nvSpPr>
          <p:spPr bwMode="auto">
            <a:xfrm>
              <a:off x="7285038" y="3319462"/>
              <a:ext cx="153988" cy="20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Symbol" pitchFamily="18" charset="2"/>
                </a:rPr>
                <a:t>c</a:t>
              </a:r>
              <a:endParaRPr lang="en-US"/>
            </a:p>
          </p:txBody>
        </p:sp>
        <p:sp>
          <p:nvSpPr>
            <p:cNvPr id="83012" name="Rectangle 252"/>
            <p:cNvSpPr>
              <a:spLocks noChangeArrowheads="1"/>
            </p:cNvSpPr>
            <p:nvPr/>
          </p:nvSpPr>
          <p:spPr bwMode="auto">
            <a:xfrm>
              <a:off x="7361238" y="3411537"/>
              <a:ext cx="107950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Nimbus Sans L"/>
                </a:rPr>
                <a:t>3</a:t>
              </a:r>
              <a:endParaRPr lang="en-US"/>
            </a:p>
          </p:txBody>
        </p:sp>
        <p:sp>
          <p:nvSpPr>
            <p:cNvPr id="83013" name="Rectangle 253"/>
            <p:cNvSpPr>
              <a:spLocks noChangeArrowheads="1"/>
            </p:cNvSpPr>
            <p:nvPr/>
          </p:nvSpPr>
          <p:spPr bwMode="auto">
            <a:xfrm>
              <a:off x="7361238" y="3303587"/>
              <a:ext cx="107950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Nimbus Sans L"/>
                </a:rPr>
                <a:t>2</a:t>
              </a:r>
              <a:endParaRPr lang="en-US"/>
            </a:p>
          </p:txBody>
        </p:sp>
        <p:sp>
          <p:nvSpPr>
            <p:cNvPr id="83014" name="Rectangle 254"/>
            <p:cNvSpPr>
              <a:spLocks noChangeArrowheads="1"/>
            </p:cNvSpPr>
            <p:nvPr/>
          </p:nvSpPr>
          <p:spPr bwMode="auto">
            <a:xfrm>
              <a:off x="7408863" y="3335337"/>
              <a:ext cx="13970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=</a:t>
              </a:r>
              <a:endParaRPr lang="en-US"/>
            </a:p>
          </p:txBody>
        </p:sp>
        <p:sp>
          <p:nvSpPr>
            <p:cNvPr id="83015" name="Rectangle 255"/>
            <p:cNvSpPr>
              <a:spLocks noChangeArrowheads="1"/>
            </p:cNvSpPr>
            <p:nvPr/>
          </p:nvSpPr>
          <p:spPr bwMode="auto">
            <a:xfrm>
              <a:off x="7500938" y="3335337"/>
              <a:ext cx="2476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0.8</a:t>
              </a:r>
              <a:endParaRPr lang="en-US"/>
            </a:p>
          </p:txBody>
        </p:sp>
        <p:sp>
          <p:nvSpPr>
            <p:cNvPr id="83016" name="Rectangle 256"/>
            <p:cNvSpPr>
              <a:spLocks noChangeArrowheads="1"/>
            </p:cNvSpPr>
            <p:nvPr/>
          </p:nvSpPr>
          <p:spPr bwMode="auto">
            <a:xfrm>
              <a:off x="7192963" y="3489325"/>
              <a:ext cx="64770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(p = 0.85)</a:t>
              </a:r>
              <a:endParaRPr lang="en-US"/>
            </a:p>
          </p:txBody>
        </p:sp>
        <p:sp>
          <p:nvSpPr>
            <p:cNvPr id="83017" name="Rectangle 257"/>
            <p:cNvSpPr>
              <a:spLocks noChangeArrowheads="1"/>
            </p:cNvSpPr>
            <p:nvPr/>
          </p:nvSpPr>
          <p:spPr bwMode="auto">
            <a:xfrm>
              <a:off x="431800" y="4059237"/>
              <a:ext cx="138588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Subtotal: 4 renal trials</a:t>
              </a:r>
              <a:endParaRPr lang="en-US"/>
            </a:p>
          </p:txBody>
        </p:sp>
        <p:sp>
          <p:nvSpPr>
            <p:cNvPr id="83018" name="Rectangle 258"/>
            <p:cNvSpPr>
              <a:spLocks noChangeArrowheads="1"/>
            </p:cNvSpPr>
            <p:nvPr/>
          </p:nvSpPr>
          <p:spPr bwMode="auto">
            <a:xfrm>
              <a:off x="2203450" y="4043362"/>
              <a:ext cx="693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311 (1.02)</a:t>
              </a:r>
              <a:endParaRPr lang="en-US"/>
            </a:p>
          </p:txBody>
        </p:sp>
        <p:sp>
          <p:nvSpPr>
            <p:cNvPr id="83019" name="Rectangle 259"/>
            <p:cNvSpPr>
              <a:spLocks noChangeArrowheads="1"/>
            </p:cNvSpPr>
            <p:nvPr/>
          </p:nvSpPr>
          <p:spPr bwMode="auto">
            <a:xfrm>
              <a:off x="3327400" y="4043362"/>
              <a:ext cx="693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405 (1.34)</a:t>
              </a:r>
              <a:endParaRPr lang="en-US"/>
            </a:p>
          </p:txBody>
        </p:sp>
        <p:sp>
          <p:nvSpPr>
            <p:cNvPr id="83020" name="Freeform 260"/>
            <p:cNvSpPr>
              <a:spLocks/>
            </p:cNvSpPr>
            <p:nvPr/>
          </p:nvSpPr>
          <p:spPr bwMode="auto">
            <a:xfrm>
              <a:off x="4851400" y="4073525"/>
              <a:ext cx="493713" cy="122238"/>
            </a:xfrm>
            <a:custGeom>
              <a:avLst/>
              <a:gdLst>
                <a:gd name="T0" fmla="*/ 0 w 32"/>
                <a:gd name="T1" fmla="*/ 4 h 8"/>
                <a:gd name="T2" fmla="*/ 16 w 32"/>
                <a:gd name="T3" fmla="*/ 8 h 8"/>
                <a:gd name="T4" fmla="*/ 32 w 32"/>
                <a:gd name="T5" fmla="*/ 4 h 8"/>
                <a:gd name="T6" fmla="*/ 16 w 32"/>
                <a:gd name="T7" fmla="*/ 0 h 8"/>
                <a:gd name="T8" fmla="*/ 0 w 32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8"/>
                <a:gd name="T17" fmla="*/ 32 w 32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8">
                  <a:moveTo>
                    <a:pt x="0" y="4"/>
                  </a:moveTo>
                  <a:lnTo>
                    <a:pt x="16" y="8"/>
                  </a:lnTo>
                  <a:lnTo>
                    <a:pt x="32" y="4"/>
                  </a:lnTo>
                  <a:lnTo>
                    <a:pt x="16" y="0"/>
                  </a:lnTo>
                  <a:lnTo>
                    <a:pt x="0" y="4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21" name="Rectangle 261"/>
            <p:cNvSpPr>
              <a:spLocks noChangeArrowheads="1"/>
            </p:cNvSpPr>
            <p:nvPr/>
          </p:nvSpPr>
          <p:spPr bwMode="auto">
            <a:xfrm>
              <a:off x="6684963" y="4043362"/>
              <a:ext cx="1109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0.74 (0.63 - 0.87)</a:t>
              </a:r>
              <a:endParaRPr lang="en-US"/>
            </a:p>
          </p:txBody>
        </p:sp>
        <p:sp>
          <p:nvSpPr>
            <p:cNvPr id="83022" name="Rectangle 262"/>
            <p:cNvSpPr>
              <a:spLocks noChangeArrowheads="1"/>
            </p:cNvSpPr>
            <p:nvPr/>
          </p:nvSpPr>
          <p:spPr bwMode="auto">
            <a:xfrm>
              <a:off x="8301038" y="4059237"/>
              <a:ext cx="523875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 0.0004</a:t>
              </a:r>
              <a:endParaRPr lang="en-US"/>
            </a:p>
          </p:txBody>
        </p:sp>
        <p:sp>
          <p:nvSpPr>
            <p:cNvPr id="83023" name="Rectangle 263"/>
            <p:cNvSpPr>
              <a:spLocks noChangeArrowheads="1"/>
            </p:cNvSpPr>
            <p:nvPr/>
          </p:nvSpPr>
          <p:spPr bwMode="auto">
            <a:xfrm>
              <a:off x="431800" y="4305300"/>
              <a:ext cx="8937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23 other trials</a:t>
              </a:r>
              <a:endParaRPr lang="en-US"/>
            </a:p>
          </p:txBody>
        </p:sp>
        <p:sp>
          <p:nvSpPr>
            <p:cNvPr id="83024" name="Rectangle 264"/>
            <p:cNvSpPr>
              <a:spLocks noChangeArrowheads="1"/>
            </p:cNvSpPr>
            <p:nvPr/>
          </p:nvSpPr>
          <p:spPr bwMode="auto">
            <a:xfrm>
              <a:off x="2125663" y="4289425"/>
              <a:ext cx="7699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5191 (1.54)</a:t>
              </a:r>
              <a:endParaRPr lang="en-US"/>
            </a:p>
          </p:txBody>
        </p:sp>
        <p:sp>
          <p:nvSpPr>
            <p:cNvPr id="83025" name="Rectangle 265"/>
            <p:cNvSpPr>
              <a:spLocks noChangeArrowheads="1"/>
            </p:cNvSpPr>
            <p:nvPr/>
          </p:nvSpPr>
          <p:spPr bwMode="auto">
            <a:xfrm>
              <a:off x="3249613" y="4289425"/>
              <a:ext cx="7699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6605 (1.99)</a:t>
              </a:r>
              <a:endParaRPr lang="en-US"/>
            </a:p>
          </p:txBody>
        </p:sp>
        <p:sp>
          <p:nvSpPr>
            <p:cNvPr id="83026" name="Freeform 266"/>
            <p:cNvSpPr>
              <a:spLocks/>
            </p:cNvSpPr>
            <p:nvPr/>
          </p:nvSpPr>
          <p:spPr bwMode="auto">
            <a:xfrm>
              <a:off x="5051425" y="4319587"/>
              <a:ext cx="123825" cy="122238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4 h 8"/>
                <a:gd name="T6" fmla="*/ 4 w 8"/>
                <a:gd name="T7" fmla="*/ 0 h 8"/>
                <a:gd name="T8" fmla="*/ 0 w 8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8"/>
                <a:gd name="T17" fmla="*/ 8 w 8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8">
                  <a:moveTo>
                    <a:pt x="0" y="4"/>
                  </a:moveTo>
                  <a:lnTo>
                    <a:pt x="4" y="8"/>
                  </a:lnTo>
                  <a:lnTo>
                    <a:pt x="8" y="4"/>
                  </a:lnTo>
                  <a:lnTo>
                    <a:pt x="4" y="0"/>
                  </a:lnTo>
                  <a:lnTo>
                    <a:pt x="0" y="4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27" name="Rectangle 267"/>
            <p:cNvSpPr>
              <a:spLocks noChangeArrowheads="1"/>
            </p:cNvSpPr>
            <p:nvPr/>
          </p:nvSpPr>
          <p:spPr bwMode="auto">
            <a:xfrm>
              <a:off x="6684963" y="4289425"/>
              <a:ext cx="1109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0.75 (0.72 - 0.78)</a:t>
              </a:r>
              <a:endParaRPr lang="en-US"/>
            </a:p>
          </p:txBody>
        </p:sp>
        <p:sp>
          <p:nvSpPr>
            <p:cNvPr id="83028" name="Rectangle 268"/>
            <p:cNvSpPr>
              <a:spLocks noChangeArrowheads="1"/>
            </p:cNvSpPr>
            <p:nvPr/>
          </p:nvSpPr>
          <p:spPr bwMode="auto">
            <a:xfrm>
              <a:off x="8224838" y="4305300"/>
              <a:ext cx="601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 &lt;0.0001</a:t>
              </a:r>
              <a:endParaRPr lang="en-US"/>
            </a:p>
          </p:txBody>
        </p:sp>
        <p:sp>
          <p:nvSpPr>
            <p:cNvPr id="83029" name="Rectangle 269"/>
            <p:cNvSpPr>
              <a:spLocks noChangeArrowheads="1"/>
            </p:cNvSpPr>
            <p:nvPr/>
          </p:nvSpPr>
          <p:spPr bwMode="auto">
            <a:xfrm>
              <a:off x="431800" y="4551362"/>
              <a:ext cx="601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Nimbus Sans L"/>
                </a:rPr>
                <a:t>All trials</a:t>
              </a:r>
              <a:endParaRPr lang="en-US"/>
            </a:p>
          </p:txBody>
        </p:sp>
        <p:sp>
          <p:nvSpPr>
            <p:cNvPr id="83030" name="Rectangle 270"/>
            <p:cNvSpPr>
              <a:spLocks noChangeArrowheads="1"/>
            </p:cNvSpPr>
            <p:nvPr/>
          </p:nvSpPr>
          <p:spPr bwMode="auto">
            <a:xfrm>
              <a:off x="2125663" y="4535487"/>
              <a:ext cx="7699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Nimbus Sans L"/>
                </a:rPr>
                <a:t>5502 (1.50)</a:t>
              </a:r>
              <a:endParaRPr lang="en-US"/>
            </a:p>
          </p:txBody>
        </p:sp>
        <p:sp>
          <p:nvSpPr>
            <p:cNvPr id="83031" name="Rectangle 271"/>
            <p:cNvSpPr>
              <a:spLocks noChangeArrowheads="1"/>
            </p:cNvSpPr>
            <p:nvPr/>
          </p:nvSpPr>
          <p:spPr bwMode="auto">
            <a:xfrm>
              <a:off x="3249613" y="4535487"/>
              <a:ext cx="7699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Nimbus Sans L"/>
                </a:rPr>
                <a:t>7010 (1.94)</a:t>
              </a:r>
              <a:endParaRPr lang="en-US"/>
            </a:p>
          </p:txBody>
        </p:sp>
        <p:sp>
          <p:nvSpPr>
            <p:cNvPr id="83032" name="Freeform 272"/>
            <p:cNvSpPr>
              <a:spLocks/>
            </p:cNvSpPr>
            <p:nvPr/>
          </p:nvSpPr>
          <p:spPr bwMode="auto">
            <a:xfrm>
              <a:off x="5051425" y="4565650"/>
              <a:ext cx="123825" cy="107950"/>
            </a:xfrm>
            <a:custGeom>
              <a:avLst/>
              <a:gdLst>
                <a:gd name="T0" fmla="*/ 0 w 8"/>
                <a:gd name="T1" fmla="*/ 3 h 7"/>
                <a:gd name="T2" fmla="*/ 4 w 8"/>
                <a:gd name="T3" fmla="*/ 7 h 7"/>
                <a:gd name="T4" fmla="*/ 8 w 8"/>
                <a:gd name="T5" fmla="*/ 3 h 7"/>
                <a:gd name="T6" fmla="*/ 4 w 8"/>
                <a:gd name="T7" fmla="*/ 0 h 7"/>
                <a:gd name="T8" fmla="*/ 0 w 8"/>
                <a:gd name="T9" fmla="*/ 3 h 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7"/>
                <a:gd name="T17" fmla="*/ 8 w 8"/>
                <a:gd name="T18" fmla="*/ 7 h 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7">
                  <a:moveTo>
                    <a:pt x="0" y="3"/>
                  </a:moveTo>
                  <a:lnTo>
                    <a:pt x="4" y="7"/>
                  </a:lnTo>
                  <a:lnTo>
                    <a:pt x="8" y="3"/>
                  </a:lnTo>
                  <a:lnTo>
                    <a:pt x="4" y="0"/>
                  </a:lnTo>
                  <a:lnTo>
                    <a:pt x="0" y="3"/>
                  </a:lnTo>
                </a:path>
              </a:pathLst>
            </a:custGeom>
            <a:noFill/>
            <a:ln w="2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33" name="Rectangle 273"/>
            <p:cNvSpPr>
              <a:spLocks noChangeArrowheads="1"/>
            </p:cNvSpPr>
            <p:nvPr/>
          </p:nvSpPr>
          <p:spPr bwMode="auto">
            <a:xfrm>
              <a:off x="6684963" y="4535487"/>
              <a:ext cx="1109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Nimbus Sans L"/>
                </a:rPr>
                <a:t>0.75 (0.72 - 0.77)</a:t>
              </a:r>
              <a:endParaRPr lang="en-US"/>
            </a:p>
          </p:txBody>
        </p:sp>
        <p:sp>
          <p:nvSpPr>
            <p:cNvPr id="83034" name="Rectangle 274"/>
            <p:cNvSpPr>
              <a:spLocks noChangeArrowheads="1"/>
            </p:cNvSpPr>
            <p:nvPr/>
          </p:nvSpPr>
          <p:spPr bwMode="auto">
            <a:xfrm>
              <a:off x="8224838" y="4551362"/>
              <a:ext cx="601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Nimbus Sans L"/>
                </a:rPr>
                <a:t> &lt;0.0001</a:t>
              </a:r>
              <a:endParaRPr lang="en-US"/>
            </a:p>
          </p:txBody>
        </p:sp>
        <p:sp>
          <p:nvSpPr>
            <p:cNvPr id="83035" name="Line 275"/>
            <p:cNvSpPr>
              <a:spLocks noChangeShapeType="1"/>
            </p:cNvSpPr>
            <p:nvPr/>
          </p:nvSpPr>
          <p:spPr bwMode="auto">
            <a:xfrm flipV="1">
              <a:off x="5113338" y="3027362"/>
              <a:ext cx="1588" cy="15382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36" name="Rectangle 276"/>
            <p:cNvSpPr>
              <a:spLocks noChangeArrowheads="1"/>
            </p:cNvSpPr>
            <p:nvPr/>
          </p:nvSpPr>
          <p:spPr bwMode="auto">
            <a:xfrm>
              <a:off x="431800" y="4781550"/>
              <a:ext cx="2879725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Difference between renal and non-renal trials: </a:t>
              </a:r>
              <a:endParaRPr lang="en-US"/>
            </a:p>
          </p:txBody>
        </p:sp>
        <p:sp>
          <p:nvSpPr>
            <p:cNvPr id="83037" name="Rectangle 277"/>
            <p:cNvSpPr>
              <a:spLocks noChangeArrowheads="1"/>
            </p:cNvSpPr>
            <p:nvPr/>
          </p:nvSpPr>
          <p:spPr bwMode="auto">
            <a:xfrm>
              <a:off x="3311525" y="4765675"/>
              <a:ext cx="153988" cy="20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Symbol" pitchFamily="18" charset="2"/>
                </a:rPr>
                <a:t>c</a:t>
              </a:r>
              <a:endParaRPr lang="en-US"/>
            </a:p>
          </p:txBody>
        </p:sp>
        <p:sp>
          <p:nvSpPr>
            <p:cNvPr id="83038" name="Rectangle 278"/>
            <p:cNvSpPr>
              <a:spLocks noChangeArrowheads="1"/>
            </p:cNvSpPr>
            <p:nvPr/>
          </p:nvSpPr>
          <p:spPr bwMode="auto">
            <a:xfrm>
              <a:off x="3373438" y="4873625"/>
              <a:ext cx="107950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Nimbus Sans L"/>
                </a:rPr>
                <a:t>1</a:t>
              </a:r>
              <a:endParaRPr lang="en-US"/>
            </a:p>
          </p:txBody>
        </p:sp>
        <p:sp>
          <p:nvSpPr>
            <p:cNvPr id="83039" name="Rectangle 279"/>
            <p:cNvSpPr>
              <a:spLocks noChangeArrowheads="1"/>
            </p:cNvSpPr>
            <p:nvPr/>
          </p:nvSpPr>
          <p:spPr bwMode="auto">
            <a:xfrm>
              <a:off x="3373438" y="4765675"/>
              <a:ext cx="107950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Nimbus Sans L"/>
                </a:rPr>
                <a:t>2</a:t>
              </a:r>
              <a:endParaRPr lang="en-US"/>
            </a:p>
          </p:txBody>
        </p:sp>
        <p:sp>
          <p:nvSpPr>
            <p:cNvPr id="83040" name="Rectangle 280"/>
            <p:cNvSpPr>
              <a:spLocks noChangeArrowheads="1"/>
            </p:cNvSpPr>
            <p:nvPr/>
          </p:nvSpPr>
          <p:spPr bwMode="auto">
            <a:xfrm>
              <a:off x="3435350" y="4781550"/>
              <a:ext cx="13970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=</a:t>
              </a:r>
              <a:endParaRPr lang="en-US"/>
            </a:p>
          </p:txBody>
        </p:sp>
        <p:sp>
          <p:nvSpPr>
            <p:cNvPr id="83041" name="Rectangle 281"/>
            <p:cNvSpPr>
              <a:spLocks noChangeArrowheads="1"/>
            </p:cNvSpPr>
            <p:nvPr/>
          </p:nvSpPr>
          <p:spPr bwMode="auto">
            <a:xfrm>
              <a:off x="3543300" y="4781550"/>
              <a:ext cx="838371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solidFill>
                    <a:srgbClr val="000000"/>
                  </a:solidFill>
                  <a:latin typeface="Nimbus Sans L"/>
                </a:rPr>
                <a:t>0.0 (p = </a:t>
              </a:r>
              <a:r>
                <a:rPr lang="en-US" sz="1100" dirty="0" smtClean="0">
                  <a:solidFill>
                    <a:srgbClr val="000000"/>
                  </a:solidFill>
                  <a:latin typeface="Nimbus Sans L"/>
                </a:rPr>
                <a:t>0.90)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Line 5"/>
          <p:cNvSpPr>
            <a:spLocks noChangeShapeType="1"/>
          </p:cNvSpPr>
          <p:nvPr/>
        </p:nvSpPr>
        <p:spPr bwMode="auto">
          <a:xfrm flipV="1">
            <a:off x="5545138" y="2671763"/>
            <a:ext cx="1587" cy="2519362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70" name="Line 6"/>
          <p:cNvSpPr>
            <a:spLocks noChangeShapeType="1"/>
          </p:cNvSpPr>
          <p:nvPr/>
        </p:nvSpPr>
        <p:spPr bwMode="auto">
          <a:xfrm>
            <a:off x="4529138" y="5219700"/>
            <a:ext cx="2032000" cy="15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71" name="Rectangle 7"/>
          <p:cNvSpPr>
            <a:spLocks noChangeArrowheads="1"/>
          </p:cNvSpPr>
          <p:nvPr/>
        </p:nvSpPr>
        <p:spPr bwMode="auto">
          <a:xfrm>
            <a:off x="4435475" y="5391150"/>
            <a:ext cx="21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Nimbus Sans L"/>
              </a:rPr>
              <a:t>0.5</a:t>
            </a:r>
            <a:endParaRPr lang="en-US" sz="2000"/>
          </a:p>
        </p:txBody>
      </p:sp>
      <p:sp>
        <p:nvSpPr>
          <p:cNvPr id="83972" name="Rectangle 8"/>
          <p:cNvSpPr>
            <a:spLocks noChangeArrowheads="1"/>
          </p:cNvSpPr>
          <p:nvPr/>
        </p:nvSpPr>
        <p:spPr bwMode="auto">
          <a:xfrm>
            <a:off x="4991100" y="5391150"/>
            <a:ext cx="298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Nimbus Sans L"/>
              </a:rPr>
              <a:t>0.75</a:t>
            </a:r>
            <a:endParaRPr lang="en-US" sz="2000"/>
          </a:p>
        </p:txBody>
      </p:sp>
      <p:sp>
        <p:nvSpPr>
          <p:cNvPr id="83973" name="Rectangle 9"/>
          <p:cNvSpPr>
            <a:spLocks noChangeArrowheads="1"/>
          </p:cNvSpPr>
          <p:nvPr/>
        </p:nvSpPr>
        <p:spPr bwMode="auto">
          <a:xfrm>
            <a:off x="5499100" y="5391150"/>
            <a:ext cx="85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Nimbus Sans L"/>
              </a:rPr>
              <a:t>1</a:t>
            </a:r>
            <a:endParaRPr lang="en-US" sz="2000"/>
          </a:p>
        </p:txBody>
      </p:sp>
      <p:sp>
        <p:nvSpPr>
          <p:cNvPr id="83974" name="Rectangle 10"/>
          <p:cNvSpPr>
            <a:spLocks noChangeArrowheads="1"/>
          </p:cNvSpPr>
          <p:nvPr/>
        </p:nvSpPr>
        <p:spPr bwMode="auto">
          <a:xfrm>
            <a:off x="6037263" y="5391150"/>
            <a:ext cx="21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Nimbus Sans L"/>
              </a:rPr>
              <a:t>1.5</a:t>
            </a:r>
            <a:endParaRPr lang="en-US" sz="2000"/>
          </a:p>
        </p:txBody>
      </p:sp>
      <p:sp>
        <p:nvSpPr>
          <p:cNvPr id="83975" name="Rectangle 11"/>
          <p:cNvSpPr>
            <a:spLocks noChangeArrowheads="1"/>
          </p:cNvSpPr>
          <p:nvPr/>
        </p:nvSpPr>
        <p:spPr bwMode="auto">
          <a:xfrm>
            <a:off x="6530975" y="5391150"/>
            <a:ext cx="85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Nimbus Sans L"/>
              </a:rPr>
              <a:t>2</a:t>
            </a:r>
            <a:endParaRPr lang="en-US" sz="2000"/>
          </a:p>
        </p:txBody>
      </p:sp>
      <p:sp>
        <p:nvSpPr>
          <p:cNvPr id="83976" name="Line 12"/>
          <p:cNvSpPr>
            <a:spLocks noChangeShapeType="1"/>
          </p:cNvSpPr>
          <p:nvPr/>
        </p:nvSpPr>
        <p:spPr bwMode="auto">
          <a:xfrm>
            <a:off x="4529138" y="5219700"/>
            <a:ext cx="1587" cy="476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77" name="Line 13"/>
          <p:cNvSpPr>
            <a:spLocks noChangeShapeType="1"/>
          </p:cNvSpPr>
          <p:nvPr/>
        </p:nvSpPr>
        <p:spPr bwMode="auto">
          <a:xfrm>
            <a:off x="5129213" y="5219700"/>
            <a:ext cx="1587" cy="476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78" name="Line 14"/>
          <p:cNvSpPr>
            <a:spLocks noChangeShapeType="1"/>
          </p:cNvSpPr>
          <p:nvPr/>
        </p:nvSpPr>
        <p:spPr bwMode="auto">
          <a:xfrm>
            <a:off x="5545138" y="5219700"/>
            <a:ext cx="1587" cy="476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79" name="Line 15"/>
          <p:cNvSpPr>
            <a:spLocks noChangeShapeType="1"/>
          </p:cNvSpPr>
          <p:nvPr/>
        </p:nvSpPr>
        <p:spPr bwMode="auto">
          <a:xfrm>
            <a:off x="6145213" y="5219700"/>
            <a:ext cx="1587" cy="476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80" name="Line 16"/>
          <p:cNvSpPr>
            <a:spLocks noChangeShapeType="1"/>
          </p:cNvSpPr>
          <p:nvPr/>
        </p:nvSpPr>
        <p:spPr bwMode="auto">
          <a:xfrm>
            <a:off x="6561138" y="5219700"/>
            <a:ext cx="1587" cy="47625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81" name="Line 17"/>
          <p:cNvSpPr>
            <a:spLocks noChangeShapeType="1"/>
          </p:cNvSpPr>
          <p:nvPr/>
        </p:nvSpPr>
        <p:spPr bwMode="auto">
          <a:xfrm>
            <a:off x="4529138" y="5219700"/>
            <a:ext cx="1587" cy="777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82" name="Line 18"/>
          <p:cNvSpPr>
            <a:spLocks noChangeShapeType="1"/>
          </p:cNvSpPr>
          <p:nvPr/>
        </p:nvSpPr>
        <p:spPr bwMode="auto">
          <a:xfrm>
            <a:off x="5129213" y="5219700"/>
            <a:ext cx="1587" cy="777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83" name="Line 19"/>
          <p:cNvSpPr>
            <a:spLocks noChangeShapeType="1"/>
          </p:cNvSpPr>
          <p:nvPr/>
        </p:nvSpPr>
        <p:spPr bwMode="auto">
          <a:xfrm>
            <a:off x="5545138" y="5219700"/>
            <a:ext cx="1587" cy="777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84" name="Line 20"/>
          <p:cNvSpPr>
            <a:spLocks noChangeShapeType="1"/>
          </p:cNvSpPr>
          <p:nvPr/>
        </p:nvSpPr>
        <p:spPr bwMode="auto">
          <a:xfrm>
            <a:off x="6145213" y="5219700"/>
            <a:ext cx="1587" cy="777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85" name="Line 21"/>
          <p:cNvSpPr>
            <a:spLocks noChangeShapeType="1"/>
          </p:cNvSpPr>
          <p:nvPr/>
        </p:nvSpPr>
        <p:spPr bwMode="auto">
          <a:xfrm>
            <a:off x="6561138" y="5219700"/>
            <a:ext cx="1587" cy="77788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86" name="Rectangle 22"/>
          <p:cNvSpPr>
            <a:spLocks noChangeArrowheads="1"/>
          </p:cNvSpPr>
          <p:nvPr/>
        </p:nvSpPr>
        <p:spPr bwMode="auto">
          <a:xfrm>
            <a:off x="431800" y="2062163"/>
            <a:ext cx="317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Trial</a:t>
            </a:r>
            <a:endParaRPr lang="en-US" sz="2000"/>
          </a:p>
        </p:txBody>
      </p:sp>
      <p:sp>
        <p:nvSpPr>
          <p:cNvPr id="83987" name="Rectangle 23"/>
          <p:cNvSpPr>
            <a:spLocks noChangeArrowheads="1"/>
          </p:cNvSpPr>
          <p:nvPr/>
        </p:nvSpPr>
        <p:spPr bwMode="auto">
          <a:xfrm>
            <a:off x="2711450" y="1647825"/>
            <a:ext cx="10080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Events (% pa)</a:t>
            </a:r>
            <a:endParaRPr lang="en-US" sz="2000"/>
          </a:p>
        </p:txBody>
      </p:sp>
      <p:sp>
        <p:nvSpPr>
          <p:cNvPr id="83988" name="Rectangle 24"/>
          <p:cNvSpPr>
            <a:spLocks noChangeArrowheads="1"/>
          </p:cNvSpPr>
          <p:nvPr/>
        </p:nvSpPr>
        <p:spPr bwMode="auto">
          <a:xfrm>
            <a:off x="2203450" y="1985963"/>
            <a:ext cx="6921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 sz="2000"/>
          </a:p>
        </p:txBody>
      </p:sp>
      <p:sp>
        <p:nvSpPr>
          <p:cNvPr id="83989" name="Rectangle 25"/>
          <p:cNvSpPr>
            <a:spLocks noChangeArrowheads="1"/>
          </p:cNvSpPr>
          <p:nvPr/>
        </p:nvSpPr>
        <p:spPr bwMode="auto">
          <a:xfrm>
            <a:off x="1709738" y="2139950"/>
            <a:ext cx="1206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 sz="2000"/>
          </a:p>
        </p:txBody>
      </p:sp>
      <p:sp>
        <p:nvSpPr>
          <p:cNvPr id="83990" name="Rectangle 26"/>
          <p:cNvSpPr>
            <a:spLocks noChangeArrowheads="1"/>
          </p:cNvSpPr>
          <p:nvPr/>
        </p:nvSpPr>
        <p:spPr bwMode="auto">
          <a:xfrm>
            <a:off x="3343275" y="1985963"/>
            <a:ext cx="6921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Allocated</a:t>
            </a:r>
            <a:endParaRPr lang="en-US" sz="2000"/>
          </a:p>
        </p:txBody>
      </p:sp>
      <p:sp>
        <p:nvSpPr>
          <p:cNvPr id="83991" name="Rectangle 27"/>
          <p:cNvSpPr>
            <a:spLocks noChangeArrowheads="1"/>
          </p:cNvSpPr>
          <p:nvPr/>
        </p:nvSpPr>
        <p:spPr bwMode="auto">
          <a:xfrm>
            <a:off x="3497263" y="2139950"/>
            <a:ext cx="5222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control</a:t>
            </a:r>
            <a:endParaRPr lang="en-US" sz="2000"/>
          </a:p>
        </p:txBody>
      </p:sp>
      <p:sp>
        <p:nvSpPr>
          <p:cNvPr id="83992" name="Rectangle 28"/>
          <p:cNvSpPr>
            <a:spLocks noChangeArrowheads="1"/>
          </p:cNvSpPr>
          <p:nvPr/>
        </p:nvSpPr>
        <p:spPr bwMode="auto">
          <a:xfrm>
            <a:off x="4929188" y="1985963"/>
            <a:ext cx="13493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Risk ratio (RR) per</a:t>
            </a:r>
            <a:endParaRPr lang="en-US" sz="2000"/>
          </a:p>
        </p:txBody>
      </p:sp>
      <p:sp>
        <p:nvSpPr>
          <p:cNvPr id="83993" name="Rectangle 29"/>
          <p:cNvSpPr>
            <a:spLocks noChangeArrowheads="1"/>
          </p:cNvSpPr>
          <p:nvPr/>
        </p:nvSpPr>
        <p:spPr bwMode="auto">
          <a:xfrm>
            <a:off x="4713288" y="2139950"/>
            <a:ext cx="17954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mmol/L LDL-C reduction</a:t>
            </a:r>
            <a:endParaRPr lang="en-US" sz="2000"/>
          </a:p>
        </p:txBody>
      </p:sp>
      <p:sp>
        <p:nvSpPr>
          <p:cNvPr id="83994" name="Rectangle 30"/>
          <p:cNvSpPr>
            <a:spLocks noChangeArrowheads="1"/>
          </p:cNvSpPr>
          <p:nvPr/>
        </p:nvSpPr>
        <p:spPr bwMode="auto">
          <a:xfrm>
            <a:off x="8686800" y="2032000"/>
            <a:ext cx="9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p</a:t>
            </a:r>
            <a:endParaRPr lang="en-US" sz="2000"/>
          </a:p>
        </p:txBody>
      </p:sp>
      <p:sp>
        <p:nvSpPr>
          <p:cNvPr id="83995" name="Rectangle 31"/>
          <p:cNvSpPr>
            <a:spLocks noChangeArrowheads="1"/>
          </p:cNvSpPr>
          <p:nvPr/>
        </p:nvSpPr>
        <p:spPr bwMode="auto">
          <a:xfrm>
            <a:off x="4173538" y="2386013"/>
            <a:ext cx="12065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LDL-C reduction</a:t>
            </a:r>
            <a:endParaRPr lang="en-US" sz="2000"/>
          </a:p>
        </p:txBody>
      </p:sp>
      <p:sp>
        <p:nvSpPr>
          <p:cNvPr id="83996" name="Rectangle 32"/>
          <p:cNvSpPr>
            <a:spLocks noChangeArrowheads="1"/>
          </p:cNvSpPr>
          <p:nvPr/>
        </p:nvSpPr>
        <p:spPr bwMode="auto">
          <a:xfrm>
            <a:off x="4543425" y="2555875"/>
            <a:ext cx="4270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better</a:t>
            </a:r>
            <a:endParaRPr lang="en-US" sz="2000"/>
          </a:p>
        </p:txBody>
      </p:sp>
      <p:sp>
        <p:nvSpPr>
          <p:cNvPr id="83997" name="Rectangle 33"/>
          <p:cNvSpPr>
            <a:spLocks noChangeArrowheads="1"/>
          </p:cNvSpPr>
          <p:nvPr/>
        </p:nvSpPr>
        <p:spPr bwMode="auto">
          <a:xfrm>
            <a:off x="5899150" y="2463800"/>
            <a:ext cx="10175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Nimbus Sans L"/>
              </a:rPr>
              <a:t>Control better</a:t>
            </a:r>
            <a:endParaRPr lang="en-US" sz="2000"/>
          </a:p>
        </p:txBody>
      </p:sp>
      <p:sp>
        <p:nvSpPr>
          <p:cNvPr id="83998" name="Rectangle 34"/>
          <p:cNvSpPr>
            <a:spLocks noChangeArrowheads="1"/>
          </p:cNvSpPr>
          <p:nvPr/>
        </p:nvSpPr>
        <p:spPr bwMode="auto">
          <a:xfrm>
            <a:off x="371475" y="5327650"/>
            <a:ext cx="122238" cy="1238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sz="2000"/>
          </a:p>
        </p:txBody>
      </p:sp>
      <p:sp>
        <p:nvSpPr>
          <p:cNvPr id="83999" name="Line 35"/>
          <p:cNvSpPr>
            <a:spLocks noChangeShapeType="1"/>
          </p:cNvSpPr>
          <p:nvPr/>
        </p:nvSpPr>
        <p:spPr bwMode="auto">
          <a:xfrm>
            <a:off x="277813" y="5389563"/>
            <a:ext cx="293687" cy="1587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000" name="Rectangle 36"/>
          <p:cNvSpPr>
            <a:spLocks noChangeArrowheads="1"/>
          </p:cNvSpPr>
          <p:nvPr/>
        </p:nvSpPr>
        <p:spPr bwMode="auto">
          <a:xfrm>
            <a:off x="631825" y="5327650"/>
            <a:ext cx="403225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Nimbus Sans L"/>
              </a:rPr>
              <a:t>99% or</a:t>
            </a:r>
            <a:endParaRPr lang="en-US" sz="2000"/>
          </a:p>
        </p:txBody>
      </p:sp>
      <p:sp>
        <p:nvSpPr>
          <p:cNvPr id="84001" name="Freeform 37"/>
          <p:cNvSpPr>
            <a:spLocks/>
          </p:cNvSpPr>
          <p:nvPr/>
        </p:nvSpPr>
        <p:spPr bwMode="auto">
          <a:xfrm>
            <a:off x="1141413" y="5297488"/>
            <a:ext cx="276225" cy="169862"/>
          </a:xfrm>
          <a:custGeom>
            <a:avLst/>
            <a:gdLst>
              <a:gd name="T0" fmla="*/ 87 w 174"/>
              <a:gd name="T1" fmla="*/ 0 h 107"/>
              <a:gd name="T2" fmla="*/ 0 w 174"/>
              <a:gd name="T3" fmla="*/ 58 h 107"/>
              <a:gd name="T4" fmla="*/ 87 w 174"/>
              <a:gd name="T5" fmla="*/ 107 h 107"/>
              <a:gd name="T6" fmla="*/ 174 w 174"/>
              <a:gd name="T7" fmla="*/ 58 h 107"/>
              <a:gd name="T8" fmla="*/ 87 w 174"/>
              <a:gd name="T9" fmla="*/ 0 h 1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4"/>
              <a:gd name="T16" fmla="*/ 0 h 107"/>
              <a:gd name="T17" fmla="*/ 174 w 174"/>
              <a:gd name="T18" fmla="*/ 107 h 1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4" h="107">
                <a:moveTo>
                  <a:pt x="87" y="0"/>
                </a:moveTo>
                <a:lnTo>
                  <a:pt x="0" y="58"/>
                </a:lnTo>
                <a:lnTo>
                  <a:pt x="87" y="107"/>
                </a:lnTo>
                <a:lnTo>
                  <a:pt x="174" y="58"/>
                </a:lnTo>
                <a:lnTo>
                  <a:pt x="87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002" name="Freeform 38"/>
          <p:cNvSpPr>
            <a:spLocks/>
          </p:cNvSpPr>
          <p:nvPr/>
        </p:nvSpPr>
        <p:spPr bwMode="auto">
          <a:xfrm>
            <a:off x="1141413" y="5297488"/>
            <a:ext cx="276225" cy="169862"/>
          </a:xfrm>
          <a:custGeom>
            <a:avLst/>
            <a:gdLst>
              <a:gd name="T0" fmla="*/ 9 w 18"/>
              <a:gd name="T1" fmla="*/ 0 h 11"/>
              <a:gd name="T2" fmla="*/ 0 w 18"/>
              <a:gd name="T3" fmla="*/ 6 h 11"/>
              <a:gd name="T4" fmla="*/ 9 w 18"/>
              <a:gd name="T5" fmla="*/ 11 h 11"/>
              <a:gd name="T6" fmla="*/ 18 w 18"/>
              <a:gd name="T7" fmla="*/ 6 h 11"/>
              <a:gd name="T8" fmla="*/ 9 w 18"/>
              <a:gd name="T9" fmla="*/ 0 h 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"/>
              <a:gd name="T16" fmla="*/ 0 h 11"/>
              <a:gd name="T17" fmla="*/ 18 w 18"/>
              <a:gd name="T18" fmla="*/ 11 h 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" h="11">
                <a:moveTo>
                  <a:pt x="9" y="0"/>
                </a:moveTo>
                <a:lnTo>
                  <a:pt x="0" y="6"/>
                </a:lnTo>
                <a:lnTo>
                  <a:pt x="9" y="11"/>
                </a:lnTo>
                <a:lnTo>
                  <a:pt x="18" y="6"/>
                </a:lnTo>
                <a:lnTo>
                  <a:pt x="9" y="0"/>
                </a:lnTo>
              </a:path>
            </a:pathLst>
          </a:custGeom>
          <a:noFill/>
          <a:ln w="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003" name="Line 39"/>
          <p:cNvSpPr>
            <a:spLocks noChangeShapeType="1"/>
          </p:cNvSpPr>
          <p:nvPr/>
        </p:nvSpPr>
        <p:spPr bwMode="auto">
          <a:xfrm flipV="1">
            <a:off x="1279525" y="5297488"/>
            <a:ext cx="1588" cy="169862"/>
          </a:xfrm>
          <a:prstGeom prst="line">
            <a:avLst/>
          </a:prstGeom>
          <a:noFill/>
          <a:ln w="1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004" name="Rectangle 40"/>
          <p:cNvSpPr>
            <a:spLocks noChangeArrowheads="1"/>
          </p:cNvSpPr>
          <p:nvPr/>
        </p:nvSpPr>
        <p:spPr bwMode="auto">
          <a:xfrm>
            <a:off x="1479550" y="5327650"/>
            <a:ext cx="4191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Nimbus Sans L"/>
              </a:rPr>
              <a:t>95% CI</a:t>
            </a:r>
            <a:endParaRPr lang="en-US" sz="2000"/>
          </a:p>
        </p:txBody>
      </p:sp>
      <p:sp>
        <p:nvSpPr>
          <p:cNvPr id="8400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Comparison of SHARP with other trials:</a:t>
            </a:r>
            <a:br>
              <a:rPr lang="en-GB" sz="3600" dirty="0" smtClean="0"/>
            </a:br>
            <a:r>
              <a:rPr lang="en-GB" sz="3600" dirty="0" smtClean="0"/>
              <a:t>Vascular Death</a:t>
            </a:r>
          </a:p>
        </p:txBody>
      </p:sp>
      <p:grpSp>
        <p:nvGrpSpPr>
          <p:cNvPr id="84006" name="Group 89"/>
          <p:cNvGrpSpPr>
            <a:grpSpLocks/>
          </p:cNvGrpSpPr>
          <p:nvPr/>
        </p:nvGrpSpPr>
        <p:grpSpPr bwMode="auto">
          <a:xfrm>
            <a:off x="431800" y="2981325"/>
            <a:ext cx="8394700" cy="2001838"/>
            <a:chOff x="431800" y="3016250"/>
            <a:chExt cx="8394701" cy="2001838"/>
          </a:xfrm>
        </p:grpSpPr>
        <p:sp>
          <p:nvSpPr>
            <p:cNvPr id="84007" name="Rectangle 283"/>
            <p:cNvSpPr>
              <a:spLocks noChangeArrowheads="1"/>
            </p:cNvSpPr>
            <p:nvPr/>
          </p:nvSpPr>
          <p:spPr bwMode="auto">
            <a:xfrm>
              <a:off x="431800" y="3078162"/>
              <a:ext cx="231775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4D</a:t>
              </a:r>
              <a:endParaRPr lang="en-US"/>
            </a:p>
          </p:txBody>
        </p:sp>
        <p:sp>
          <p:nvSpPr>
            <p:cNvPr id="84008" name="Rectangle 284"/>
            <p:cNvSpPr>
              <a:spLocks noChangeArrowheads="1"/>
            </p:cNvSpPr>
            <p:nvPr/>
          </p:nvSpPr>
          <p:spPr bwMode="auto">
            <a:xfrm>
              <a:off x="2203450" y="3078162"/>
              <a:ext cx="693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151 (8.52)</a:t>
              </a:r>
              <a:endParaRPr lang="en-US"/>
            </a:p>
          </p:txBody>
        </p:sp>
        <p:sp>
          <p:nvSpPr>
            <p:cNvPr id="84009" name="Rectangle 285"/>
            <p:cNvSpPr>
              <a:spLocks noChangeArrowheads="1"/>
            </p:cNvSpPr>
            <p:nvPr/>
          </p:nvSpPr>
          <p:spPr bwMode="auto">
            <a:xfrm>
              <a:off x="3327400" y="3078162"/>
              <a:ext cx="693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167 (9.36)</a:t>
              </a:r>
              <a:endParaRPr lang="en-US"/>
            </a:p>
          </p:txBody>
        </p:sp>
        <p:sp>
          <p:nvSpPr>
            <p:cNvPr id="84010" name="Rectangle 286"/>
            <p:cNvSpPr>
              <a:spLocks noChangeArrowheads="1"/>
            </p:cNvSpPr>
            <p:nvPr/>
          </p:nvSpPr>
          <p:spPr bwMode="auto">
            <a:xfrm>
              <a:off x="5329238" y="3092450"/>
              <a:ext cx="107950" cy="123825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4011" name="Line 287"/>
            <p:cNvSpPr>
              <a:spLocks noChangeShapeType="1"/>
            </p:cNvSpPr>
            <p:nvPr/>
          </p:nvSpPr>
          <p:spPr bwMode="auto">
            <a:xfrm>
              <a:off x="4897438" y="3154362"/>
              <a:ext cx="971550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12" name="Rectangle 288"/>
            <p:cNvSpPr>
              <a:spLocks noChangeArrowheads="1"/>
            </p:cNvSpPr>
            <p:nvPr/>
          </p:nvSpPr>
          <p:spPr bwMode="auto">
            <a:xfrm>
              <a:off x="431800" y="3570287"/>
              <a:ext cx="64770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AURORA</a:t>
              </a:r>
              <a:endParaRPr lang="en-US"/>
            </a:p>
          </p:txBody>
        </p:sp>
        <p:sp>
          <p:nvSpPr>
            <p:cNvPr id="84013" name="Rectangle 289"/>
            <p:cNvSpPr>
              <a:spLocks noChangeArrowheads="1"/>
            </p:cNvSpPr>
            <p:nvPr/>
          </p:nvSpPr>
          <p:spPr bwMode="auto">
            <a:xfrm>
              <a:off x="2203450" y="3556000"/>
              <a:ext cx="693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324 (6.87)</a:t>
              </a:r>
              <a:endParaRPr lang="en-US"/>
            </a:p>
          </p:txBody>
        </p:sp>
        <p:sp>
          <p:nvSpPr>
            <p:cNvPr id="84014" name="Rectangle 290"/>
            <p:cNvSpPr>
              <a:spLocks noChangeArrowheads="1"/>
            </p:cNvSpPr>
            <p:nvPr/>
          </p:nvSpPr>
          <p:spPr bwMode="auto">
            <a:xfrm>
              <a:off x="3327400" y="3556000"/>
              <a:ext cx="693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324 (6.86)</a:t>
              </a:r>
              <a:endParaRPr lang="en-US"/>
            </a:p>
          </p:txBody>
        </p:sp>
        <p:sp>
          <p:nvSpPr>
            <p:cNvPr id="84015" name="Rectangle 291"/>
            <p:cNvSpPr>
              <a:spLocks noChangeArrowheads="1"/>
            </p:cNvSpPr>
            <p:nvPr/>
          </p:nvSpPr>
          <p:spPr bwMode="auto">
            <a:xfrm>
              <a:off x="5453063" y="3538537"/>
              <a:ext cx="184150" cy="200025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4016" name="Line 292"/>
            <p:cNvSpPr>
              <a:spLocks noChangeShapeType="1"/>
            </p:cNvSpPr>
            <p:nvPr/>
          </p:nvSpPr>
          <p:spPr bwMode="auto">
            <a:xfrm>
              <a:off x="5251450" y="3646487"/>
              <a:ext cx="601663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17" name="Rectangle 293"/>
            <p:cNvSpPr>
              <a:spLocks noChangeArrowheads="1"/>
            </p:cNvSpPr>
            <p:nvPr/>
          </p:nvSpPr>
          <p:spPr bwMode="auto">
            <a:xfrm>
              <a:off x="431800" y="3324225"/>
              <a:ext cx="50958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ALERT</a:t>
              </a:r>
              <a:endParaRPr lang="en-US"/>
            </a:p>
          </p:txBody>
        </p:sp>
        <p:sp>
          <p:nvSpPr>
            <p:cNvPr id="84018" name="Rectangle 294"/>
            <p:cNvSpPr>
              <a:spLocks noChangeArrowheads="1"/>
            </p:cNvSpPr>
            <p:nvPr/>
          </p:nvSpPr>
          <p:spPr bwMode="auto">
            <a:xfrm>
              <a:off x="2279650" y="3309937"/>
              <a:ext cx="6159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66 (1.23)</a:t>
              </a:r>
              <a:endParaRPr lang="en-US"/>
            </a:p>
          </p:txBody>
        </p:sp>
        <p:sp>
          <p:nvSpPr>
            <p:cNvPr id="84019" name="Rectangle 295"/>
            <p:cNvSpPr>
              <a:spLocks noChangeArrowheads="1"/>
            </p:cNvSpPr>
            <p:nvPr/>
          </p:nvSpPr>
          <p:spPr bwMode="auto">
            <a:xfrm>
              <a:off x="3403600" y="3309937"/>
              <a:ext cx="6159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73 (1.36)</a:t>
              </a:r>
              <a:endParaRPr lang="en-US"/>
            </a:p>
          </p:txBody>
        </p:sp>
        <p:sp>
          <p:nvSpPr>
            <p:cNvPr id="84020" name="Rectangle 296"/>
            <p:cNvSpPr>
              <a:spLocks noChangeArrowheads="1"/>
            </p:cNvSpPr>
            <p:nvPr/>
          </p:nvSpPr>
          <p:spPr bwMode="auto">
            <a:xfrm>
              <a:off x="5345113" y="3354387"/>
              <a:ext cx="76200" cy="7778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4021" name="Line 297"/>
            <p:cNvSpPr>
              <a:spLocks noChangeShapeType="1"/>
            </p:cNvSpPr>
            <p:nvPr/>
          </p:nvSpPr>
          <p:spPr bwMode="auto">
            <a:xfrm>
              <a:off x="4605338" y="3400425"/>
              <a:ext cx="1539875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22" name="Rectangle 298"/>
            <p:cNvSpPr>
              <a:spLocks noChangeArrowheads="1"/>
            </p:cNvSpPr>
            <p:nvPr/>
          </p:nvSpPr>
          <p:spPr bwMode="auto">
            <a:xfrm>
              <a:off x="431800" y="3816350"/>
              <a:ext cx="5397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SHARP</a:t>
              </a:r>
              <a:endParaRPr lang="en-US"/>
            </a:p>
          </p:txBody>
        </p:sp>
        <p:sp>
          <p:nvSpPr>
            <p:cNvPr id="84023" name="Rectangle 299"/>
            <p:cNvSpPr>
              <a:spLocks noChangeArrowheads="1"/>
            </p:cNvSpPr>
            <p:nvPr/>
          </p:nvSpPr>
          <p:spPr bwMode="auto">
            <a:xfrm>
              <a:off x="2203450" y="3802062"/>
              <a:ext cx="693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361 (1.82)</a:t>
              </a:r>
              <a:endParaRPr lang="en-US"/>
            </a:p>
          </p:txBody>
        </p:sp>
        <p:sp>
          <p:nvSpPr>
            <p:cNvPr id="84024" name="Rectangle 300"/>
            <p:cNvSpPr>
              <a:spLocks noChangeArrowheads="1"/>
            </p:cNvSpPr>
            <p:nvPr/>
          </p:nvSpPr>
          <p:spPr bwMode="auto">
            <a:xfrm>
              <a:off x="3327400" y="3802062"/>
              <a:ext cx="693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388 (1.97)</a:t>
              </a:r>
              <a:endParaRPr lang="en-US"/>
            </a:p>
          </p:txBody>
        </p:sp>
        <p:sp>
          <p:nvSpPr>
            <p:cNvPr id="84025" name="Rectangle 301"/>
            <p:cNvSpPr>
              <a:spLocks noChangeArrowheads="1"/>
            </p:cNvSpPr>
            <p:nvPr/>
          </p:nvSpPr>
          <p:spPr bwMode="auto">
            <a:xfrm>
              <a:off x="5329238" y="3800475"/>
              <a:ext cx="169863" cy="16986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4026" name="Line 302"/>
            <p:cNvSpPr>
              <a:spLocks noChangeShapeType="1"/>
            </p:cNvSpPr>
            <p:nvPr/>
          </p:nvSpPr>
          <p:spPr bwMode="auto">
            <a:xfrm>
              <a:off x="5083175" y="3878262"/>
              <a:ext cx="661988" cy="15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27" name="Rectangle 303"/>
            <p:cNvSpPr>
              <a:spLocks noChangeArrowheads="1"/>
            </p:cNvSpPr>
            <p:nvPr/>
          </p:nvSpPr>
          <p:spPr bwMode="auto">
            <a:xfrm>
              <a:off x="7285038" y="3308350"/>
              <a:ext cx="153988" cy="20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Symbol" pitchFamily="18" charset="2"/>
                </a:rPr>
                <a:t>c</a:t>
              </a:r>
              <a:endParaRPr lang="en-US"/>
            </a:p>
          </p:txBody>
        </p:sp>
        <p:sp>
          <p:nvSpPr>
            <p:cNvPr id="84028" name="Rectangle 304"/>
            <p:cNvSpPr>
              <a:spLocks noChangeArrowheads="1"/>
            </p:cNvSpPr>
            <p:nvPr/>
          </p:nvSpPr>
          <p:spPr bwMode="auto">
            <a:xfrm>
              <a:off x="7361238" y="3416300"/>
              <a:ext cx="107950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Nimbus Sans L"/>
                </a:rPr>
                <a:t>3</a:t>
              </a:r>
              <a:endParaRPr lang="en-US"/>
            </a:p>
          </p:txBody>
        </p:sp>
        <p:sp>
          <p:nvSpPr>
            <p:cNvPr id="84029" name="Rectangle 305"/>
            <p:cNvSpPr>
              <a:spLocks noChangeArrowheads="1"/>
            </p:cNvSpPr>
            <p:nvPr/>
          </p:nvSpPr>
          <p:spPr bwMode="auto">
            <a:xfrm>
              <a:off x="7361238" y="3294062"/>
              <a:ext cx="107950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Nimbus Sans L"/>
                </a:rPr>
                <a:t>2</a:t>
              </a:r>
              <a:endParaRPr lang="en-US"/>
            </a:p>
          </p:txBody>
        </p:sp>
        <p:sp>
          <p:nvSpPr>
            <p:cNvPr id="84030" name="Rectangle 306"/>
            <p:cNvSpPr>
              <a:spLocks noChangeArrowheads="1"/>
            </p:cNvSpPr>
            <p:nvPr/>
          </p:nvSpPr>
          <p:spPr bwMode="auto">
            <a:xfrm>
              <a:off x="7408863" y="3324225"/>
              <a:ext cx="13970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=</a:t>
              </a:r>
              <a:endParaRPr lang="en-US"/>
            </a:p>
          </p:txBody>
        </p:sp>
        <p:sp>
          <p:nvSpPr>
            <p:cNvPr id="84031" name="Rectangle 307"/>
            <p:cNvSpPr>
              <a:spLocks noChangeArrowheads="1"/>
            </p:cNvSpPr>
            <p:nvPr/>
          </p:nvSpPr>
          <p:spPr bwMode="auto">
            <a:xfrm>
              <a:off x="7500938" y="3324225"/>
              <a:ext cx="24765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0.9</a:t>
              </a:r>
              <a:endParaRPr lang="en-US"/>
            </a:p>
          </p:txBody>
        </p:sp>
        <p:sp>
          <p:nvSpPr>
            <p:cNvPr id="84032" name="Rectangle 308"/>
            <p:cNvSpPr>
              <a:spLocks noChangeArrowheads="1"/>
            </p:cNvSpPr>
            <p:nvPr/>
          </p:nvSpPr>
          <p:spPr bwMode="auto">
            <a:xfrm>
              <a:off x="7192963" y="3478212"/>
              <a:ext cx="64770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(p = 0.82)</a:t>
              </a:r>
              <a:endParaRPr lang="en-US"/>
            </a:p>
          </p:txBody>
        </p:sp>
        <p:sp>
          <p:nvSpPr>
            <p:cNvPr id="84033" name="Rectangle 309"/>
            <p:cNvSpPr>
              <a:spLocks noChangeArrowheads="1"/>
            </p:cNvSpPr>
            <p:nvPr/>
          </p:nvSpPr>
          <p:spPr bwMode="auto">
            <a:xfrm>
              <a:off x="431800" y="4048125"/>
              <a:ext cx="138588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Subtotal: 4 renal trials</a:t>
              </a:r>
              <a:endParaRPr lang="en-US"/>
            </a:p>
          </p:txBody>
        </p:sp>
        <p:sp>
          <p:nvSpPr>
            <p:cNvPr id="84034" name="Rectangle 310"/>
            <p:cNvSpPr>
              <a:spLocks noChangeArrowheads="1"/>
            </p:cNvSpPr>
            <p:nvPr/>
          </p:nvSpPr>
          <p:spPr bwMode="auto">
            <a:xfrm>
              <a:off x="2203450" y="4048125"/>
              <a:ext cx="693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902 (2.85)</a:t>
              </a:r>
              <a:endParaRPr lang="en-US"/>
            </a:p>
          </p:txBody>
        </p:sp>
        <p:sp>
          <p:nvSpPr>
            <p:cNvPr id="84035" name="Rectangle 311"/>
            <p:cNvSpPr>
              <a:spLocks noChangeArrowheads="1"/>
            </p:cNvSpPr>
            <p:nvPr/>
          </p:nvSpPr>
          <p:spPr bwMode="auto">
            <a:xfrm>
              <a:off x="3327400" y="4048125"/>
              <a:ext cx="6937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952 (3.01)</a:t>
              </a:r>
              <a:endParaRPr lang="en-US"/>
            </a:p>
          </p:txBody>
        </p:sp>
        <p:sp>
          <p:nvSpPr>
            <p:cNvPr id="84036" name="Freeform 312"/>
            <p:cNvSpPr>
              <a:spLocks/>
            </p:cNvSpPr>
            <p:nvPr/>
          </p:nvSpPr>
          <p:spPr bwMode="auto">
            <a:xfrm>
              <a:off x="5313363" y="4062412"/>
              <a:ext cx="293688" cy="123825"/>
            </a:xfrm>
            <a:custGeom>
              <a:avLst/>
              <a:gdLst>
                <a:gd name="T0" fmla="*/ 0 w 19"/>
                <a:gd name="T1" fmla="*/ 4 h 8"/>
                <a:gd name="T2" fmla="*/ 10 w 19"/>
                <a:gd name="T3" fmla="*/ 8 h 8"/>
                <a:gd name="T4" fmla="*/ 19 w 19"/>
                <a:gd name="T5" fmla="*/ 4 h 8"/>
                <a:gd name="T6" fmla="*/ 10 w 19"/>
                <a:gd name="T7" fmla="*/ 0 h 8"/>
                <a:gd name="T8" fmla="*/ 0 w 19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8"/>
                <a:gd name="T17" fmla="*/ 19 w 19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8">
                  <a:moveTo>
                    <a:pt x="0" y="4"/>
                  </a:moveTo>
                  <a:lnTo>
                    <a:pt x="10" y="8"/>
                  </a:lnTo>
                  <a:lnTo>
                    <a:pt x="19" y="4"/>
                  </a:lnTo>
                  <a:lnTo>
                    <a:pt x="10" y="0"/>
                  </a:lnTo>
                  <a:lnTo>
                    <a:pt x="0" y="4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37" name="Rectangle 313"/>
            <p:cNvSpPr>
              <a:spLocks noChangeArrowheads="1"/>
            </p:cNvSpPr>
            <p:nvPr/>
          </p:nvSpPr>
          <p:spPr bwMode="auto">
            <a:xfrm>
              <a:off x="6684963" y="4048125"/>
              <a:ext cx="1109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0.94 (0.85 - 1.04)</a:t>
              </a:r>
              <a:endParaRPr lang="en-US"/>
            </a:p>
          </p:txBody>
        </p:sp>
        <p:sp>
          <p:nvSpPr>
            <p:cNvPr id="84038" name="Rectangle 314"/>
            <p:cNvSpPr>
              <a:spLocks noChangeArrowheads="1"/>
            </p:cNvSpPr>
            <p:nvPr/>
          </p:nvSpPr>
          <p:spPr bwMode="auto">
            <a:xfrm>
              <a:off x="8455025" y="4048125"/>
              <a:ext cx="36988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 0.27</a:t>
              </a:r>
              <a:endParaRPr lang="en-US"/>
            </a:p>
          </p:txBody>
        </p:sp>
        <p:sp>
          <p:nvSpPr>
            <p:cNvPr id="84039" name="Rectangle 315"/>
            <p:cNvSpPr>
              <a:spLocks noChangeArrowheads="1"/>
            </p:cNvSpPr>
            <p:nvPr/>
          </p:nvSpPr>
          <p:spPr bwMode="auto">
            <a:xfrm>
              <a:off x="431800" y="4294187"/>
              <a:ext cx="8937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23 other trials</a:t>
              </a:r>
              <a:endParaRPr lang="en-US"/>
            </a:p>
          </p:txBody>
        </p:sp>
        <p:sp>
          <p:nvSpPr>
            <p:cNvPr id="84040" name="Rectangle 316"/>
            <p:cNvSpPr>
              <a:spLocks noChangeArrowheads="1"/>
            </p:cNvSpPr>
            <p:nvPr/>
          </p:nvSpPr>
          <p:spPr bwMode="auto">
            <a:xfrm>
              <a:off x="2125663" y="4278312"/>
              <a:ext cx="7699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3679 (1.05)</a:t>
              </a:r>
              <a:endParaRPr lang="en-US"/>
            </a:p>
          </p:txBody>
        </p:sp>
        <p:sp>
          <p:nvSpPr>
            <p:cNvPr id="84041" name="Rectangle 317"/>
            <p:cNvSpPr>
              <a:spLocks noChangeArrowheads="1"/>
            </p:cNvSpPr>
            <p:nvPr/>
          </p:nvSpPr>
          <p:spPr bwMode="auto">
            <a:xfrm>
              <a:off x="3249613" y="4278312"/>
              <a:ext cx="7699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4230 (1.21)</a:t>
              </a:r>
              <a:endParaRPr lang="en-US"/>
            </a:p>
          </p:txBody>
        </p:sp>
        <p:sp>
          <p:nvSpPr>
            <p:cNvPr id="84042" name="Freeform 318"/>
            <p:cNvSpPr>
              <a:spLocks/>
            </p:cNvSpPr>
            <p:nvPr/>
          </p:nvSpPr>
          <p:spPr bwMode="auto">
            <a:xfrm>
              <a:off x="5237163" y="4308475"/>
              <a:ext cx="122238" cy="123825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4 h 8"/>
                <a:gd name="T6" fmla="*/ 4 w 8"/>
                <a:gd name="T7" fmla="*/ 0 h 8"/>
                <a:gd name="T8" fmla="*/ 0 w 8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8"/>
                <a:gd name="T17" fmla="*/ 8 w 8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8">
                  <a:moveTo>
                    <a:pt x="0" y="4"/>
                  </a:moveTo>
                  <a:lnTo>
                    <a:pt x="4" y="8"/>
                  </a:lnTo>
                  <a:lnTo>
                    <a:pt x="8" y="4"/>
                  </a:lnTo>
                  <a:lnTo>
                    <a:pt x="4" y="0"/>
                  </a:lnTo>
                  <a:lnTo>
                    <a:pt x="0" y="4"/>
                  </a:lnTo>
                </a:path>
              </a:pathLst>
            </a:custGeom>
            <a:noFill/>
            <a:ln w="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43" name="Rectangle 319"/>
            <p:cNvSpPr>
              <a:spLocks noChangeArrowheads="1"/>
            </p:cNvSpPr>
            <p:nvPr/>
          </p:nvSpPr>
          <p:spPr bwMode="auto">
            <a:xfrm>
              <a:off x="6684963" y="4278312"/>
              <a:ext cx="1109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0.85 (0.81 - 0.89)</a:t>
              </a:r>
              <a:endParaRPr lang="en-US"/>
            </a:p>
          </p:txBody>
        </p:sp>
        <p:sp>
          <p:nvSpPr>
            <p:cNvPr id="84044" name="Rectangle 320"/>
            <p:cNvSpPr>
              <a:spLocks noChangeArrowheads="1"/>
            </p:cNvSpPr>
            <p:nvPr/>
          </p:nvSpPr>
          <p:spPr bwMode="auto">
            <a:xfrm>
              <a:off x="8224838" y="4294187"/>
              <a:ext cx="601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 &lt;0.0001</a:t>
              </a:r>
              <a:endParaRPr lang="en-US"/>
            </a:p>
          </p:txBody>
        </p:sp>
        <p:sp>
          <p:nvSpPr>
            <p:cNvPr id="84045" name="Rectangle 321"/>
            <p:cNvSpPr>
              <a:spLocks noChangeArrowheads="1"/>
            </p:cNvSpPr>
            <p:nvPr/>
          </p:nvSpPr>
          <p:spPr bwMode="auto">
            <a:xfrm>
              <a:off x="431800" y="4540250"/>
              <a:ext cx="601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Nimbus Sans L"/>
                </a:rPr>
                <a:t>All trials</a:t>
              </a:r>
              <a:endParaRPr lang="en-US"/>
            </a:p>
          </p:txBody>
        </p:sp>
        <p:sp>
          <p:nvSpPr>
            <p:cNvPr id="84046" name="Rectangle 322"/>
            <p:cNvSpPr>
              <a:spLocks noChangeArrowheads="1"/>
            </p:cNvSpPr>
            <p:nvPr/>
          </p:nvSpPr>
          <p:spPr bwMode="auto">
            <a:xfrm>
              <a:off x="2125663" y="4524375"/>
              <a:ext cx="7699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Nimbus Sans L"/>
                </a:rPr>
                <a:t>4581 (1.20)</a:t>
              </a:r>
              <a:endParaRPr lang="en-US"/>
            </a:p>
          </p:txBody>
        </p:sp>
        <p:sp>
          <p:nvSpPr>
            <p:cNvPr id="84047" name="Rectangle 323"/>
            <p:cNvSpPr>
              <a:spLocks noChangeArrowheads="1"/>
            </p:cNvSpPr>
            <p:nvPr/>
          </p:nvSpPr>
          <p:spPr bwMode="auto">
            <a:xfrm>
              <a:off x="3249613" y="4524375"/>
              <a:ext cx="76993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Nimbus Sans L"/>
                </a:rPr>
                <a:t>5182 (1.36)</a:t>
              </a:r>
              <a:endParaRPr lang="en-US"/>
            </a:p>
          </p:txBody>
        </p:sp>
        <p:sp>
          <p:nvSpPr>
            <p:cNvPr id="84048" name="Freeform 324"/>
            <p:cNvSpPr>
              <a:spLocks/>
            </p:cNvSpPr>
            <p:nvPr/>
          </p:nvSpPr>
          <p:spPr bwMode="auto">
            <a:xfrm>
              <a:off x="5267325" y="4554537"/>
              <a:ext cx="123825" cy="123825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4 h 8"/>
                <a:gd name="T6" fmla="*/ 4 w 8"/>
                <a:gd name="T7" fmla="*/ 0 h 8"/>
                <a:gd name="T8" fmla="*/ 0 w 8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8"/>
                <a:gd name="T17" fmla="*/ 8 w 8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8">
                  <a:moveTo>
                    <a:pt x="0" y="4"/>
                  </a:moveTo>
                  <a:lnTo>
                    <a:pt x="4" y="8"/>
                  </a:lnTo>
                  <a:lnTo>
                    <a:pt x="8" y="4"/>
                  </a:lnTo>
                  <a:lnTo>
                    <a:pt x="4" y="0"/>
                  </a:lnTo>
                  <a:lnTo>
                    <a:pt x="0" y="4"/>
                  </a:lnTo>
                </a:path>
              </a:pathLst>
            </a:custGeom>
            <a:noFill/>
            <a:ln w="2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49" name="Rectangle 325"/>
            <p:cNvSpPr>
              <a:spLocks noChangeArrowheads="1"/>
            </p:cNvSpPr>
            <p:nvPr/>
          </p:nvSpPr>
          <p:spPr bwMode="auto">
            <a:xfrm>
              <a:off x="6684963" y="4524375"/>
              <a:ext cx="1109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Nimbus Sans L"/>
                </a:rPr>
                <a:t>0.86 (0.83 - 0.90)</a:t>
              </a:r>
              <a:endParaRPr lang="en-US"/>
            </a:p>
          </p:txBody>
        </p:sp>
        <p:sp>
          <p:nvSpPr>
            <p:cNvPr id="84050" name="Rectangle 326"/>
            <p:cNvSpPr>
              <a:spLocks noChangeArrowheads="1"/>
            </p:cNvSpPr>
            <p:nvPr/>
          </p:nvSpPr>
          <p:spPr bwMode="auto">
            <a:xfrm>
              <a:off x="8224838" y="4540250"/>
              <a:ext cx="601663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  <a:latin typeface="Nimbus Sans L"/>
                </a:rPr>
                <a:t> &lt;0.0001</a:t>
              </a:r>
              <a:endParaRPr lang="en-US"/>
            </a:p>
          </p:txBody>
        </p:sp>
        <p:sp>
          <p:nvSpPr>
            <p:cNvPr id="84051" name="Line 327"/>
            <p:cNvSpPr>
              <a:spLocks noChangeShapeType="1"/>
            </p:cNvSpPr>
            <p:nvPr/>
          </p:nvSpPr>
          <p:spPr bwMode="auto">
            <a:xfrm flipV="1">
              <a:off x="5329238" y="3016250"/>
              <a:ext cx="1588" cy="1538288"/>
            </a:xfrm>
            <a:prstGeom prst="line">
              <a:avLst/>
            </a:prstGeom>
            <a:noFill/>
            <a:ln w="10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52" name="Rectangle 328"/>
            <p:cNvSpPr>
              <a:spLocks noChangeArrowheads="1"/>
            </p:cNvSpPr>
            <p:nvPr/>
          </p:nvSpPr>
          <p:spPr bwMode="auto">
            <a:xfrm>
              <a:off x="431800" y="4770437"/>
              <a:ext cx="2879725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Difference between renal and non-renal trials: </a:t>
              </a:r>
              <a:endParaRPr lang="en-US"/>
            </a:p>
          </p:txBody>
        </p:sp>
        <p:sp>
          <p:nvSpPr>
            <p:cNvPr id="84053" name="Rectangle 329"/>
            <p:cNvSpPr>
              <a:spLocks noChangeArrowheads="1"/>
            </p:cNvSpPr>
            <p:nvPr/>
          </p:nvSpPr>
          <p:spPr bwMode="auto">
            <a:xfrm>
              <a:off x="3311525" y="4754562"/>
              <a:ext cx="153988" cy="20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Symbol" pitchFamily="18" charset="2"/>
                </a:rPr>
                <a:t>c</a:t>
              </a:r>
              <a:endParaRPr lang="en-US"/>
            </a:p>
          </p:txBody>
        </p:sp>
        <p:sp>
          <p:nvSpPr>
            <p:cNvPr id="84054" name="Rectangle 330"/>
            <p:cNvSpPr>
              <a:spLocks noChangeArrowheads="1"/>
            </p:cNvSpPr>
            <p:nvPr/>
          </p:nvSpPr>
          <p:spPr bwMode="auto">
            <a:xfrm>
              <a:off x="3373438" y="4864100"/>
              <a:ext cx="107950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Nimbus Sans L"/>
                </a:rPr>
                <a:t>1</a:t>
              </a:r>
              <a:endParaRPr lang="en-US"/>
            </a:p>
          </p:txBody>
        </p:sp>
        <p:sp>
          <p:nvSpPr>
            <p:cNvPr id="84055" name="Rectangle 331"/>
            <p:cNvSpPr>
              <a:spLocks noChangeArrowheads="1"/>
            </p:cNvSpPr>
            <p:nvPr/>
          </p:nvSpPr>
          <p:spPr bwMode="auto">
            <a:xfrm>
              <a:off x="3373438" y="4756150"/>
              <a:ext cx="107950" cy="153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Nimbus Sans L"/>
                </a:rPr>
                <a:t>2</a:t>
              </a:r>
              <a:endParaRPr lang="en-US"/>
            </a:p>
          </p:txBody>
        </p:sp>
        <p:sp>
          <p:nvSpPr>
            <p:cNvPr id="84056" name="Rectangle 332"/>
            <p:cNvSpPr>
              <a:spLocks noChangeArrowheads="1"/>
            </p:cNvSpPr>
            <p:nvPr/>
          </p:nvSpPr>
          <p:spPr bwMode="auto">
            <a:xfrm>
              <a:off x="3435350" y="4770437"/>
              <a:ext cx="139700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=</a:t>
              </a:r>
              <a:endParaRPr lang="en-US"/>
            </a:p>
          </p:txBody>
        </p:sp>
        <p:sp>
          <p:nvSpPr>
            <p:cNvPr id="84057" name="Rectangle 333"/>
            <p:cNvSpPr>
              <a:spLocks noChangeArrowheads="1"/>
            </p:cNvSpPr>
            <p:nvPr/>
          </p:nvSpPr>
          <p:spPr bwMode="auto">
            <a:xfrm>
              <a:off x="3543300" y="4770437"/>
              <a:ext cx="877888" cy="184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Nimbus Sans L"/>
                </a:rPr>
                <a:t>3.8 (p = 0.05)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890963" y="1544240"/>
            <a:ext cx="2032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5621338" y="1544240"/>
            <a:ext cx="174148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Risk ratio &amp; 95% CI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458788" y="1544240"/>
            <a:ext cx="59848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Event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4114800" y="1544240"/>
            <a:ext cx="7905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Placebo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3024188" y="1544240"/>
            <a:ext cx="79945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700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S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imv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/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Eze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4699421" y="4902175"/>
            <a:ext cx="144687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700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S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imv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/</a:t>
            </a:r>
            <a:r>
              <a:rPr kumimoji="0" lang="en-US" sz="17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Eze</a:t>
            </a: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better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6740475" y="4902175"/>
            <a:ext cx="14319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Placebo better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4071938" y="1844824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(n=3130)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3035300" y="1844824"/>
            <a:ext cx="88741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(n=3117)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458788" y="2348880"/>
            <a:ext cx="173196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Main renal outcome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458788" y="2663776"/>
            <a:ext cx="19764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End-stage renal disease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2895600" y="2663776"/>
            <a:ext cx="5238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1057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3333750" y="2663776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(33.9%)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3943350" y="2663776"/>
            <a:ext cx="5238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1084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4371975" y="2663776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(34.6%)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7321550" y="2663776"/>
            <a:ext cx="13779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0.97 (0.89-1.05)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6219825" y="2652663"/>
            <a:ext cx="300038" cy="295275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>
            <a:off x="6176963" y="2800301"/>
            <a:ext cx="406400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458788" y="3284984"/>
            <a:ext cx="20193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Tertiary renal outcomes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458788" y="3671887"/>
            <a:ext cx="12509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ESRD or death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2895600" y="3671887"/>
            <a:ext cx="5238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1477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5" name="Rectangle 29"/>
          <p:cNvSpPr>
            <a:spLocks noChangeArrowheads="1"/>
          </p:cNvSpPr>
          <p:nvPr/>
        </p:nvSpPr>
        <p:spPr bwMode="auto">
          <a:xfrm>
            <a:off x="3333750" y="3671887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(47.4%)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6" name="Rectangle 30"/>
          <p:cNvSpPr>
            <a:spLocks noChangeArrowheads="1"/>
          </p:cNvSpPr>
          <p:nvPr/>
        </p:nvSpPr>
        <p:spPr bwMode="auto">
          <a:xfrm>
            <a:off x="3943350" y="3671887"/>
            <a:ext cx="5238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1513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7" name="Rectangle 31"/>
          <p:cNvSpPr>
            <a:spLocks noChangeArrowheads="1"/>
          </p:cNvSpPr>
          <p:nvPr/>
        </p:nvSpPr>
        <p:spPr bwMode="auto">
          <a:xfrm>
            <a:off x="4371975" y="3671887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(48.3%)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8" name="Rectangle 32"/>
          <p:cNvSpPr>
            <a:spLocks noChangeArrowheads="1"/>
          </p:cNvSpPr>
          <p:nvPr/>
        </p:nvSpPr>
        <p:spPr bwMode="auto">
          <a:xfrm>
            <a:off x="7321550" y="3671887"/>
            <a:ext cx="13779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0.97 (0.90-1.04)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9" name="Rectangle 33"/>
          <p:cNvSpPr>
            <a:spLocks noChangeArrowheads="1"/>
          </p:cNvSpPr>
          <p:nvPr/>
        </p:nvSpPr>
        <p:spPr bwMode="auto">
          <a:xfrm>
            <a:off x="6199188" y="3630612"/>
            <a:ext cx="352425" cy="34766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31" name="Rectangle 35"/>
          <p:cNvSpPr>
            <a:spLocks noChangeArrowheads="1"/>
          </p:cNvSpPr>
          <p:nvPr/>
        </p:nvSpPr>
        <p:spPr bwMode="auto">
          <a:xfrm>
            <a:off x="458788" y="4089697"/>
            <a:ext cx="184943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ESRD or 2 x creatinine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32" name="Rectangle 36"/>
          <p:cNvSpPr>
            <a:spLocks noChangeArrowheads="1"/>
          </p:cNvSpPr>
          <p:nvPr/>
        </p:nvSpPr>
        <p:spPr bwMode="auto">
          <a:xfrm>
            <a:off x="2895600" y="4089697"/>
            <a:ext cx="5238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1190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33" name="Rectangle 37"/>
          <p:cNvSpPr>
            <a:spLocks noChangeArrowheads="1"/>
          </p:cNvSpPr>
          <p:nvPr/>
        </p:nvSpPr>
        <p:spPr bwMode="auto">
          <a:xfrm>
            <a:off x="3333750" y="4089697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(38.2%)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34" name="Rectangle 38"/>
          <p:cNvSpPr>
            <a:spLocks noChangeArrowheads="1"/>
          </p:cNvSpPr>
          <p:nvPr/>
        </p:nvSpPr>
        <p:spPr bwMode="auto">
          <a:xfrm>
            <a:off x="3943350" y="4089697"/>
            <a:ext cx="523875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1257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4371975" y="4089697"/>
            <a:ext cx="7381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(40.2%)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36" name="Rectangle 40"/>
          <p:cNvSpPr>
            <a:spLocks noChangeArrowheads="1"/>
          </p:cNvSpPr>
          <p:nvPr/>
        </p:nvSpPr>
        <p:spPr bwMode="auto">
          <a:xfrm>
            <a:off x="7321550" y="4089697"/>
            <a:ext cx="13779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0.93 (0.86-1.01)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37" name="Rectangle 41"/>
          <p:cNvSpPr>
            <a:spLocks noChangeArrowheads="1"/>
          </p:cNvSpPr>
          <p:nvPr/>
        </p:nvSpPr>
        <p:spPr bwMode="auto">
          <a:xfrm>
            <a:off x="6134100" y="4069059"/>
            <a:ext cx="320675" cy="315913"/>
          </a:xfrm>
          <a:prstGeom prst="rect">
            <a:avLst/>
          </a:prstGeom>
          <a:solidFill>
            <a:srgbClr val="000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38" name="Line 42"/>
          <p:cNvSpPr>
            <a:spLocks noChangeShapeType="1"/>
          </p:cNvSpPr>
          <p:nvPr/>
        </p:nvSpPr>
        <p:spPr bwMode="auto">
          <a:xfrm>
            <a:off x="6113463" y="4226222"/>
            <a:ext cx="373063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39" name="Line 43"/>
          <p:cNvSpPr>
            <a:spLocks noChangeShapeType="1"/>
          </p:cNvSpPr>
          <p:nvPr/>
        </p:nvSpPr>
        <p:spPr bwMode="auto">
          <a:xfrm>
            <a:off x="6454775" y="2094532"/>
            <a:ext cx="1588" cy="2414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40" name="Line 44"/>
          <p:cNvSpPr>
            <a:spLocks noChangeShapeType="1"/>
          </p:cNvSpPr>
          <p:nvPr/>
        </p:nvSpPr>
        <p:spPr bwMode="auto">
          <a:xfrm>
            <a:off x="5461000" y="4553247"/>
            <a:ext cx="1987550" cy="158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41" name="Line 45"/>
          <p:cNvSpPr>
            <a:spLocks noChangeShapeType="1"/>
          </p:cNvSpPr>
          <p:nvPr/>
        </p:nvSpPr>
        <p:spPr bwMode="auto">
          <a:xfrm flipV="1">
            <a:off x="6454775" y="4469109"/>
            <a:ext cx="1588" cy="8413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42" name="Line 46"/>
          <p:cNvSpPr>
            <a:spLocks noChangeShapeType="1"/>
          </p:cNvSpPr>
          <p:nvPr/>
        </p:nvSpPr>
        <p:spPr bwMode="auto">
          <a:xfrm flipV="1">
            <a:off x="6700838" y="4469109"/>
            <a:ext cx="1588" cy="8413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43" name="Line 47"/>
          <p:cNvSpPr>
            <a:spLocks noChangeShapeType="1"/>
          </p:cNvSpPr>
          <p:nvPr/>
        </p:nvSpPr>
        <p:spPr bwMode="auto">
          <a:xfrm flipV="1">
            <a:off x="6958013" y="4469109"/>
            <a:ext cx="1588" cy="8413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44" name="Line 48"/>
          <p:cNvSpPr>
            <a:spLocks noChangeShapeType="1"/>
          </p:cNvSpPr>
          <p:nvPr/>
        </p:nvSpPr>
        <p:spPr bwMode="auto">
          <a:xfrm flipV="1">
            <a:off x="7204075" y="4469109"/>
            <a:ext cx="1588" cy="8413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45" name="Line 49"/>
          <p:cNvSpPr>
            <a:spLocks noChangeShapeType="1"/>
          </p:cNvSpPr>
          <p:nvPr/>
        </p:nvSpPr>
        <p:spPr bwMode="auto">
          <a:xfrm flipV="1">
            <a:off x="7448550" y="4469109"/>
            <a:ext cx="1588" cy="8413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46" name="Line 50"/>
          <p:cNvSpPr>
            <a:spLocks noChangeShapeType="1"/>
          </p:cNvSpPr>
          <p:nvPr/>
        </p:nvSpPr>
        <p:spPr bwMode="auto">
          <a:xfrm flipV="1">
            <a:off x="6208713" y="4469109"/>
            <a:ext cx="1588" cy="8413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47" name="Line 51"/>
          <p:cNvSpPr>
            <a:spLocks noChangeShapeType="1"/>
          </p:cNvSpPr>
          <p:nvPr/>
        </p:nvSpPr>
        <p:spPr bwMode="auto">
          <a:xfrm flipV="1">
            <a:off x="5964238" y="4469109"/>
            <a:ext cx="1588" cy="8413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48" name="Line 52"/>
          <p:cNvSpPr>
            <a:spLocks noChangeShapeType="1"/>
          </p:cNvSpPr>
          <p:nvPr/>
        </p:nvSpPr>
        <p:spPr bwMode="auto">
          <a:xfrm flipV="1">
            <a:off x="5707063" y="4469109"/>
            <a:ext cx="1588" cy="8413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49" name="Line 53"/>
          <p:cNvSpPr>
            <a:spLocks noChangeShapeType="1"/>
          </p:cNvSpPr>
          <p:nvPr/>
        </p:nvSpPr>
        <p:spPr bwMode="auto">
          <a:xfrm flipV="1">
            <a:off x="5461000" y="4469109"/>
            <a:ext cx="1588" cy="84138"/>
          </a:xfrm>
          <a:prstGeom prst="line">
            <a:avLst/>
          </a:pr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50" name="Rectangle 54"/>
          <p:cNvSpPr>
            <a:spLocks noChangeArrowheads="1"/>
          </p:cNvSpPr>
          <p:nvPr/>
        </p:nvSpPr>
        <p:spPr bwMode="auto">
          <a:xfrm>
            <a:off x="6316663" y="4584997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1.0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51" name="Rectangle 55"/>
          <p:cNvSpPr>
            <a:spLocks noChangeArrowheads="1"/>
          </p:cNvSpPr>
          <p:nvPr/>
        </p:nvSpPr>
        <p:spPr bwMode="auto">
          <a:xfrm>
            <a:off x="6818313" y="4584997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1.2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52" name="Rectangle 56"/>
          <p:cNvSpPr>
            <a:spLocks noChangeArrowheads="1"/>
          </p:cNvSpPr>
          <p:nvPr/>
        </p:nvSpPr>
        <p:spPr bwMode="auto">
          <a:xfrm>
            <a:off x="7310438" y="4584997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1.4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53" name="Rectangle 57"/>
          <p:cNvSpPr>
            <a:spLocks noChangeArrowheads="1"/>
          </p:cNvSpPr>
          <p:nvPr/>
        </p:nvSpPr>
        <p:spPr bwMode="auto">
          <a:xfrm>
            <a:off x="5824538" y="4584997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0.8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54" name="Rectangle 58"/>
          <p:cNvSpPr>
            <a:spLocks noChangeArrowheads="1"/>
          </p:cNvSpPr>
          <p:nvPr/>
        </p:nvSpPr>
        <p:spPr bwMode="auto">
          <a:xfrm>
            <a:off x="5322888" y="4584997"/>
            <a:ext cx="395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0.6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itle 5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SHARP: Renal outcomes</a:t>
            </a:r>
            <a:endParaRPr lang="en-GB" sz="3600" dirty="0"/>
          </a:p>
        </p:txBody>
      </p:sp>
      <p:sp>
        <p:nvSpPr>
          <p:cNvPr id="4130" name="Line 34"/>
          <p:cNvSpPr>
            <a:spLocks noChangeShapeType="1"/>
          </p:cNvSpPr>
          <p:nvPr/>
        </p:nvSpPr>
        <p:spPr bwMode="auto">
          <a:xfrm>
            <a:off x="6208713" y="3808412"/>
            <a:ext cx="342900" cy="1588"/>
          </a:xfrm>
          <a:prstGeom prst="line">
            <a:avLst/>
          </a:prstGeom>
          <a:noFill/>
          <a:ln w="3175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0" name="Line 34"/>
          <p:cNvSpPr>
            <a:spLocks noChangeShapeType="1"/>
          </p:cNvSpPr>
          <p:nvPr/>
        </p:nvSpPr>
        <p:spPr bwMode="auto">
          <a:xfrm>
            <a:off x="6136555" y="4226644"/>
            <a:ext cx="319014" cy="75"/>
          </a:xfrm>
          <a:prstGeom prst="line">
            <a:avLst/>
          </a:prstGeom>
          <a:noFill/>
          <a:ln w="3175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" name="Line 34"/>
          <p:cNvSpPr>
            <a:spLocks noChangeShapeType="1"/>
          </p:cNvSpPr>
          <p:nvPr/>
        </p:nvSpPr>
        <p:spPr bwMode="auto">
          <a:xfrm>
            <a:off x="6224588" y="2800350"/>
            <a:ext cx="292894" cy="2381"/>
          </a:xfrm>
          <a:prstGeom prst="line">
            <a:avLst/>
          </a:prstGeom>
          <a:noFill/>
          <a:ln w="3175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6" name="Line 8"/>
          <p:cNvSpPr>
            <a:spLocks noChangeShapeType="1"/>
          </p:cNvSpPr>
          <p:nvPr/>
        </p:nvSpPr>
        <p:spPr bwMode="auto">
          <a:xfrm>
            <a:off x="1377950" y="1399307"/>
            <a:ext cx="1588" cy="4440238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1377950" y="5839544"/>
            <a:ext cx="6210300" cy="15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1377950" y="5839544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>
            <a:off x="2617788" y="5839544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3857625" y="5839544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5097463" y="5839544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43022" name="Line 14"/>
          <p:cNvSpPr>
            <a:spLocks noChangeShapeType="1"/>
          </p:cNvSpPr>
          <p:nvPr/>
        </p:nvSpPr>
        <p:spPr bwMode="auto">
          <a:xfrm>
            <a:off x="6337300" y="5839544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43023" name="Line 15"/>
          <p:cNvSpPr>
            <a:spLocks noChangeShapeType="1"/>
          </p:cNvSpPr>
          <p:nvPr/>
        </p:nvSpPr>
        <p:spPr bwMode="auto">
          <a:xfrm>
            <a:off x="7577138" y="5839544"/>
            <a:ext cx="1588" cy="95250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43024" name="Rectangle 16"/>
          <p:cNvSpPr>
            <a:spLocks noChangeArrowheads="1"/>
          </p:cNvSpPr>
          <p:nvPr/>
        </p:nvSpPr>
        <p:spPr bwMode="auto">
          <a:xfrm>
            <a:off x="1314450" y="5955432"/>
            <a:ext cx="1699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0 </a:t>
            </a:r>
            <a:endParaRPr kumimoji="0" lang="en-US" sz="24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2554288" y="5955432"/>
            <a:ext cx="1699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 </a:t>
            </a:r>
            <a:endParaRPr kumimoji="0" lang="en-US" sz="24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3794125" y="5955432"/>
            <a:ext cx="1699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2 </a:t>
            </a:r>
            <a:endParaRPr kumimoji="0" lang="en-US" sz="24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27" name="Rectangle 19"/>
          <p:cNvSpPr>
            <a:spLocks noChangeArrowheads="1"/>
          </p:cNvSpPr>
          <p:nvPr/>
        </p:nvSpPr>
        <p:spPr bwMode="auto">
          <a:xfrm>
            <a:off x="5033963" y="5955432"/>
            <a:ext cx="1699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3 </a:t>
            </a:r>
            <a:endParaRPr kumimoji="0" lang="en-US" sz="24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28" name="Rectangle 20"/>
          <p:cNvSpPr>
            <a:spLocks noChangeArrowheads="1"/>
          </p:cNvSpPr>
          <p:nvPr/>
        </p:nvSpPr>
        <p:spPr bwMode="auto">
          <a:xfrm>
            <a:off x="6273800" y="5955432"/>
            <a:ext cx="1699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4 </a:t>
            </a:r>
            <a:endParaRPr kumimoji="0" lang="en-US" sz="24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29" name="Rectangle 21"/>
          <p:cNvSpPr>
            <a:spLocks noChangeArrowheads="1"/>
          </p:cNvSpPr>
          <p:nvPr/>
        </p:nvSpPr>
        <p:spPr bwMode="auto">
          <a:xfrm>
            <a:off x="7513638" y="5955432"/>
            <a:ext cx="1699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5 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30" name="Rectangle 22"/>
          <p:cNvSpPr>
            <a:spLocks noChangeArrowheads="1"/>
          </p:cNvSpPr>
          <p:nvPr/>
        </p:nvSpPr>
        <p:spPr bwMode="auto">
          <a:xfrm>
            <a:off x="3644900" y="6361583"/>
            <a:ext cx="1921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Years of follow-up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31" name="Line 23"/>
          <p:cNvSpPr>
            <a:spLocks noChangeShapeType="1"/>
          </p:cNvSpPr>
          <p:nvPr/>
        </p:nvSpPr>
        <p:spPr bwMode="auto">
          <a:xfrm flipH="1">
            <a:off x="1282700" y="5839544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 flipH="1">
            <a:off x="1282700" y="4953719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 flipH="1">
            <a:off x="1282700" y="4056782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43034" name="Line 26"/>
          <p:cNvSpPr>
            <a:spLocks noChangeShapeType="1"/>
          </p:cNvSpPr>
          <p:nvPr/>
        </p:nvSpPr>
        <p:spPr bwMode="auto">
          <a:xfrm flipH="1">
            <a:off x="1282700" y="3170957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43035" name="Line 27"/>
          <p:cNvSpPr>
            <a:spLocks noChangeShapeType="1"/>
          </p:cNvSpPr>
          <p:nvPr/>
        </p:nvSpPr>
        <p:spPr bwMode="auto">
          <a:xfrm flipH="1">
            <a:off x="1282700" y="2285132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43036" name="Line 28"/>
          <p:cNvSpPr>
            <a:spLocks noChangeShapeType="1"/>
          </p:cNvSpPr>
          <p:nvPr/>
        </p:nvSpPr>
        <p:spPr bwMode="auto">
          <a:xfrm flipH="1">
            <a:off x="1282700" y="1399307"/>
            <a:ext cx="95250" cy="1588"/>
          </a:xfrm>
          <a:prstGeom prst="line">
            <a:avLst/>
          </a:pr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43037" name="Rectangle 29"/>
          <p:cNvSpPr>
            <a:spLocks noChangeArrowheads="1"/>
          </p:cNvSpPr>
          <p:nvPr/>
        </p:nvSpPr>
        <p:spPr bwMode="auto">
          <a:xfrm>
            <a:off x="1057275" y="5593532"/>
            <a:ext cx="1699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0 </a:t>
            </a:r>
            <a:endParaRPr kumimoji="0" lang="en-US" sz="24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38" name="Rectangle 30"/>
          <p:cNvSpPr>
            <a:spLocks noChangeArrowheads="1"/>
          </p:cNvSpPr>
          <p:nvPr/>
        </p:nvSpPr>
        <p:spPr bwMode="auto">
          <a:xfrm>
            <a:off x="1057275" y="4707707"/>
            <a:ext cx="1699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5 </a:t>
            </a:r>
            <a:endParaRPr kumimoji="0" lang="en-US" sz="24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39" name="Rectangle 31"/>
          <p:cNvSpPr>
            <a:spLocks noChangeArrowheads="1"/>
          </p:cNvSpPr>
          <p:nvPr/>
        </p:nvSpPr>
        <p:spPr bwMode="auto">
          <a:xfrm>
            <a:off x="962025" y="3810769"/>
            <a:ext cx="2869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10 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40" name="Rectangle 32"/>
          <p:cNvSpPr>
            <a:spLocks noChangeArrowheads="1"/>
          </p:cNvSpPr>
          <p:nvPr/>
        </p:nvSpPr>
        <p:spPr bwMode="auto">
          <a:xfrm>
            <a:off x="962025" y="2924944"/>
            <a:ext cx="2869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15 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41" name="Rectangle 33"/>
          <p:cNvSpPr>
            <a:spLocks noChangeArrowheads="1"/>
          </p:cNvSpPr>
          <p:nvPr/>
        </p:nvSpPr>
        <p:spPr bwMode="auto">
          <a:xfrm>
            <a:off x="962025" y="2060848"/>
            <a:ext cx="2869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20 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42" name="Rectangle 34"/>
          <p:cNvSpPr>
            <a:spLocks noChangeArrowheads="1"/>
          </p:cNvSpPr>
          <p:nvPr/>
        </p:nvSpPr>
        <p:spPr bwMode="auto">
          <a:xfrm>
            <a:off x="962025" y="1196752"/>
            <a:ext cx="2869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25 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43" name="Rectangle 35"/>
          <p:cNvSpPr>
            <a:spLocks noChangeArrowheads="1"/>
          </p:cNvSpPr>
          <p:nvPr/>
        </p:nvSpPr>
        <p:spPr bwMode="auto">
          <a:xfrm rot="16200000">
            <a:off x="-980711" y="3413943"/>
            <a:ext cx="32012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Proportion suffering event (%)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44" name="Freeform 36"/>
          <p:cNvSpPr>
            <a:spLocks/>
          </p:cNvSpPr>
          <p:nvPr/>
        </p:nvSpPr>
        <p:spPr bwMode="auto">
          <a:xfrm>
            <a:off x="1377950" y="3867869"/>
            <a:ext cx="6210300" cy="1971675"/>
          </a:xfrm>
          <a:custGeom>
            <a:avLst/>
            <a:gdLst/>
            <a:ahLst/>
            <a:cxnLst>
              <a:cxn ang="0">
                <a:pos x="75" y="1222"/>
              </a:cxn>
              <a:cxn ang="0">
                <a:pos x="108" y="1209"/>
              </a:cxn>
              <a:cxn ang="0">
                <a:pos x="162" y="1195"/>
              </a:cxn>
              <a:cxn ang="0">
                <a:pos x="250" y="1175"/>
              </a:cxn>
              <a:cxn ang="0">
                <a:pos x="310" y="1162"/>
              </a:cxn>
              <a:cxn ang="0">
                <a:pos x="344" y="1149"/>
              </a:cxn>
              <a:cxn ang="0">
                <a:pos x="425" y="1129"/>
              </a:cxn>
              <a:cxn ang="0">
                <a:pos x="492" y="1109"/>
              </a:cxn>
              <a:cxn ang="0">
                <a:pos x="553" y="1089"/>
              </a:cxn>
              <a:cxn ang="0">
                <a:pos x="606" y="1076"/>
              </a:cxn>
              <a:cxn ang="0">
                <a:pos x="640" y="1056"/>
              </a:cxn>
              <a:cxn ang="0">
                <a:pos x="714" y="1043"/>
              </a:cxn>
              <a:cxn ang="0">
                <a:pos x="754" y="1023"/>
              </a:cxn>
              <a:cxn ang="0">
                <a:pos x="788" y="1009"/>
              </a:cxn>
              <a:cxn ang="0">
                <a:pos x="822" y="983"/>
              </a:cxn>
              <a:cxn ang="0">
                <a:pos x="903" y="969"/>
              </a:cxn>
              <a:cxn ang="0">
                <a:pos x="943" y="950"/>
              </a:cxn>
              <a:cxn ang="0">
                <a:pos x="990" y="936"/>
              </a:cxn>
              <a:cxn ang="0">
                <a:pos x="1031" y="923"/>
              </a:cxn>
              <a:cxn ang="0">
                <a:pos x="1098" y="903"/>
              </a:cxn>
              <a:cxn ang="0">
                <a:pos x="1158" y="890"/>
              </a:cxn>
              <a:cxn ang="0">
                <a:pos x="1199" y="863"/>
              </a:cxn>
              <a:cxn ang="0">
                <a:pos x="1266" y="850"/>
              </a:cxn>
              <a:cxn ang="0">
                <a:pos x="1347" y="830"/>
              </a:cxn>
              <a:cxn ang="0">
                <a:pos x="1428" y="810"/>
              </a:cxn>
              <a:cxn ang="0">
                <a:pos x="1482" y="790"/>
              </a:cxn>
              <a:cxn ang="0">
                <a:pos x="1522" y="777"/>
              </a:cxn>
              <a:cxn ang="0">
                <a:pos x="1562" y="757"/>
              </a:cxn>
              <a:cxn ang="0">
                <a:pos x="1603" y="744"/>
              </a:cxn>
              <a:cxn ang="0">
                <a:pos x="1670" y="724"/>
              </a:cxn>
              <a:cxn ang="0">
                <a:pos x="1710" y="710"/>
              </a:cxn>
              <a:cxn ang="0">
                <a:pos x="1758" y="690"/>
              </a:cxn>
              <a:cxn ang="0">
                <a:pos x="1818" y="671"/>
              </a:cxn>
              <a:cxn ang="0">
                <a:pos x="1845" y="651"/>
              </a:cxn>
              <a:cxn ang="0">
                <a:pos x="1892" y="631"/>
              </a:cxn>
              <a:cxn ang="0">
                <a:pos x="1919" y="611"/>
              </a:cxn>
              <a:cxn ang="0">
                <a:pos x="1960" y="597"/>
              </a:cxn>
              <a:cxn ang="0">
                <a:pos x="2007" y="571"/>
              </a:cxn>
              <a:cxn ang="0">
                <a:pos x="2074" y="551"/>
              </a:cxn>
              <a:cxn ang="0">
                <a:pos x="2121" y="531"/>
              </a:cxn>
              <a:cxn ang="0">
                <a:pos x="2155" y="511"/>
              </a:cxn>
              <a:cxn ang="0">
                <a:pos x="2188" y="498"/>
              </a:cxn>
              <a:cxn ang="0">
                <a:pos x="2249" y="478"/>
              </a:cxn>
              <a:cxn ang="0">
                <a:pos x="2357" y="458"/>
              </a:cxn>
              <a:cxn ang="0">
                <a:pos x="2411" y="438"/>
              </a:cxn>
              <a:cxn ang="0">
                <a:pos x="2471" y="418"/>
              </a:cxn>
              <a:cxn ang="0">
                <a:pos x="2572" y="398"/>
              </a:cxn>
              <a:cxn ang="0">
                <a:pos x="2613" y="385"/>
              </a:cxn>
              <a:cxn ang="0">
                <a:pos x="2653" y="365"/>
              </a:cxn>
              <a:cxn ang="0">
                <a:pos x="2761" y="345"/>
              </a:cxn>
              <a:cxn ang="0">
                <a:pos x="2855" y="325"/>
              </a:cxn>
              <a:cxn ang="0">
                <a:pos x="2909" y="305"/>
              </a:cxn>
              <a:cxn ang="0">
                <a:pos x="2983" y="285"/>
              </a:cxn>
              <a:cxn ang="0">
                <a:pos x="3017" y="265"/>
              </a:cxn>
              <a:cxn ang="0">
                <a:pos x="3070" y="245"/>
              </a:cxn>
              <a:cxn ang="0">
                <a:pos x="3118" y="225"/>
              </a:cxn>
              <a:cxn ang="0">
                <a:pos x="3212" y="199"/>
              </a:cxn>
              <a:cxn ang="0">
                <a:pos x="3360" y="172"/>
              </a:cxn>
              <a:cxn ang="0">
                <a:pos x="3434" y="146"/>
              </a:cxn>
              <a:cxn ang="0">
                <a:pos x="3501" y="112"/>
              </a:cxn>
              <a:cxn ang="0">
                <a:pos x="3609" y="79"/>
              </a:cxn>
              <a:cxn ang="0">
                <a:pos x="3811" y="46"/>
              </a:cxn>
              <a:cxn ang="0">
                <a:pos x="3892" y="6"/>
              </a:cxn>
            </a:cxnLst>
            <a:rect l="0" t="0" r="r" b="b"/>
            <a:pathLst>
              <a:path w="3912" h="1242">
                <a:moveTo>
                  <a:pt x="0" y="1242"/>
                </a:moveTo>
                <a:lnTo>
                  <a:pt x="27" y="1242"/>
                </a:lnTo>
                <a:lnTo>
                  <a:pt x="27" y="1242"/>
                </a:lnTo>
                <a:lnTo>
                  <a:pt x="27" y="1242"/>
                </a:lnTo>
                <a:lnTo>
                  <a:pt x="27" y="1235"/>
                </a:lnTo>
                <a:lnTo>
                  <a:pt x="54" y="1235"/>
                </a:lnTo>
                <a:lnTo>
                  <a:pt x="54" y="1229"/>
                </a:lnTo>
                <a:lnTo>
                  <a:pt x="68" y="1229"/>
                </a:lnTo>
                <a:lnTo>
                  <a:pt x="68" y="1229"/>
                </a:lnTo>
                <a:lnTo>
                  <a:pt x="68" y="1229"/>
                </a:lnTo>
                <a:lnTo>
                  <a:pt x="68" y="1222"/>
                </a:lnTo>
                <a:lnTo>
                  <a:pt x="75" y="1222"/>
                </a:lnTo>
                <a:lnTo>
                  <a:pt x="75" y="1222"/>
                </a:lnTo>
                <a:lnTo>
                  <a:pt x="81" y="1222"/>
                </a:lnTo>
                <a:lnTo>
                  <a:pt x="81" y="1215"/>
                </a:lnTo>
                <a:lnTo>
                  <a:pt x="88" y="1215"/>
                </a:lnTo>
                <a:lnTo>
                  <a:pt x="88" y="1215"/>
                </a:lnTo>
                <a:lnTo>
                  <a:pt x="95" y="1215"/>
                </a:lnTo>
                <a:lnTo>
                  <a:pt x="95" y="1215"/>
                </a:lnTo>
                <a:lnTo>
                  <a:pt x="101" y="1215"/>
                </a:lnTo>
                <a:lnTo>
                  <a:pt x="101" y="1209"/>
                </a:lnTo>
                <a:lnTo>
                  <a:pt x="108" y="1209"/>
                </a:lnTo>
                <a:lnTo>
                  <a:pt x="108" y="1209"/>
                </a:lnTo>
                <a:lnTo>
                  <a:pt x="108" y="1209"/>
                </a:lnTo>
                <a:lnTo>
                  <a:pt x="108" y="1209"/>
                </a:lnTo>
                <a:lnTo>
                  <a:pt x="122" y="1209"/>
                </a:lnTo>
                <a:lnTo>
                  <a:pt x="122" y="1202"/>
                </a:lnTo>
                <a:lnTo>
                  <a:pt x="128" y="1202"/>
                </a:lnTo>
                <a:lnTo>
                  <a:pt x="128" y="1202"/>
                </a:lnTo>
                <a:lnTo>
                  <a:pt x="142" y="1202"/>
                </a:lnTo>
                <a:lnTo>
                  <a:pt x="142" y="1195"/>
                </a:lnTo>
                <a:lnTo>
                  <a:pt x="149" y="1195"/>
                </a:lnTo>
                <a:lnTo>
                  <a:pt x="149" y="1195"/>
                </a:lnTo>
                <a:lnTo>
                  <a:pt x="155" y="1195"/>
                </a:lnTo>
                <a:lnTo>
                  <a:pt x="155" y="1195"/>
                </a:lnTo>
                <a:lnTo>
                  <a:pt x="162" y="1195"/>
                </a:lnTo>
                <a:lnTo>
                  <a:pt x="162" y="1189"/>
                </a:lnTo>
                <a:lnTo>
                  <a:pt x="169" y="1189"/>
                </a:lnTo>
                <a:lnTo>
                  <a:pt x="169" y="1189"/>
                </a:lnTo>
                <a:lnTo>
                  <a:pt x="196" y="1189"/>
                </a:lnTo>
                <a:lnTo>
                  <a:pt x="196" y="1189"/>
                </a:lnTo>
                <a:lnTo>
                  <a:pt x="209" y="1189"/>
                </a:lnTo>
                <a:lnTo>
                  <a:pt x="209" y="1182"/>
                </a:lnTo>
                <a:lnTo>
                  <a:pt x="243" y="1182"/>
                </a:lnTo>
                <a:lnTo>
                  <a:pt x="243" y="1182"/>
                </a:lnTo>
                <a:lnTo>
                  <a:pt x="243" y="1182"/>
                </a:lnTo>
                <a:lnTo>
                  <a:pt x="243" y="1175"/>
                </a:lnTo>
                <a:lnTo>
                  <a:pt x="250" y="1175"/>
                </a:lnTo>
                <a:lnTo>
                  <a:pt x="250" y="1175"/>
                </a:lnTo>
                <a:lnTo>
                  <a:pt x="256" y="1175"/>
                </a:lnTo>
                <a:lnTo>
                  <a:pt x="256" y="1175"/>
                </a:lnTo>
                <a:lnTo>
                  <a:pt x="256" y="1175"/>
                </a:lnTo>
                <a:lnTo>
                  <a:pt x="256" y="1169"/>
                </a:lnTo>
                <a:lnTo>
                  <a:pt x="270" y="1169"/>
                </a:lnTo>
                <a:lnTo>
                  <a:pt x="270" y="1169"/>
                </a:lnTo>
                <a:lnTo>
                  <a:pt x="283" y="1169"/>
                </a:lnTo>
                <a:lnTo>
                  <a:pt x="283" y="1169"/>
                </a:lnTo>
                <a:lnTo>
                  <a:pt x="290" y="1169"/>
                </a:lnTo>
                <a:lnTo>
                  <a:pt x="290" y="1162"/>
                </a:lnTo>
                <a:lnTo>
                  <a:pt x="310" y="1162"/>
                </a:lnTo>
                <a:lnTo>
                  <a:pt x="310" y="1156"/>
                </a:lnTo>
                <a:lnTo>
                  <a:pt x="317" y="1156"/>
                </a:lnTo>
                <a:lnTo>
                  <a:pt x="317" y="1156"/>
                </a:lnTo>
                <a:lnTo>
                  <a:pt x="324" y="1156"/>
                </a:lnTo>
                <a:lnTo>
                  <a:pt x="324" y="1156"/>
                </a:lnTo>
                <a:lnTo>
                  <a:pt x="330" y="1156"/>
                </a:lnTo>
                <a:lnTo>
                  <a:pt x="330" y="1149"/>
                </a:lnTo>
                <a:lnTo>
                  <a:pt x="330" y="1149"/>
                </a:lnTo>
                <a:lnTo>
                  <a:pt x="330" y="1149"/>
                </a:lnTo>
                <a:lnTo>
                  <a:pt x="337" y="1149"/>
                </a:lnTo>
                <a:lnTo>
                  <a:pt x="337" y="1149"/>
                </a:lnTo>
                <a:lnTo>
                  <a:pt x="344" y="1149"/>
                </a:lnTo>
                <a:lnTo>
                  <a:pt x="344" y="1142"/>
                </a:lnTo>
                <a:lnTo>
                  <a:pt x="357" y="1142"/>
                </a:lnTo>
                <a:lnTo>
                  <a:pt x="357" y="1136"/>
                </a:lnTo>
                <a:lnTo>
                  <a:pt x="364" y="1136"/>
                </a:lnTo>
                <a:lnTo>
                  <a:pt x="364" y="1136"/>
                </a:lnTo>
                <a:lnTo>
                  <a:pt x="377" y="1136"/>
                </a:lnTo>
                <a:lnTo>
                  <a:pt x="377" y="1129"/>
                </a:lnTo>
                <a:lnTo>
                  <a:pt x="384" y="1129"/>
                </a:lnTo>
                <a:lnTo>
                  <a:pt x="384" y="1129"/>
                </a:lnTo>
                <a:lnTo>
                  <a:pt x="398" y="1129"/>
                </a:lnTo>
                <a:lnTo>
                  <a:pt x="398" y="1129"/>
                </a:lnTo>
                <a:lnTo>
                  <a:pt x="425" y="1129"/>
                </a:lnTo>
                <a:lnTo>
                  <a:pt x="425" y="1122"/>
                </a:lnTo>
                <a:lnTo>
                  <a:pt x="438" y="1122"/>
                </a:lnTo>
                <a:lnTo>
                  <a:pt x="438" y="1122"/>
                </a:lnTo>
                <a:lnTo>
                  <a:pt x="465" y="1122"/>
                </a:lnTo>
                <a:lnTo>
                  <a:pt x="465" y="1116"/>
                </a:lnTo>
                <a:lnTo>
                  <a:pt x="472" y="1116"/>
                </a:lnTo>
                <a:lnTo>
                  <a:pt x="472" y="1116"/>
                </a:lnTo>
                <a:lnTo>
                  <a:pt x="485" y="1116"/>
                </a:lnTo>
                <a:lnTo>
                  <a:pt x="485" y="1109"/>
                </a:lnTo>
                <a:lnTo>
                  <a:pt x="485" y="1109"/>
                </a:lnTo>
                <a:lnTo>
                  <a:pt x="485" y="1109"/>
                </a:lnTo>
                <a:lnTo>
                  <a:pt x="492" y="1109"/>
                </a:lnTo>
                <a:lnTo>
                  <a:pt x="492" y="1109"/>
                </a:lnTo>
                <a:lnTo>
                  <a:pt x="512" y="1109"/>
                </a:lnTo>
                <a:lnTo>
                  <a:pt x="512" y="1102"/>
                </a:lnTo>
                <a:lnTo>
                  <a:pt x="519" y="1102"/>
                </a:lnTo>
                <a:lnTo>
                  <a:pt x="519" y="1102"/>
                </a:lnTo>
                <a:lnTo>
                  <a:pt x="519" y="1102"/>
                </a:lnTo>
                <a:lnTo>
                  <a:pt x="519" y="1096"/>
                </a:lnTo>
                <a:lnTo>
                  <a:pt x="526" y="1096"/>
                </a:lnTo>
                <a:lnTo>
                  <a:pt x="526" y="1096"/>
                </a:lnTo>
                <a:lnTo>
                  <a:pt x="539" y="1096"/>
                </a:lnTo>
                <a:lnTo>
                  <a:pt x="539" y="1089"/>
                </a:lnTo>
                <a:lnTo>
                  <a:pt x="553" y="1089"/>
                </a:lnTo>
                <a:lnTo>
                  <a:pt x="553" y="1089"/>
                </a:lnTo>
                <a:lnTo>
                  <a:pt x="553" y="1089"/>
                </a:lnTo>
                <a:lnTo>
                  <a:pt x="553" y="1082"/>
                </a:lnTo>
                <a:lnTo>
                  <a:pt x="559" y="1082"/>
                </a:lnTo>
                <a:lnTo>
                  <a:pt x="559" y="1082"/>
                </a:lnTo>
                <a:lnTo>
                  <a:pt x="573" y="1082"/>
                </a:lnTo>
                <a:lnTo>
                  <a:pt x="573" y="1082"/>
                </a:lnTo>
                <a:lnTo>
                  <a:pt x="579" y="1082"/>
                </a:lnTo>
                <a:lnTo>
                  <a:pt x="579" y="1076"/>
                </a:lnTo>
                <a:lnTo>
                  <a:pt x="593" y="1076"/>
                </a:lnTo>
                <a:lnTo>
                  <a:pt x="593" y="1076"/>
                </a:lnTo>
                <a:lnTo>
                  <a:pt x="606" y="1076"/>
                </a:lnTo>
                <a:lnTo>
                  <a:pt x="606" y="1076"/>
                </a:lnTo>
                <a:lnTo>
                  <a:pt x="613" y="1076"/>
                </a:lnTo>
                <a:lnTo>
                  <a:pt x="613" y="1069"/>
                </a:lnTo>
                <a:lnTo>
                  <a:pt x="620" y="1069"/>
                </a:lnTo>
                <a:lnTo>
                  <a:pt x="620" y="1069"/>
                </a:lnTo>
                <a:lnTo>
                  <a:pt x="633" y="1069"/>
                </a:lnTo>
                <a:lnTo>
                  <a:pt x="633" y="1062"/>
                </a:lnTo>
                <a:lnTo>
                  <a:pt x="633" y="1062"/>
                </a:lnTo>
                <a:lnTo>
                  <a:pt x="633" y="1062"/>
                </a:lnTo>
                <a:lnTo>
                  <a:pt x="640" y="1062"/>
                </a:lnTo>
                <a:lnTo>
                  <a:pt x="640" y="1056"/>
                </a:lnTo>
                <a:lnTo>
                  <a:pt x="640" y="1056"/>
                </a:lnTo>
                <a:lnTo>
                  <a:pt x="640" y="1056"/>
                </a:lnTo>
                <a:lnTo>
                  <a:pt x="647" y="1056"/>
                </a:lnTo>
                <a:lnTo>
                  <a:pt x="647" y="1049"/>
                </a:lnTo>
                <a:lnTo>
                  <a:pt x="667" y="1049"/>
                </a:lnTo>
                <a:lnTo>
                  <a:pt x="667" y="1049"/>
                </a:lnTo>
                <a:lnTo>
                  <a:pt x="674" y="1049"/>
                </a:lnTo>
                <a:lnTo>
                  <a:pt x="674" y="1049"/>
                </a:lnTo>
                <a:lnTo>
                  <a:pt x="694" y="1049"/>
                </a:lnTo>
                <a:lnTo>
                  <a:pt x="694" y="1043"/>
                </a:lnTo>
                <a:lnTo>
                  <a:pt x="701" y="1043"/>
                </a:lnTo>
                <a:lnTo>
                  <a:pt x="701" y="1043"/>
                </a:lnTo>
                <a:lnTo>
                  <a:pt x="714" y="1043"/>
                </a:lnTo>
                <a:lnTo>
                  <a:pt x="714" y="1043"/>
                </a:lnTo>
                <a:lnTo>
                  <a:pt x="714" y="1043"/>
                </a:lnTo>
                <a:lnTo>
                  <a:pt x="714" y="1036"/>
                </a:lnTo>
                <a:lnTo>
                  <a:pt x="721" y="1036"/>
                </a:lnTo>
                <a:lnTo>
                  <a:pt x="721" y="1029"/>
                </a:lnTo>
                <a:lnTo>
                  <a:pt x="721" y="1029"/>
                </a:lnTo>
                <a:lnTo>
                  <a:pt x="721" y="1029"/>
                </a:lnTo>
                <a:lnTo>
                  <a:pt x="728" y="1029"/>
                </a:lnTo>
                <a:lnTo>
                  <a:pt x="728" y="1029"/>
                </a:lnTo>
                <a:lnTo>
                  <a:pt x="734" y="1029"/>
                </a:lnTo>
                <a:lnTo>
                  <a:pt x="734" y="1023"/>
                </a:lnTo>
                <a:lnTo>
                  <a:pt x="754" y="1023"/>
                </a:lnTo>
                <a:lnTo>
                  <a:pt x="754" y="1023"/>
                </a:lnTo>
                <a:lnTo>
                  <a:pt x="754" y="1023"/>
                </a:lnTo>
                <a:lnTo>
                  <a:pt x="754" y="1016"/>
                </a:lnTo>
                <a:lnTo>
                  <a:pt x="761" y="1016"/>
                </a:lnTo>
                <a:lnTo>
                  <a:pt x="761" y="1016"/>
                </a:lnTo>
                <a:lnTo>
                  <a:pt x="775" y="1016"/>
                </a:lnTo>
                <a:lnTo>
                  <a:pt x="775" y="1009"/>
                </a:lnTo>
                <a:lnTo>
                  <a:pt x="775" y="1009"/>
                </a:lnTo>
                <a:lnTo>
                  <a:pt x="775" y="1009"/>
                </a:lnTo>
                <a:lnTo>
                  <a:pt x="781" y="1009"/>
                </a:lnTo>
                <a:lnTo>
                  <a:pt x="781" y="1009"/>
                </a:lnTo>
                <a:lnTo>
                  <a:pt x="788" y="1009"/>
                </a:lnTo>
                <a:lnTo>
                  <a:pt x="788" y="996"/>
                </a:lnTo>
                <a:lnTo>
                  <a:pt x="802" y="996"/>
                </a:lnTo>
                <a:lnTo>
                  <a:pt x="802" y="996"/>
                </a:lnTo>
                <a:lnTo>
                  <a:pt x="802" y="996"/>
                </a:lnTo>
                <a:lnTo>
                  <a:pt x="802" y="996"/>
                </a:lnTo>
                <a:lnTo>
                  <a:pt x="808" y="996"/>
                </a:lnTo>
                <a:lnTo>
                  <a:pt x="808" y="989"/>
                </a:lnTo>
                <a:lnTo>
                  <a:pt x="808" y="989"/>
                </a:lnTo>
                <a:lnTo>
                  <a:pt x="808" y="989"/>
                </a:lnTo>
                <a:lnTo>
                  <a:pt x="822" y="989"/>
                </a:lnTo>
                <a:lnTo>
                  <a:pt x="822" y="983"/>
                </a:lnTo>
                <a:lnTo>
                  <a:pt x="822" y="983"/>
                </a:lnTo>
                <a:lnTo>
                  <a:pt x="822" y="983"/>
                </a:lnTo>
                <a:lnTo>
                  <a:pt x="835" y="983"/>
                </a:lnTo>
                <a:lnTo>
                  <a:pt x="835" y="976"/>
                </a:lnTo>
                <a:lnTo>
                  <a:pt x="849" y="976"/>
                </a:lnTo>
                <a:lnTo>
                  <a:pt x="849" y="976"/>
                </a:lnTo>
                <a:lnTo>
                  <a:pt x="882" y="976"/>
                </a:lnTo>
                <a:lnTo>
                  <a:pt x="882" y="976"/>
                </a:lnTo>
                <a:lnTo>
                  <a:pt x="882" y="976"/>
                </a:lnTo>
                <a:lnTo>
                  <a:pt x="882" y="969"/>
                </a:lnTo>
                <a:lnTo>
                  <a:pt x="896" y="969"/>
                </a:lnTo>
                <a:lnTo>
                  <a:pt x="896" y="969"/>
                </a:lnTo>
                <a:lnTo>
                  <a:pt x="903" y="969"/>
                </a:lnTo>
                <a:lnTo>
                  <a:pt x="903" y="963"/>
                </a:lnTo>
                <a:lnTo>
                  <a:pt x="903" y="963"/>
                </a:lnTo>
                <a:lnTo>
                  <a:pt x="903" y="963"/>
                </a:lnTo>
                <a:lnTo>
                  <a:pt x="909" y="963"/>
                </a:lnTo>
                <a:lnTo>
                  <a:pt x="909" y="963"/>
                </a:lnTo>
                <a:lnTo>
                  <a:pt x="916" y="963"/>
                </a:lnTo>
                <a:lnTo>
                  <a:pt x="916" y="956"/>
                </a:lnTo>
                <a:lnTo>
                  <a:pt x="916" y="956"/>
                </a:lnTo>
                <a:lnTo>
                  <a:pt x="916" y="956"/>
                </a:lnTo>
                <a:lnTo>
                  <a:pt x="930" y="956"/>
                </a:lnTo>
                <a:lnTo>
                  <a:pt x="930" y="950"/>
                </a:lnTo>
                <a:lnTo>
                  <a:pt x="943" y="950"/>
                </a:lnTo>
                <a:lnTo>
                  <a:pt x="943" y="950"/>
                </a:lnTo>
                <a:lnTo>
                  <a:pt x="943" y="950"/>
                </a:lnTo>
                <a:lnTo>
                  <a:pt x="943" y="950"/>
                </a:lnTo>
                <a:lnTo>
                  <a:pt x="950" y="950"/>
                </a:lnTo>
                <a:lnTo>
                  <a:pt x="950" y="943"/>
                </a:lnTo>
                <a:lnTo>
                  <a:pt x="950" y="943"/>
                </a:lnTo>
                <a:lnTo>
                  <a:pt x="950" y="943"/>
                </a:lnTo>
                <a:lnTo>
                  <a:pt x="970" y="943"/>
                </a:lnTo>
                <a:lnTo>
                  <a:pt x="970" y="936"/>
                </a:lnTo>
                <a:lnTo>
                  <a:pt x="983" y="936"/>
                </a:lnTo>
                <a:lnTo>
                  <a:pt x="983" y="936"/>
                </a:lnTo>
                <a:lnTo>
                  <a:pt x="990" y="936"/>
                </a:lnTo>
                <a:lnTo>
                  <a:pt x="990" y="936"/>
                </a:lnTo>
                <a:lnTo>
                  <a:pt x="1004" y="936"/>
                </a:lnTo>
                <a:lnTo>
                  <a:pt x="1004" y="930"/>
                </a:lnTo>
                <a:lnTo>
                  <a:pt x="1004" y="930"/>
                </a:lnTo>
                <a:lnTo>
                  <a:pt x="1004" y="930"/>
                </a:lnTo>
                <a:lnTo>
                  <a:pt x="1004" y="930"/>
                </a:lnTo>
                <a:lnTo>
                  <a:pt x="1004" y="923"/>
                </a:lnTo>
                <a:lnTo>
                  <a:pt x="1010" y="923"/>
                </a:lnTo>
                <a:lnTo>
                  <a:pt x="1010" y="923"/>
                </a:lnTo>
                <a:lnTo>
                  <a:pt x="1031" y="923"/>
                </a:lnTo>
                <a:lnTo>
                  <a:pt x="1031" y="923"/>
                </a:lnTo>
                <a:lnTo>
                  <a:pt x="1031" y="923"/>
                </a:lnTo>
                <a:lnTo>
                  <a:pt x="1031" y="916"/>
                </a:lnTo>
                <a:lnTo>
                  <a:pt x="1037" y="916"/>
                </a:lnTo>
                <a:lnTo>
                  <a:pt x="1037" y="916"/>
                </a:lnTo>
                <a:lnTo>
                  <a:pt x="1051" y="916"/>
                </a:lnTo>
                <a:lnTo>
                  <a:pt x="1051" y="916"/>
                </a:lnTo>
                <a:lnTo>
                  <a:pt x="1064" y="916"/>
                </a:lnTo>
                <a:lnTo>
                  <a:pt x="1064" y="910"/>
                </a:lnTo>
                <a:lnTo>
                  <a:pt x="1084" y="910"/>
                </a:lnTo>
                <a:lnTo>
                  <a:pt x="1084" y="910"/>
                </a:lnTo>
                <a:lnTo>
                  <a:pt x="1091" y="910"/>
                </a:lnTo>
                <a:lnTo>
                  <a:pt x="1091" y="903"/>
                </a:lnTo>
                <a:lnTo>
                  <a:pt x="1098" y="903"/>
                </a:lnTo>
                <a:lnTo>
                  <a:pt x="1098" y="903"/>
                </a:lnTo>
                <a:lnTo>
                  <a:pt x="1111" y="903"/>
                </a:lnTo>
                <a:lnTo>
                  <a:pt x="1111" y="903"/>
                </a:lnTo>
                <a:lnTo>
                  <a:pt x="1125" y="903"/>
                </a:lnTo>
                <a:lnTo>
                  <a:pt x="1125" y="896"/>
                </a:lnTo>
                <a:lnTo>
                  <a:pt x="1125" y="896"/>
                </a:lnTo>
                <a:lnTo>
                  <a:pt x="1125" y="896"/>
                </a:lnTo>
                <a:lnTo>
                  <a:pt x="1145" y="896"/>
                </a:lnTo>
                <a:lnTo>
                  <a:pt x="1145" y="890"/>
                </a:lnTo>
                <a:lnTo>
                  <a:pt x="1152" y="890"/>
                </a:lnTo>
                <a:lnTo>
                  <a:pt x="1152" y="890"/>
                </a:lnTo>
                <a:lnTo>
                  <a:pt x="1158" y="890"/>
                </a:lnTo>
                <a:lnTo>
                  <a:pt x="1158" y="883"/>
                </a:lnTo>
                <a:lnTo>
                  <a:pt x="1165" y="883"/>
                </a:lnTo>
                <a:lnTo>
                  <a:pt x="1165" y="876"/>
                </a:lnTo>
                <a:lnTo>
                  <a:pt x="1179" y="876"/>
                </a:lnTo>
                <a:lnTo>
                  <a:pt x="1179" y="876"/>
                </a:lnTo>
                <a:lnTo>
                  <a:pt x="1179" y="876"/>
                </a:lnTo>
                <a:lnTo>
                  <a:pt x="1179" y="876"/>
                </a:lnTo>
                <a:lnTo>
                  <a:pt x="1185" y="876"/>
                </a:lnTo>
                <a:lnTo>
                  <a:pt x="1185" y="870"/>
                </a:lnTo>
                <a:lnTo>
                  <a:pt x="1185" y="870"/>
                </a:lnTo>
                <a:lnTo>
                  <a:pt x="1185" y="863"/>
                </a:lnTo>
                <a:lnTo>
                  <a:pt x="1199" y="863"/>
                </a:lnTo>
                <a:lnTo>
                  <a:pt x="1199" y="863"/>
                </a:lnTo>
                <a:lnTo>
                  <a:pt x="1212" y="863"/>
                </a:lnTo>
                <a:lnTo>
                  <a:pt x="1212" y="863"/>
                </a:lnTo>
                <a:lnTo>
                  <a:pt x="1212" y="863"/>
                </a:lnTo>
                <a:lnTo>
                  <a:pt x="1212" y="857"/>
                </a:lnTo>
                <a:lnTo>
                  <a:pt x="1232" y="857"/>
                </a:lnTo>
                <a:lnTo>
                  <a:pt x="1232" y="857"/>
                </a:lnTo>
                <a:lnTo>
                  <a:pt x="1239" y="857"/>
                </a:lnTo>
                <a:lnTo>
                  <a:pt x="1239" y="850"/>
                </a:lnTo>
                <a:lnTo>
                  <a:pt x="1246" y="850"/>
                </a:lnTo>
                <a:lnTo>
                  <a:pt x="1246" y="850"/>
                </a:lnTo>
                <a:lnTo>
                  <a:pt x="1266" y="850"/>
                </a:lnTo>
                <a:lnTo>
                  <a:pt x="1266" y="850"/>
                </a:lnTo>
                <a:lnTo>
                  <a:pt x="1273" y="850"/>
                </a:lnTo>
                <a:lnTo>
                  <a:pt x="1273" y="843"/>
                </a:lnTo>
                <a:lnTo>
                  <a:pt x="1273" y="843"/>
                </a:lnTo>
                <a:lnTo>
                  <a:pt x="1273" y="843"/>
                </a:lnTo>
                <a:lnTo>
                  <a:pt x="1327" y="843"/>
                </a:lnTo>
                <a:lnTo>
                  <a:pt x="1327" y="837"/>
                </a:lnTo>
                <a:lnTo>
                  <a:pt x="1340" y="837"/>
                </a:lnTo>
                <a:lnTo>
                  <a:pt x="1340" y="837"/>
                </a:lnTo>
                <a:lnTo>
                  <a:pt x="1347" y="837"/>
                </a:lnTo>
                <a:lnTo>
                  <a:pt x="1347" y="830"/>
                </a:lnTo>
                <a:lnTo>
                  <a:pt x="1347" y="830"/>
                </a:lnTo>
                <a:lnTo>
                  <a:pt x="1347" y="830"/>
                </a:lnTo>
                <a:lnTo>
                  <a:pt x="1354" y="830"/>
                </a:lnTo>
                <a:lnTo>
                  <a:pt x="1354" y="823"/>
                </a:lnTo>
                <a:lnTo>
                  <a:pt x="1360" y="823"/>
                </a:lnTo>
                <a:lnTo>
                  <a:pt x="1360" y="817"/>
                </a:lnTo>
                <a:lnTo>
                  <a:pt x="1381" y="817"/>
                </a:lnTo>
                <a:lnTo>
                  <a:pt x="1381" y="817"/>
                </a:lnTo>
                <a:lnTo>
                  <a:pt x="1387" y="817"/>
                </a:lnTo>
                <a:lnTo>
                  <a:pt x="1387" y="817"/>
                </a:lnTo>
                <a:lnTo>
                  <a:pt x="1408" y="817"/>
                </a:lnTo>
                <a:lnTo>
                  <a:pt x="1408" y="810"/>
                </a:lnTo>
                <a:lnTo>
                  <a:pt x="1428" y="810"/>
                </a:lnTo>
                <a:lnTo>
                  <a:pt x="1428" y="810"/>
                </a:lnTo>
                <a:lnTo>
                  <a:pt x="1434" y="810"/>
                </a:lnTo>
                <a:lnTo>
                  <a:pt x="1434" y="810"/>
                </a:lnTo>
                <a:lnTo>
                  <a:pt x="1441" y="810"/>
                </a:lnTo>
                <a:lnTo>
                  <a:pt x="1441" y="803"/>
                </a:lnTo>
                <a:lnTo>
                  <a:pt x="1441" y="803"/>
                </a:lnTo>
                <a:lnTo>
                  <a:pt x="1441" y="803"/>
                </a:lnTo>
                <a:lnTo>
                  <a:pt x="1448" y="803"/>
                </a:lnTo>
                <a:lnTo>
                  <a:pt x="1448" y="797"/>
                </a:lnTo>
                <a:lnTo>
                  <a:pt x="1482" y="797"/>
                </a:lnTo>
                <a:lnTo>
                  <a:pt x="1482" y="790"/>
                </a:lnTo>
                <a:lnTo>
                  <a:pt x="1482" y="790"/>
                </a:lnTo>
                <a:lnTo>
                  <a:pt x="1482" y="790"/>
                </a:lnTo>
                <a:lnTo>
                  <a:pt x="1488" y="790"/>
                </a:lnTo>
                <a:lnTo>
                  <a:pt x="1488" y="783"/>
                </a:lnTo>
                <a:lnTo>
                  <a:pt x="1495" y="783"/>
                </a:lnTo>
                <a:lnTo>
                  <a:pt x="1495" y="783"/>
                </a:lnTo>
                <a:lnTo>
                  <a:pt x="1502" y="783"/>
                </a:lnTo>
                <a:lnTo>
                  <a:pt x="1502" y="777"/>
                </a:lnTo>
                <a:lnTo>
                  <a:pt x="1502" y="777"/>
                </a:lnTo>
                <a:lnTo>
                  <a:pt x="1502" y="777"/>
                </a:lnTo>
                <a:lnTo>
                  <a:pt x="1515" y="777"/>
                </a:lnTo>
                <a:lnTo>
                  <a:pt x="1515" y="777"/>
                </a:lnTo>
                <a:lnTo>
                  <a:pt x="1522" y="777"/>
                </a:lnTo>
                <a:lnTo>
                  <a:pt x="1522" y="770"/>
                </a:lnTo>
                <a:lnTo>
                  <a:pt x="1529" y="770"/>
                </a:lnTo>
                <a:lnTo>
                  <a:pt x="1529" y="770"/>
                </a:lnTo>
                <a:lnTo>
                  <a:pt x="1535" y="770"/>
                </a:lnTo>
                <a:lnTo>
                  <a:pt x="1535" y="764"/>
                </a:lnTo>
                <a:lnTo>
                  <a:pt x="1549" y="764"/>
                </a:lnTo>
                <a:lnTo>
                  <a:pt x="1549" y="764"/>
                </a:lnTo>
                <a:lnTo>
                  <a:pt x="1556" y="764"/>
                </a:lnTo>
                <a:lnTo>
                  <a:pt x="1556" y="764"/>
                </a:lnTo>
                <a:lnTo>
                  <a:pt x="1556" y="764"/>
                </a:lnTo>
                <a:lnTo>
                  <a:pt x="1556" y="757"/>
                </a:lnTo>
                <a:lnTo>
                  <a:pt x="1562" y="757"/>
                </a:lnTo>
                <a:lnTo>
                  <a:pt x="1562" y="757"/>
                </a:lnTo>
                <a:lnTo>
                  <a:pt x="1562" y="757"/>
                </a:lnTo>
                <a:lnTo>
                  <a:pt x="1562" y="750"/>
                </a:lnTo>
                <a:lnTo>
                  <a:pt x="1576" y="750"/>
                </a:lnTo>
                <a:lnTo>
                  <a:pt x="1576" y="750"/>
                </a:lnTo>
                <a:lnTo>
                  <a:pt x="1583" y="750"/>
                </a:lnTo>
                <a:lnTo>
                  <a:pt x="1583" y="750"/>
                </a:lnTo>
                <a:lnTo>
                  <a:pt x="1596" y="750"/>
                </a:lnTo>
                <a:lnTo>
                  <a:pt x="1596" y="744"/>
                </a:lnTo>
                <a:lnTo>
                  <a:pt x="1596" y="744"/>
                </a:lnTo>
                <a:lnTo>
                  <a:pt x="1596" y="744"/>
                </a:lnTo>
                <a:lnTo>
                  <a:pt x="1603" y="744"/>
                </a:lnTo>
                <a:lnTo>
                  <a:pt x="1603" y="737"/>
                </a:lnTo>
                <a:lnTo>
                  <a:pt x="1603" y="737"/>
                </a:lnTo>
                <a:lnTo>
                  <a:pt x="1603" y="737"/>
                </a:lnTo>
                <a:lnTo>
                  <a:pt x="1630" y="737"/>
                </a:lnTo>
                <a:lnTo>
                  <a:pt x="1630" y="737"/>
                </a:lnTo>
                <a:lnTo>
                  <a:pt x="1643" y="737"/>
                </a:lnTo>
                <a:lnTo>
                  <a:pt x="1643" y="730"/>
                </a:lnTo>
                <a:lnTo>
                  <a:pt x="1650" y="730"/>
                </a:lnTo>
                <a:lnTo>
                  <a:pt x="1650" y="730"/>
                </a:lnTo>
                <a:lnTo>
                  <a:pt x="1650" y="730"/>
                </a:lnTo>
                <a:lnTo>
                  <a:pt x="1650" y="724"/>
                </a:lnTo>
                <a:lnTo>
                  <a:pt x="1670" y="724"/>
                </a:lnTo>
                <a:lnTo>
                  <a:pt x="1670" y="724"/>
                </a:lnTo>
                <a:lnTo>
                  <a:pt x="1684" y="724"/>
                </a:lnTo>
                <a:lnTo>
                  <a:pt x="1684" y="717"/>
                </a:lnTo>
                <a:lnTo>
                  <a:pt x="1684" y="717"/>
                </a:lnTo>
                <a:lnTo>
                  <a:pt x="1684" y="717"/>
                </a:lnTo>
                <a:lnTo>
                  <a:pt x="1690" y="717"/>
                </a:lnTo>
                <a:lnTo>
                  <a:pt x="1690" y="717"/>
                </a:lnTo>
                <a:lnTo>
                  <a:pt x="1690" y="717"/>
                </a:lnTo>
                <a:lnTo>
                  <a:pt x="1690" y="710"/>
                </a:lnTo>
                <a:lnTo>
                  <a:pt x="1704" y="710"/>
                </a:lnTo>
                <a:lnTo>
                  <a:pt x="1704" y="710"/>
                </a:lnTo>
                <a:lnTo>
                  <a:pt x="1710" y="710"/>
                </a:lnTo>
                <a:lnTo>
                  <a:pt x="1710" y="704"/>
                </a:lnTo>
                <a:lnTo>
                  <a:pt x="1717" y="704"/>
                </a:lnTo>
                <a:lnTo>
                  <a:pt x="1717" y="704"/>
                </a:lnTo>
                <a:lnTo>
                  <a:pt x="1717" y="704"/>
                </a:lnTo>
                <a:lnTo>
                  <a:pt x="1717" y="704"/>
                </a:lnTo>
                <a:lnTo>
                  <a:pt x="1724" y="704"/>
                </a:lnTo>
                <a:lnTo>
                  <a:pt x="1724" y="697"/>
                </a:lnTo>
                <a:lnTo>
                  <a:pt x="1731" y="697"/>
                </a:lnTo>
                <a:lnTo>
                  <a:pt x="1731" y="690"/>
                </a:lnTo>
                <a:lnTo>
                  <a:pt x="1758" y="690"/>
                </a:lnTo>
                <a:lnTo>
                  <a:pt x="1758" y="690"/>
                </a:lnTo>
                <a:lnTo>
                  <a:pt x="1758" y="690"/>
                </a:lnTo>
                <a:lnTo>
                  <a:pt x="1758" y="684"/>
                </a:lnTo>
                <a:lnTo>
                  <a:pt x="1764" y="684"/>
                </a:lnTo>
                <a:lnTo>
                  <a:pt x="1764" y="684"/>
                </a:lnTo>
                <a:lnTo>
                  <a:pt x="1771" y="684"/>
                </a:lnTo>
                <a:lnTo>
                  <a:pt x="1771" y="677"/>
                </a:lnTo>
                <a:lnTo>
                  <a:pt x="1785" y="677"/>
                </a:lnTo>
                <a:lnTo>
                  <a:pt x="1785" y="677"/>
                </a:lnTo>
                <a:lnTo>
                  <a:pt x="1785" y="677"/>
                </a:lnTo>
                <a:lnTo>
                  <a:pt x="1785" y="671"/>
                </a:lnTo>
                <a:lnTo>
                  <a:pt x="1805" y="671"/>
                </a:lnTo>
                <a:lnTo>
                  <a:pt x="1805" y="671"/>
                </a:lnTo>
                <a:lnTo>
                  <a:pt x="1818" y="671"/>
                </a:lnTo>
                <a:lnTo>
                  <a:pt x="1818" y="664"/>
                </a:lnTo>
                <a:lnTo>
                  <a:pt x="1818" y="664"/>
                </a:lnTo>
                <a:lnTo>
                  <a:pt x="1818" y="664"/>
                </a:lnTo>
                <a:lnTo>
                  <a:pt x="1825" y="664"/>
                </a:lnTo>
                <a:lnTo>
                  <a:pt x="1825" y="664"/>
                </a:lnTo>
                <a:lnTo>
                  <a:pt x="1825" y="664"/>
                </a:lnTo>
                <a:lnTo>
                  <a:pt x="1825" y="657"/>
                </a:lnTo>
                <a:lnTo>
                  <a:pt x="1832" y="657"/>
                </a:lnTo>
                <a:lnTo>
                  <a:pt x="1832" y="651"/>
                </a:lnTo>
                <a:lnTo>
                  <a:pt x="1832" y="651"/>
                </a:lnTo>
                <a:lnTo>
                  <a:pt x="1832" y="651"/>
                </a:lnTo>
                <a:lnTo>
                  <a:pt x="1845" y="651"/>
                </a:lnTo>
                <a:lnTo>
                  <a:pt x="1845" y="644"/>
                </a:lnTo>
                <a:lnTo>
                  <a:pt x="1845" y="644"/>
                </a:lnTo>
                <a:lnTo>
                  <a:pt x="1845" y="644"/>
                </a:lnTo>
                <a:lnTo>
                  <a:pt x="1859" y="644"/>
                </a:lnTo>
                <a:lnTo>
                  <a:pt x="1859" y="637"/>
                </a:lnTo>
                <a:lnTo>
                  <a:pt x="1865" y="637"/>
                </a:lnTo>
                <a:lnTo>
                  <a:pt x="1865" y="637"/>
                </a:lnTo>
                <a:lnTo>
                  <a:pt x="1865" y="637"/>
                </a:lnTo>
                <a:lnTo>
                  <a:pt x="1865" y="631"/>
                </a:lnTo>
                <a:lnTo>
                  <a:pt x="1872" y="631"/>
                </a:lnTo>
                <a:lnTo>
                  <a:pt x="1872" y="631"/>
                </a:lnTo>
                <a:lnTo>
                  <a:pt x="1892" y="631"/>
                </a:lnTo>
                <a:lnTo>
                  <a:pt x="1892" y="631"/>
                </a:lnTo>
                <a:lnTo>
                  <a:pt x="1899" y="631"/>
                </a:lnTo>
                <a:lnTo>
                  <a:pt x="1899" y="624"/>
                </a:lnTo>
                <a:lnTo>
                  <a:pt x="1899" y="624"/>
                </a:lnTo>
                <a:lnTo>
                  <a:pt x="1899" y="617"/>
                </a:lnTo>
                <a:lnTo>
                  <a:pt x="1906" y="617"/>
                </a:lnTo>
                <a:lnTo>
                  <a:pt x="1906" y="617"/>
                </a:lnTo>
                <a:lnTo>
                  <a:pt x="1906" y="617"/>
                </a:lnTo>
                <a:lnTo>
                  <a:pt x="1906" y="617"/>
                </a:lnTo>
                <a:lnTo>
                  <a:pt x="1912" y="617"/>
                </a:lnTo>
                <a:lnTo>
                  <a:pt x="1912" y="611"/>
                </a:lnTo>
                <a:lnTo>
                  <a:pt x="1919" y="611"/>
                </a:lnTo>
                <a:lnTo>
                  <a:pt x="1919" y="611"/>
                </a:lnTo>
                <a:lnTo>
                  <a:pt x="1926" y="611"/>
                </a:lnTo>
                <a:lnTo>
                  <a:pt x="1926" y="604"/>
                </a:lnTo>
                <a:lnTo>
                  <a:pt x="1933" y="604"/>
                </a:lnTo>
                <a:lnTo>
                  <a:pt x="1933" y="604"/>
                </a:lnTo>
                <a:lnTo>
                  <a:pt x="1933" y="604"/>
                </a:lnTo>
                <a:lnTo>
                  <a:pt x="1933" y="597"/>
                </a:lnTo>
                <a:lnTo>
                  <a:pt x="1946" y="597"/>
                </a:lnTo>
                <a:lnTo>
                  <a:pt x="1946" y="597"/>
                </a:lnTo>
                <a:lnTo>
                  <a:pt x="1946" y="597"/>
                </a:lnTo>
                <a:lnTo>
                  <a:pt x="1946" y="597"/>
                </a:lnTo>
                <a:lnTo>
                  <a:pt x="1960" y="597"/>
                </a:lnTo>
                <a:lnTo>
                  <a:pt x="1960" y="591"/>
                </a:lnTo>
                <a:lnTo>
                  <a:pt x="1966" y="591"/>
                </a:lnTo>
                <a:lnTo>
                  <a:pt x="1966" y="591"/>
                </a:lnTo>
                <a:lnTo>
                  <a:pt x="1980" y="591"/>
                </a:lnTo>
                <a:lnTo>
                  <a:pt x="1980" y="584"/>
                </a:lnTo>
                <a:lnTo>
                  <a:pt x="1993" y="584"/>
                </a:lnTo>
                <a:lnTo>
                  <a:pt x="1993" y="578"/>
                </a:lnTo>
                <a:lnTo>
                  <a:pt x="2000" y="578"/>
                </a:lnTo>
                <a:lnTo>
                  <a:pt x="2000" y="578"/>
                </a:lnTo>
                <a:lnTo>
                  <a:pt x="2000" y="578"/>
                </a:lnTo>
                <a:lnTo>
                  <a:pt x="2000" y="571"/>
                </a:lnTo>
                <a:lnTo>
                  <a:pt x="2007" y="571"/>
                </a:lnTo>
                <a:lnTo>
                  <a:pt x="2007" y="564"/>
                </a:lnTo>
                <a:lnTo>
                  <a:pt x="2013" y="564"/>
                </a:lnTo>
                <a:lnTo>
                  <a:pt x="2013" y="564"/>
                </a:lnTo>
                <a:lnTo>
                  <a:pt x="2020" y="564"/>
                </a:lnTo>
                <a:lnTo>
                  <a:pt x="2020" y="558"/>
                </a:lnTo>
                <a:lnTo>
                  <a:pt x="2027" y="558"/>
                </a:lnTo>
                <a:lnTo>
                  <a:pt x="2027" y="558"/>
                </a:lnTo>
                <a:lnTo>
                  <a:pt x="2034" y="558"/>
                </a:lnTo>
                <a:lnTo>
                  <a:pt x="2034" y="558"/>
                </a:lnTo>
                <a:lnTo>
                  <a:pt x="2054" y="558"/>
                </a:lnTo>
                <a:lnTo>
                  <a:pt x="2054" y="551"/>
                </a:lnTo>
                <a:lnTo>
                  <a:pt x="2074" y="551"/>
                </a:lnTo>
                <a:lnTo>
                  <a:pt x="2074" y="551"/>
                </a:lnTo>
                <a:lnTo>
                  <a:pt x="2081" y="551"/>
                </a:lnTo>
                <a:lnTo>
                  <a:pt x="2081" y="544"/>
                </a:lnTo>
                <a:lnTo>
                  <a:pt x="2094" y="544"/>
                </a:lnTo>
                <a:lnTo>
                  <a:pt x="2094" y="544"/>
                </a:lnTo>
                <a:lnTo>
                  <a:pt x="2094" y="544"/>
                </a:lnTo>
                <a:lnTo>
                  <a:pt x="2094" y="538"/>
                </a:lnTo>
                <a:lnTo>
                  <a:pt x="2101" y="538"/>
                </a:lnTo>
                <a:lnTo>
                  <a:pt x="2101" y="538"/>
                </a:lnTo>
                <a:lnTo>
                  <a:pt x="2114" y="538"/>
                </a:lnTo>
                <a:lnTo>
                  <a:pt x="2114" y="531"/>
                </a:lnTo>
                <a:lnTo>
                  <a:pt x="2121" y="531"/>
                </a:lnTo>
                <a:lnTo>
                  <a:pt x="2121" y="531"/>
                </a:lnTo>
                <a:lnTo>
                  <a:pt x="2128" y="531"/>
                </a:lnTo>
                <a:lnTo>
                  <a:pt x="2128" y="524"/>
                </a:lnTo>
                <a:lnTo>
                  <a:pt x="2135" y="524"/>
                </a:lnTo>
                <a:lnTo>
                  <a:pt x="2135" y="524"/>
                </a:lnTo>
                <a:lnTo>
                  <a:pt x="2141" y="524"/>
                </a:lnTo>
                <a:lnTo>
                  <a:pt x="2141" y="524"/>
                </a:lnTo>
                <a:lnTo>
                  <a:pt x="2148" y="524"/>
                </a:lnTo>
                <a:lnTo>
                  <a:pt x="2148" y="518"/>
                </a:lnTo>
                <a:lnTo>
                  <a:pt x="2148" y="518"/>
                </a:lnTo>
                <a:lnTo>
                  <a:pt x="2148" y="511"/>
                </a:lnTo>
                <a:lnTo>
                  <a:pt x="2155" y="511"/>
                </a:lnTo>
                <a:lnTo>
                  <a:pt x="2155" y="511"/>
                </a:lnTo>
                <a:lnTo>
                  <a:pt x="2155" y="511"/>
                </a:lnTo>
                <a:lnTo>
                  <a:pt x="2155" y="504"/>
                </a:lnTo>
                <a:lnTo>
                  <a:pt x="2162" y="504"/>
                </a:lnTo>
                <a:lnTo>
                  <a:pt x="2162" y="504"/>
                </a:lnTo>
                <a:lnTo>
                  <a:pt x="2168" y="504"/>
                </a:lnTo>
                <a:lnTo>
                  <a:pt x="2168" y="498"/>
                </a:lnTo>
                <a:lnTo>
                  <a:pt x="2175" y="498"/>
                </a:lnTo>
                <a:lnTo>
                  <a:pt x="2175" y="498"/>
                </a:lnTo>
                <a:lnTo>
                  <a:pt x="2182" y="498"/>
                </a:lnTo>
                <a:lnTo>
                  <a:pt x="2182" y="498"/>
                </a:lnTo>
                <a:lnTo>
                  <a:pt x="2188" y="498"/>
                </a:lnTo>
                <a:lnTo>
                  <a:pt x="2188" y="491"/>
                </a:lnTo>
                <a:lnTo>
                  <a:pt x="2209" y="491"/>
                </a:lnTo>
                <a:lnTo>
                  <a:pt x="2209" y="491"/>
                </a:lnTo>
                <a:lnTo>
                  <a:pt x="2215" y="491"/>
                </a:lnTo>
                <a:lnTo>
                  <a:pt x="2215" y="484"/>
                </a:lnTo>
                <a:lnTo>
                  <a:pt x="2222" y="484"/>
                </a:lnTo>
                <a:lnTo>
                  <a:pt x="2222" y="484"/>
                </a:lnTo>
                <a:lnTo>
                  <a:pt x="2229" y="484"/>
                </a:lnTo>
                <a:lnTo>
                  <a:pt x="2229" y="478"/>
                </a:lnTo>
                <a:lnTo>
                  <a:pt x="2236" y="478"/>
                </a:lnTo>
                <a:lnTo>
                  <a:pt x="2236" y="478"/>
                </a:lnTo>
                <a:lnTo>
                  <a:pt x="2249" y="478"/>
                </a:lnTo>
                <a:lnTo>
                  <a:pt x="2249" y="478"/>
                </a:lnTo>
                <a:lnTo>
                  <a:pt x="2249" y="478"/>
                </a:lnTo>
                <a:lnTo>
                  <a:pt x="2249" y="471"/>
                </a:lnTo>
                <a:lnTo>
                  <a:pt x="2296" y="471"/>
                </a:lnTo>
                <a:lnTo>
                  <a:pt x="2296" y="471"/>
                </a:lnTo>
                <a:lnTo>
                  <a:pt x="2310" y="471"/>
                </a:lnTo>
                <a:lnTo>
                  <a:pt x="2310" y="465"/>
                </a:lnTo>
                <a:lnTo>
                  <a:pt x="2316" y="465"/>
                </a:lnTo>
                <a:lnTo>
                  <a:pt x="2316" y="465"/>
                </a:lnTo>
                <a:lnTo>
                  <a:pt x="2337" y="465"/>
                </a:lnTo>
                <a:lnTo>
                  <a:pt x="2337" y="458"/>
                </a:lnTo>
                <a:lnTo>
                  <a:pt x="2357" y="458"/>
                </a:lnTo>
                <a:lnTo>
                  <a:pt x="2357" y="458"/>
                </a:lnTo>
                <a:lnTo>
                  <a:pt x="2357" y="458"/>
                </a:lnTo>
                <a:lnTo>
                  <a:pt x="2357" y="458"/>
                </a:lnTo>
                <a:lnTo>
                  <a:pt x="2363" y="458"/>
                </a:lnTo>
                <a:lnTo>
                  <a:pt x="2363" y="451"/>
                </a:lnTo>
                <a:lnTo>
                  <a:pt x="2363" y="451"/>
                </a:lnTo>
                <a:lnTo>
                  <a:pt x="2363" y="451"/>
                </a:lnTo>
                <a:lnTo>
                  <a:pt x="2377" y="451"/>
                </a:lnTo>
                <a:lnTo>
                  <a:pt x="2377" y="445"/>
                </a:lnTo>
                <a:lnTo>
                  <a:pt x="2384" y="445"/>
                </a:lnTo>
                <a:lnTo>
                  <a:pt x="2384" y="438"/>
                </a:lnTo>
                <a:lnTo>
                  <a:pt x="2411" y="438"/>
                </a:lnTo>
                <a:lnTo>
                  <a:pt x="2411" y="431"/>
                </a:lnTo>
                <a:lnTo>
                  <a:pt x="2451" y="431"/>
                </a:lnTo>
                <a:lnTo>
                  <a:pt x="2451" y="431"/>
                </a:lnTo>
                <a:lnTo>
                  <a:pt x="2451" y="431"/>
                </a:lnTo>
                <a:lnTo>
                  <a:pt x="2451" y="425"/>
                </a:lnTo>
                <a:lnTo>
                  <a:pt x="2458" y="425"/>
                </a:lnTo>
                <a:lnTo>
                  <a:pt x="2458" y="425"/>
                </a:lnTo>
                <a:lnTo>
                  <a:pt x="2458" y="425"/>
                </a:lnTo>
                <a:lnTo>
                  <a:pt x="2458" y="425"/>
                </a:lnTo>
                <a:lnTo>
                  <a:pt x="2464" y="425"/>
                </a:lnTo>
                <a:lnTo>
                  <a:pt x="2464" y="418"/>
                </a:lnTo>
                <a:lnTo>
                  <a:pt x="2471" y="418"/>
                </a:lnTo>
                <a:lnTo>
                  <a:pt x="2471" y="418"/>
                </a:lnTo>
                <a:lnTo>
                  <a:pt x="2512" y="418"/>
                </a:lnTo>
                <a:lnTo>
                  <a:pt x="2512" y="411"/>
                </a:lnTo>
                <a:lnTo>
                  <a:pt x="2518" y="411"/>
                </a:lnTo>
                <a:lnTo>
                  <a:pt x="2518" y="411"/>
                </a:lnTo>
                <a:lnTo>
                  <a:pt x="2539" y="411"/>
                </a:lnTo>
                <a:lnTo>
                  <a:pt x="2539" y="405"/>
                </a:lnTo>
                <a:lnTo>
                  <a:pt x="2545" y="405"/>
                </a:lnTo>
                <a:lnTo>
                  <a:pt x="2545" y="405"/>
                </a:lnTo>
                <a:lnTo>
                  <a:pt x="2559" y="405"/>
                </a:lnTo>
                <a:lnTo>
                  <a:pt x="2559" y="398"/>
                </a:lnTo>
                <a:lnTo>
                  <a:pt x="2572" y="398"/>
                </a:lnTo>
                <a:lnTo>
                  <a:pt x="2572" y="398"/>
                </a:lnTo>
                <a:lnTo>
                  <a:pt x="2572" y="398"/>
                </a:lnTo>
                <a:lnTo>
                  <a:pt x="2572" y="398"/>
                </a:lnTo>
                <a:lnTo>
                  <a:pt x="2586" y="398"/>
                </a:lnTo>
                <a:lnTo>
                  <a:pt x="2586" y="391"/>
                </a:lnTo>
                <a:lnTo>
                  <a:pt x="2599" y="391"/>
                </a:lnTo>
                <a:lnTo>
                  <a:pt x="2599" y="391"/>
                </a:lnTo>
                <a:lnTo>
                  <a:pt x="2606" y="391"/>
                </a:lnTo>
                <a:lnTo>
                  <a:pt x="2606" y="385"/>
                </a:lnTo>
                <a:lnTo>
                  <a:pt x="2613" y="385"/>
                </a:lnTo>
                <a:lnTo>
                  <a:pt x="2613" y="385"/>
                </a:lnTo>
                <a:lnTo>
                  <a:pt x="2613" y="385"/>
                </a:lnTo>
                <a:lnTo>
                  <a:pt x="2613" y="378"/>
                </a:lnTo>
                <a:lnTo>
                  <a:pt x="2613" y="378"/>
                </a:lnTo>
                <a:lnTo>
                  <a:pt x="2613" y="378"/>
                </a:lnTo>
                <a:lnTo>
                  <a:pt x="2619" y="378"/>
                </a:lnTo>
                <a:lnTo>
                  <a:pt x="2619" y="372"/>
                </a:lnTo>
                <a:lnTo>
                  <a:pt x="2626" y="372"/>
                </a:lnTo>
                <a:lnTo>
                  <a:pt x="2626" y="372"/>
                </a:lnTo>
                <a:lnTo>
                  <a:pt x="2633" y="372"/>
                </a:lnTo>
                <a:lnTo>
                  <a:pt x="2633" y="365"/>
                </a:lnTo>
                <a:lnTo>
                  <a:pt x="2646" y="365"/>
                </a:lnTo>
                <a:lnTo>
                  <a:pt x="2646" y="365"/>
                </a:lnTo>
                <a:lnTo>
                  <a:pt x="2653" y="365"/>
                </a:lnTo>
                <a:lnTo>
                  <a:pt x="2653" y="365"/>
                </a:lnTo>
                <a:lnTo>
                  <a:pt x="2653" y="365"/>
                </a:lnTo>
                <a:lnTo>
                  <a:pt x="2653" y="358"/>
                </a:lnTo>
                <a:lnTo>
                  <a:pt x="2714" y="358"/>
                </a:lnTo>
                <a:lnTo>
                  <a:pt x="2714" y="358"/>
                </a:lnTo>
                <a:lnTo>
                  <a:pt x="2720" y="358"/>
                </a:lnTo>
                <a:lnTo>
                  <a:pt x="2720" y="352"/>
                </a:lnTo>
                <a:lnTo>
                  <a:pt x="2727" y="352"/>
                </a:lnTo>
                <a:lnTo>
                  <a:pt x="2727" y="352"/>
                </a:lnTo>
                <a:lnTo>
                  <a:pt x="2734" y="352"/>
                </a:lnTo>
                <a:lnTo>
                  <a:pt x="2734" y="345"/>
                </a:lnTo>
                <a:lnTo>
                  <a:pt x="2761" y="345"/>
                </a:lnTo>
                <a:lnTo>
                  <a:pt x="2761" y="338"/>
                </a:lnTo>
                <a:lnTo>
                  <a:pt x="2767" y="338"/>
                </a:lnTo>
                <a:lnTo>
                  <a:pt x="2767" y="338"/>
                </a:lnTo>
                <a:lnTo>
                  <a:pt x="2767" y="338"/>
                </a:lnTo>
                <a:lnTo>
                  <a:pt x="2767" y="332"/>
                </a:lnTo>
                <a:lnTo>
                  <a:pt x="2781" y="332"/>
                </a:lnTo>
                <a:lnTo>
                  <a:pt x="2781" y="332"/>
                </a:lnTo>
                <a:lnTo>
                  <a:pt x="2801" y="332"/>
                </a:lnTo>
                <a:lnTo>
                  <a:pt x="2801" y="325"/>
                </a:lnTo>
                <a:lnTo>
                  <a:pt x="2828" y="325"/>
                </a:lnTo>
                <a:lnTo>
                  <a:pt x="2828" y="325"/>
                </a:lnTo>
                <a:lnTo>
                  <a:pt x="2855" y="325"/>
                </a:lnTo>
                <a:lnTo>
                  <a:pt x="2855" y="318"/>
                </a:lnTo>
                <a:lnTo>
                  <a:pt x="2862" y="318"/>
                </a:lnTo>
                <a:lnTo>
                  <a:pt x="2862" y="318"/>
                </a:lnTo>
                <a:lnTo>
                  <a:pt x="2875" y="318"/>
                </a:lnTo>
                <a:lnTo>
                  <a:pt x="2875" y="312"/>
                </a:lnTo>
                <a:lnTo>
                  <a:pt x="2895" y="312"/>
                </a:lnTo>
                <a:lnTo>
                  <a:pt x="2895" y="312"/>
                </a:lnTo>
                <a:lnTo>
                  <a:pt x="2902" y="312"/>
                </a:lnTo>
                <a:lnTo>
                  <a:pt x="2902" y="312"/>
                </a:lnTo>
                <a:lnTo>
                  <a:pt x="2902" y="312"/>
                </a:lnTo>
                <a:lnTo>
                  <a:pt x="2902" y="305"/>
                </a:lnTo>
                <a:lnTo>
                  <a:pt x="2909" y="305"/>
                </a:lnTo>
                <a:lnTo>
                  <a:pt x="2909" y="305"/>
                </a:lnTo>
                <a:lnTo>
                  <a:pt x="2936" y="305"/>
                </a:lnTo>
                <a:lnTo>
                  <a:pt x="2936" y="298"/>
                </a:lnTo>
                <a:lnTo>
                  <a:pt x="2949" y="298"/>
                </a:lnTo>
                <a:lnTo>
                  <a:pt x="2949" y="292"/>
                </a:lnTo>
                <a:lnTo>
                  <a:pt x="2956" y="292"/>
                </a:lnTo>
                <a:lnTo>
                  <a:pt x="2956" y="292"/>
                </a:lnTo>
                <a:lnTo>
                  <a:pt x="2976" y="292"/>
                </a:lnTo>
                <a:lnTo>
                  <a:pt x="2976" y="285"/>
                </a:lnTo>
                <a:lnTo>
                  <a:pt x="2976" y="285"/>
                </a:lnTo>
                <a:lnTo>
                  <a:pt x="2976" y="285"/>
                </a:lnTo>
                <a:lnTo>
                  <a:pt x="2983" y="285"/>
                </a:lnTo>
                <a:lnTo>
                  <a:pt x="2983" y="279"/>
                </a:lnTo>
                <a:lnTo>
                  <a:pt x="2983" y="279"/>
                </a:lnTo>
                <a:lnTo>
                  <a:pt x="2983" y="279"/>
                </a:lnTo>
                <a:lnTo>
                  <a:pt x="2996" y="279"/>
                </a:lnTo>
                <a:lnTo>
                  <a:pt x="2996" y="272"/>
                </a:lnTo>
                <a:lnTo>
                  <a:pt x="2996" y="272"/>
                </a:lnTo>
                <a:lnTo>
                  <a:pt x="2996" y="272"/>
                </a:lnTo>
                <a:lnTo>
                  <a:pt x="3010" y="272"/>
                </a:lnTo>
                <a:lnTo>
                  <a:pt x="3010" y="265"/>
                </a:lnTo>
                <a:lnTo>
                  <a:pt x="3017" y="265"/>
                </a:lnTo>
                <a:lnTo>
                  <a:pt x="3017" y="265"/>
                </a:lnTo>
                <a:lnTo>
                  <a:pt x="3017" y="265"/>
                </a:lnTo>
                <a:lnTo>
                  <a:pt x="3017" y="259"/>
                </a:lnTo>
                <a:lnTo>
                  <a:pt x="3037" y="259"/>
                </a:lnTo>
                <a:lnTo>
                  <a:pt x="3037" y="259"/>
                </a:lnTo>
                <a:lnTo>
                  <a:pt x="3043" y="259"/>
                </a:lnTo>
                <a:lnTo>
                  <a:pt x="3043" y="252"/>
                </a:lnTo>
                <a:lnTo>
                  <a:pt x="3043" y="252"/>
                </a:lnTo>
                <a:lnTo>
                  <a:pt x="3043" y="252"/>
                </a:lnTo>
                <a:lnTo>
                  <a:pt x="3057" y="252"/>
                </a:lnTo>
                <a:lnTo>
                  <a:pt x="3057" y="245"/>
                </a:lnTo>
                <a:lnTo>
                  <a:pt x="3070" y="245"/>
                </a:lnTo>
                <a:lnTo>
                  <a:pt x="3070" y="245"/>
                </a:lnTo>
                <a:lnTo>
                  <a:pt x="3070" y="245"/>
                </a:lnTo>
                <a:lnTo>
                  <a:pt x="3070" y="239"/>
                </a:lnTo>
                <a:lnTo>
                  <a:pt x="3077" y="239"/>
                </a:lnTo>
                <a:lnTo>
                  <a:pt x="3077" y="239"/>
                </a:lnTo>
                <a:lnTo>
                  <a:pt x="3084" y="239"/>
                </a:lnTo>
                <a:lnTo>
                  <a:pt x="3084" y="232"/>
                </a:lnTo>
                <a:lnTo>
                  <a:pt x="3084" y="232"/>
                </a:lnTo>
                <a:lnTo>
                  <a:pt x="3084" y="232"/>
                </a:lnTo>
                <a:lnTo>
                  <a:pt x="3091" y="232"/>
                </a:lnTo>
                <a:lnTo>
                  <a:pt x="3091" y="225"/>
                </a:lnTo>
                <a:lnTo>
                  <a:pt x="3104" y="225"/>
                </a:lnTo>
                <a:lnTo>
                  <a:pt x="3104" y="225"/>
                </a:lnTo>
                <a:lnTo>
                  <a:pt x="3118" y="225"/>
                </a:lnTo>
                <a:lnTo>
                  <a:pt x="3118" y="219"/>
                </a:lnTo>
                <a:lnTo>
                  <a:pt x="3118" y="219"/>
                </a:lnTo>
                <a:lnTo>
                  <a:pt x="3118" y="219"/>
                </a:lnTo>
                <a:lnTo>
                  <a:pt x="3131" y="219"/>
                </a:lnTo>
                <a:lnTo>
                  <a:pt x="3131" y="212"/>
                </a:lnTo>
                <a:lnTo>
                  <a:pt x="3138" y="212"/>
                </a:lnTo>
                <a:lnTo>
                  <a:pt x="3138" y="205"/>
                </a:lnTo>
                <a:lnTo>
                  <a:pt x="3198" y="205"/>
                </a:lnTo>
                <a:lnTo>
                  <a:pt x="3198" y="205"/>
                </a:lnTo>
                <a:lnTo>
                  <a:pt x="3205" y="205"/>
                </a:lnTo>
                <a:lnTo>
                  <a:pt x="3205" y="199"/>
                </a:lnTo>
                <a:lnTo>
                  <a:pt x="3212" y="199"/>
                </a:lnTo>
                <a:lnTo>
                  <a:pt x="3212" y="192"/>
                </a:lnTo>
                <a:lnTo>
                  <a:pt x="3218" y="192"/>
                </a:lnTo>
                <a:lnTo>
                  <a:pt x="3218" y="192"/>
                </a:lnTo>
                <a:lnTo>
                  <a:pt x="3266" y="192"/>
                </a:lnTo>
                <a:lnTo>
                  <a:pt x="3266" y="186"/>
                </a:lnTo>
                <a:lnTo>
                  <a:pt x="3319" y="186"/>
                </a:lnTo>
                <a:lnTo>
                  <a:pt x="3319" y="186"/>
                </a:lnTo>
                <a:lnTo>
                  <a:pt x="3340" y="186"/>
                </a:lnTo>
                <a:lnTo>
                  <a:pt x="3340" y="179"/>
                </a:lnTo>
                <a:lnTo>
                  <a:pt x="3360" y="179"/>
                </a:lnTo>
                <a:lnTo>
                  <a:pt x="3360" y="172"/>
                </a:lnTo>
                <a:lnTo>
                  <a:pt x="3360" y="172"/>
                </a:lnTo>
                <a:lnTo>
                  <a:pt x="3360" y="172"/>
                </a:lnTo>
                <a:lnTo>
                  <a:pt x="3373" y="172"/>
                </a:lnTo>
                <a:lnTo>
                  <a:pt x="3373" y="166"/>
                </a:lnTo>
                <a:lnTo>
                  <a:pt x="3373" y="166"/>
                </a:lnTo>
                <a:lnTo>
                  <a:pt x="3373" y="159"/>
                </a:lnTo>
                <a:lnTo>
                  <a:pt x="3387" y="159"/>
                </a:lnTo>
                <a:lnTo>
                  <a:pt x="3387" y="159"/>
                </a:lnTo>
                <a:lnTo>
                  <a:pt x="3394" y="159"/>
                </a:lnTo>
                <a:lnTo>
                  <a:pt x="3394" y="152"/>
                </a:lnTo>
                <a:lnTo>
                  <a:pt x="3414" y="152"/>
                </a:lnTo>
                <a:lnTo>
                  <a:pt x="3414" y="146"/>
                </a:lnTo>
                <a:lnTo>
                  <a:pt x="3434" y="146"/>
                </a:lnTo>
                <a:lnTo>
                  <a:pt x="3434" y="139"/>
                </a:lnTo>
                <a:lnTo>
                  <a:pt x="3447" y="139"/>
                </a:lnTo>
                <a:lnTo>
                  <a:pt x="3447" y="139"/>
                </a:lnTo>
                <a:lnTo>
                  <a:pt x="3447" y="139"/>
                </a:lnTo>
                <a:lnTo>
                  <a:pt x="3447" y="132"/>
                </a:lnTo>
                <a:lnTo>
                  <a:pt x="3461" y="132"/>
                </a:lnTo>
                <a:lnTo>
                  <a:pt x="3461" y="126"/>
                </a:lnTo>
                <a:lnTo>
                  <a:pt x="3468" y="126"/>
                </a:lnTo>
                <a:lnTo>
                  <a:pt x="3468" y="119"/>
                </a:lnTo>
                <a:lnTo>
                  <a:pt x="3501" y="119"/>
                </a:lnTo>
                <a:lnTo>
                  <a:pt x="3501" y="112"/>
                </a:lnTo>
                <a:lnTo>
                  <a:pt x="3501" y="112"/>
                </a:lnTo>
                <a:lnTo>
                  <a:pt x="3501" y="106"/>
                </a:lnTo>
                <a:lnTo>
                  <a:pt x="3501" y="106"/>
                </a:lnTo>
                <a:lnTo>
                  <a:pt x="3501" y="106"/>
                </a:lnTo>
                <a:lnTo>
                  <a:pt x="3508" y="106"/>
                </a:lnTo>
                <a:lnTo>
                  <a:pt x="3508" y="99"/>
                </a:lnTo>
                <a:lnTo>
                  <a:pt x="3521" y="99"/>
                </a:lnTo>
                <a:lnTo>
                  <a:pt x="3521" y="93"/>
                </a:lnTo>
                <a:lnTo>
                  <a:pt x="3575" y="93"/>
                </a:lnTo>
                <a:lnTo>
                  <a:pt x="3575" y="86"/>
                </a:lnTo>
                <a:lnTo>
                  <a:pt x="3582" y="86"/>
                </a:lnTo>
                <a:lnTo>
                  <a:pt x="3582" y="79"/>
                </a:lnTo>
                <a:lnTo>
                  <a:pt x="3609" y="79"/>
                </a:lnTo>
                <a:lnTo>
                  <a:pt x="3609" y="73"/>
                </a:lnTo>
                <a:lnTo>
                  <a:pt x="3649" y="73"/>
                </a:lnTo>
                <a:lnTo>
                  <a:pt x="3649" y="66"/>
                </a:lnTo>
                <a:lnTo>
                  <a:pt x="3656" y="66"/>
                </a:lnTo>
                <a:lnTo>
                  <a:pt x="3656" y="66"/>
                </a:lnTo>
                <a:lnTo>
                  <a:pt x="3683" y="66"/>
                </a:lnTo>
                <a:lnTo>
                  <a:pt x="3683" y="59"/>
                </a:lnTo>
                <a:lnTo>
                  <a:pt x="3690" y="59"/>
                </a:lnTo>
                <a:lnTo>
                  <a:pt x="3690" y="53"/>
                </a:lnTo>
                <a:lnTo>
                  <a:pt x="3804" y="53"/>
                </a:lnTo>
                <a:lnTo>
                  <a:pt x="3804" y="46"/>
                </a:lnTo>
                <a:lnTo>
                  <a:pt x="3811" y="46"/>
                </a:lnTo>
                <a:lnTo>
                  <a:pt x="3811" y="39"/>
                </a:lnTo>
                <a:lnTo>
                  <a:pt x="3824" y="39"/>
                </a:lnTo>
                <a:lnTo>
                  <a:pt x="3824" y="33"/>
                </a:lnTo>
                <a:lnTo>
                  <a:pt x="3838" y="33"/>
                </a:lnTo>
                <a:lnTo>
                  <a:pt x="3838" y="26"/>
                </a:lnTo>
                <a:lnTo>
                  <a:pt x="3845" y="26"/>
                </a:lnTo>
                <a:lnTo>
                  <a:pt x="3845" y="19"/>
                </a:lnTo>
                <a:lnTo>
                  <a:pt x="3872" y="19"/>
                </a:lnTo>
                <a:lnTo>
                  <a:pt x="3872" y="13"/>
                </a:lnTo>
                <a:lnTo>
                  <a:pt x="3878" y="13"/>
                </a:lnTo>
                <a:lnTo>
                  <a:pt x="3878" y="6"/>
                </a:lnTo>
                <a:lnTo>
                  <a:pt x="3892" y="6"/>
                </a:lnTo>
                <a:lnTo>
                  <a:pt x="3892" y="0"/>
                </a:lnTo>
                <a:lnTo>
                  <a:pt x="3912" y="0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43045" name="Freeform 37"/>
          <p:cNvSpPr>
            <a:spLocks/>
          </p:cNvSpPr>
          <p:nvPr/>
        </p:nvSpPr>
        <p:spPr bwMode="auto">
          <a:xfrm>
            <a:off x="1377950" y="3750394"/>
            <a:ext cx="6210300" cy="2089150"/>
          </a:xfrm>
          <a:custGeom>
            <a:avLst/>
            <a:gdLst/>
            <a:ahLst/>
            <a:cxnLst>
              <a:cxn ang="0">
                <a:pos x="115" y="1303"/>
              </a:cxn>
              <a:cxn ang="0">
                <a:pos x="155" y="1289"/>
              </a:cxn>
              <a:cxn ang="0">
                <a:pos x="209" y="1276"/>
              </a:cxn>
              <a:cxn ang="0">
                <a:pos x="270" y="1256"/>
              </a:cxn>
              <a:cxn ang="0">
                <a:pos x="310" y="1243"/>
              </a:cxn>
              <a:cxn ang="0">
                <a:pos x="344" y="1223"/>
              </a:cxn>
              <a:cxn ang="0">
                <a:pos x="425" y="1210"/>
              </a:cxn>
              <a:cxn ang="0">
                <a:pos x="458" y="1190"/>
              </a:cxn>
              <a:cxn ang="0">
                <a:pos x="499" y="1170"/>
              </a:cxn>
              <a:cxn ang="0">
                <a:pos x="559" y="1156"/>
              </a:cxn>
              <a:cxn ang="0">
                <a:pos x="613" y="1136"/>
              </a:cxn>
              <a:cxn ang="0">
                <a:pos x="653" y="1117"/>
              </a:cxn>
              <a:cxn ang="0">
                <a:pos x="714" y="1097"/>
              </a:cxn>
              <a:cxn ang="0">
                <a:pos x="808" y="1083"/>
              </a:cxn>
              <a:cxn ang="0">
                <a:pos x="855" y="1070"/>
              </a:cxn>
              <a:cxn ang="0">
                <a:pos x="903" y="1043"/>
              </a:cxn>
              <a:cxn ang="0">
                <a:pos x="956" y="1030"/>
              </a:cxn>
              <a:cxn ang="0">
                <a:pos x="1010" y="1017"/>
              </a:cxn>
              <a:cxn ang="0">
                <a:pos x="1091" y="997"/>
              </a:cxn>
              <a:cxn ang="0">
                <a:pos x="1131" y="984"/>
              </a:cxn>
              <a:cxn ang="0">
                <a:pos x="1172" y="964"/>
              </a:cxn>
              <a:cxn ang="0">
                <a:pos x="1232" y="944"/>
              </a:cxn>
              <a:cxn ang="0">
                <a:pos x="1273" y="924"/>
              </a:cxn>
              <a:cxn ang="0">
                <a:pos x="1333" y="904"/>
              </a:cxn>
              <a:cxn ang="0">
                <a:pos x="1381" y="884"/>
              </a:cxn>
              <a:cxn ang="0">
                <a:pos x="1441" y="871"/>
              </a:cxn>
              <a:cxn ang="0">
                <a:pos x="1488" y="857"/>
              </a:cxn>
              <a:cxn ang="0">
                <a:pos x="1542" y="838"/>
              </a:cxn>
              <a:cxn ang="0">
                <a:pos x="1583" y="818"/>
              </a:cxn>
              <a:cxn ang="0">
                <a:pos x="1623" y="804"/>
              </a:cxn>
              <a:cxn ang="0">
                <a:pos x="1724" y="784"/>
              </a:cxn>
              <a:cxn ang="0">
                <a:pos x="1751" y="771"/>
              </a:cxn>
              <a:cxn ang="0">
                <a:pos x="1818" y="751"/>
              </a:cxn>
              <a:cxn ang="0">
                <a:pos x="1865" y="738"/>
              </a:cxn>
              <a:cxn ang="0">
                <a:pos x="1919" y="718"/>
              </a:cxn>
              <a:cxn ang="0">
                <a:pos x="2000" y="698"/>
              </a:cxn>
              <a:cxn ang="0">
                <a:pos x="2054" y="678"/>
              </a:cxn>
              <a:cxn ang="0">
                <a:pos x="2094" y="665"/>
              </a:cxn>
              <a:cxn ang="0">
                <a:pos x="2162" y="645"/>
              </a:cxn>
              <a:cxn ang="0">
                <a:pos x="2209" y="625"/>
              </a:cxn>
              <a:cxn ang="0">
                <a:pos x="2236" y="598"/>
              </a:cxn>
              <a:cxn ang="0">
                <a:pos x="2289" y="585"/>
              </a:cxn>
              <a:cxn ang="0">
                <a:pos x="2357" y="565"/>
              </a:cxn>
              <a:cxn ang="0">
                <a:pos x="2444" y="545"/>
              </a:cxn>
              <a:cxn ang="0">
                <a:pos x="2505" y="532"/>
              </a:cxn>
              <a:cxn ang="0">
                <a:pos x="2572" y="512"/>
              </a:cxn>
              <a:cxn ang="0">
                <a:pos x="2613" y="492"/>
              </a:cxn>
              <a:cxn ang="0">
                <a:pos x="2693" y="465"/>
              </a:cxn>
              <a:cxn ang="0">
                <a:pos x="2761" y="439"/>
              </a:cxn>
              <a:cxn ang="0">
                <a:pos x="2835" y="419"/>
              </a:cxn>
              <a:cxn ang="0">
                <a:pos x="2942" y="399"/>
              </a:cxn>
              <a:cxn ang="0">
                <a:pos x="2996" y="379"/>
              </a:cxn>
              <a:cxn ang="0">
                <a:pos x="3050" y="353"/>
              </a:cxn>
              <a:cxn ang="0">
                <a:pos x="3104" y="326"/>
              </a:cxn>
              <a:cxn ang="0">
                <a:pos x="3218" y="299"/>
              </a:cxn>
              <a:cxn ang="0">
                <a:pos x="3279" y="273"/>
              </a:cxn>
              <a:cxn ang="0">
                <a:pos x="3360" y="240"/>
              </a:cxn>
              <a:cxn ang="0">
                <a:pos x="3420" y="213"/>
              </a:cxn>
              <a:cxn ang="0">
                <a:pos x="3495" y="180"/>
              </a:cxn>
              <a:cxn ang="0">
                <a:pos x="3555" y="147"/>
              </a:cxn>
              <a:cxn ang="0">
                <a:pos x="3649" y="107"/>
              </a:cxn>
              <a:cxn ang="0">
                <a:pos x="3737" y="67"/>
              </a:cxn>
              <a:cxn ang="0">
                <a:pos x="3831" y="27"/>
              </a:cxn>
            </a:cxnLst>
            <a:rect l="0" t="0" r="r" b="b"/>
            <a:pathLst>
              <a:path w="3912" h="1316">
                <a:moveTo>
                  <a:pt x="0" y="1316"/>
                </a:moveTo>
                <a:lnTo>
                  <a:pt x="14" y="1316"/>
                </a:lnTo>
                <a:lnTo>
                  <a:pt x="14" y="1316"/>
                </a:lnTo>
                <a:lnTo>
                  <a:pt x="21" y="1316"/>
                </a:lnTo>
                <a:lnTo>
                  <a:pt x="21" y="1309"/>
                </a:lnTo>
                <a:lnTo>
                  <a:pt x="21" y="1309"/>
                </a:lnTo>
                <a:lnTo>
                  <a:pt x="21" y="1309"/>
                </a:lnTo>
                <a:lnTo>
                  <a:pt x="27" y="1309"/>
                </a:lnTo>
                <a:lnTo>
                  <a:pt x="27" y="1309"/>
                </a:lnTo>
                <a:lnTo>
                  <a:pt x="61" y="1309"/>
                </a:lnTo>
                <a:lnTo>
                  <a:pt x="61" y="1303"/>
                </a:lnTo>
                <a:lnTo>
                  <a:pt x="115" y="1303"/>
                </a:lnTo>
                <a:lnTo>
                  <a:pt x="115" y="1303"/>
                </a:lnTo>
                <a:lnTo>
                  <a:pt x="122" y="1303"/>
                </a:lnTo>
                <a:lnTo>
                  <a:pt x="122" y="1296"/>
                </a:lnTo>
                <a:lnTo>
                  <a:pt x="135" y="1296"/>
                </a:lnTo>
                <a:lnTo>
                  <a:pt x="135" y="1296"/>
                </a:lnTo>
                <a:lnTo>
                  <a:pt x="149" y="1296"/>
                </a:lnTo>
                <a:lnTo>
                  <a:pt x="149" y="1296"/>
                </a:lnTo>
                <a:lnTo>
                  <a:pt x="149" y="1296"/>
                </a:lnTo>
                <a:lnTo>
                  <a:pt x="149" y="1289"/>
                </a:lnTo>
                <a:lnTo>
                  <a:pt x="155" y="1289"/>
                </a:lnTo>
                <a:lnTo>
                  <a:pt x="155" y="1289"/>
                </a:lnTo>
                <a:lnTo>
                  <a:pt x="155" y="1289"/>
                </a:lnTo>
                <a:lnTo>
                  <a:pt x="155" y="1289"/>
                </a:lnTo>
                <a:lnTo>
                  <a:pt x="169" y="1289"/>
                </a:lnTo>
                <a:lnTo>
                  <a:pt x="169" y="1283"/>
                </a:lnTo>
                <a:lnTo>
                  <a:pt x="176" y="1283"/>
                </a:lnTo>
                <a:lnTo>
                  <a:pt x="176" y="1283"/>
                </a:lnTo>
                <a:lnTo>
                  <a:pt x="176" y="1283"/>
                </a:lnTo>
                <a:lnTo>
                  <a:pt x="176" y="1283"/>
                </a:lnTo>
                <a:lnTo>
                  <a:pt x="196" y="1283"/>
                </a:lnTo>
                <a:lnTo>
                  <a:pt x="196" y="1276"/>
                </a:lnTo>
                <a:lnTo>
                  <a:pt x="209" y="1276"/>
                </a:lnTo>
                <a:lnTo>
                  <a:pt x="209" y="1276"/>
                </a:lnTo>
                <a:lnTo>
                  <a:pt x="209" y="1276"/>
                </a:lnTo>
                <a:lnTo>
                  <a:pt x="209" y="1269"/>
                </a:lnTo>
                <a:lnTo>
                  <a:pt x="229" y="1269"/>
                </a:lnTo>
                <a:lnTo>
                  <a:pt x="229" y="1269"/>
                </a:lnTo>
                <a:lnTo>
                  <a:pt x="236" y="1269"/>
                </a:lnTo>
                <a:lnTo>
                  <a:pt x="236" y="1263"/>
                </a:lnTo>
                <a:lnTo>
                  <a:pt x="236" y="1263"/>
                </a:lnTo>
                <a:lnTo>
                  <a:pt x="236" y="1263"/>
                </a:lnTo>
                <a:lnTo>
                  <a:pt x="243" y="1263"/>
                </a:lnTo>
                <a:lnTo>
                  <a:pt x="243" y="1263"/>
                </a:lnTo>
                <a:lnTo>
                  <a:pt x="256" y="1263"/>
                </a:lnTo>
                <a:lnTo>
                  <a:pt x="256" y="1256"/>
                </a:lnTo>
                <a:lnTo>
                  <a:pt x="270" y="1256"/>
                </a:lnTo>
                <a:lnTo>
                  <a:pt x="270" y="1256"/>
                </a:lnTo>
                <a:lnTo>
                  <a:pt x="270" y="1256"/>
                </a:lnTo>
                <a:lnTo>
                  <a:pt x="270" y="1249"/>
                </a:lnTo>
                <a:lnTo>
                  <a:pt x="283" y="1249"/>
                </a:lnTo>
                <a:lnTo>
                  <a:pt x="283" y="1249"/>
                </a:lnTo>
                <a:lnTo>
                  <a:pt x="290" y="1249"/>
                </a:lnTo>
                <a:lnTo>
                  <a:pt x="290" y="1243"/>
                </a:lnTo>
                <a:lnTo>
                  <a:pt x="297" y="1243"/>
                </a:lnTo>
                <a:lnTo>
                  <a:pt x="297" y="1243"/>
                </a:lnTo>
                <a:lnTo>
                  <a:pt x="303" y="1243"/>
                </a:lnTo>
                <a:lnTo>
                  <a:pt x="303" y="1243"/>
                </a:lnTo>
                <a:lnTo>
                  <a:pt x="310" y="1243"/>
                </a:lnTo>
                <a:lnTo>
                  <a:pt x="310" y="1236"/>
                </a:lnTo>
                <a:lnTo>
                  <a:pt x="317" y="1236"/>
                </a:lnTo>
                <a:lnTo>
                  <a:pt x="317" y="1236"/>
                </a:lnTo>
                <a:lnTo>
                  <a:pt x="317" y="1236"/>
                </a:lnTo>
                <a:lnTo>
                  <a:pt x="317" y="1230"/>
                </a:lnTo>
                <a:lnTo>
                  <a:pt x="324" y="1230"/>
                </a:lnTo>
                <a:lnTo>
                  <a:pt x="324" y="1230"/>
                </a:lnTo>
                <a:lnTo>
                  <a:pt x="330" y="1230"/>
                </a:lnTo>
                <a:lnTo>
                  <a:pt x="330" y="1230"/>
                </a:lnTo>
                <a:lnTo>
                  <a:pt x="330" y="1230"/>
                </a:lnTo>
                <a:lnTo>
                  <a:pt x="330" y="1223"/>
                </a:lnTo>
                <a:lnTo>
                  <a:pt x="344" y="1223"/>
                </a:lnTo>
                <a:lnTo>
                  <a:pt x="344" y="1223"/>
                </a:lnTo>
                <a:lnTo>
                  <a:pt x="357" y="1223"/>
                </a:lnTo>
                <a:lnTo>
                  <a:pt x="357" y="1223"/>
                </a:lnTo>
                <a:lnTo>
                  <a:pt x="357" y="1223"/>
                </a:lnTo>
                <a:lnTo>
                  <a:pt x="357" y="1216"/>
                </a:lnTo>
                <a:lnTo>
                  <a:pt x="364" y="1216"/>
                </a:lnTo>
                <a:lnTo>
                  <a:pt x="364" y="1216"/>
                </a:lnTo>
                <a:lnTo>
                  <a:pt x="377" y="1216"/>
                </a:lnTo>
                <a:lnTo>
                  <a:pt x="377" y="1216"/>
                </a:lnTo>
                <a:lnTo>
                  <a:pt x="404" y="1216"/>
                </a:lnTo>
                <a:lnTo>
                  <a:pt x="404" y="1210"/>
                </a:lnTo>
                <a:lnTo>
                  <a:pt x="425" y="1210"/>
                </a:lnTo>
                <a:lnTo>
                  <a:pt x="425" y="1210"/>
                </a:lnTo>
                <a:lnTo>
                  <a:pt x="431" y="1210"/>
                </a:lnTo>
                <a:lnTo>
                  <a:pt x="431" y="1203"/>
                </a:lnTo>
                <a:lnTo>
                  <a:pt x="431" y="1203"/>
                </a:lnTo>
                <a:lnTo>
                  <a:pt x="431" y="1203"/>
                </a:lnTo>
                <a:lnTo>
                  <a:pt x="438" y="1203"/>
                </a:lnTo>
                <a:lnTo>
                  <a:pt x="438" y="1203"/>
                </a:lnTo>
                <a:lnTo>
                  <a:pt x="438" y="1203"/>
                </a:lnTo>
                <a:lnTo>
                  <a:pt x="438" y="1196"/>
                </a:lnTo>
                <a:lnTo>
                  <a:pt x="445" y="1196"/>
                </a:lnTo>
                <a:lnTo>
                  <a:pt x="445" y="1190"/>
                </a:lnTo>
                <a:lnTo>
                  <a:pt x="458" y="1190"/>
                </a:lnTo>
                <a:lnTo>
                  <a:pt x="458" y="1190"/>
                </a:lnTo>
                <a:lnTo>
                  <a:pt x="472" y="1190"/>
                </a:lnTo>
                <a:lnTo>
                  <a:pt x="472" y="1183"/>
                </a:lnTo>
                <a:lnTo>
                  <a:pt x="478" y="1183"/>
                </a:lnTo>
                <a:lnTo>
                  <a:pt x="478" y="1183"/>
                </a:lnTo>
                <a:lnTo>
                  <a:pt x="478" y="1183"/>
                </a:lnTo>
                <a:lnTo>
                  <a:pt x="478" y="1183"/>
                </a:lnTo>
                <a:lnTo>
                  <a:pt x="478" y="1183"/>
                </a:lnTo>
                <a:lnTo>
                  <a:pt x="478" y="1170"/>
                </a:lnTo>
                <a:lnTo>
                  <a:pt x="478" y="1170"/>
                </a:lnTo>
                <a:lnTo>
                  <a:pt x="478" y="1170"/>
                </a:lnTo>
                <a:lnTo>
                  <a:pt x="499" y="1170"/>
                </a:lnTo>
                <a:lnTo>
                  <a:pt x="499" y="1163"/>
                </a:lnTo>
                <a:lnTo>
                  <a:pt x="505" y="1163"/>
                </a:lnTo>
                <a:lnTo>
                  <a:pt x="505" y="1163"/>
                </a:lnTo>
                <a:lnTo>
                  <a:pt x="505" y="1163"/>
                </a:lnTo>
                <a:lnTo>
                  <a:pt x="505" y="1163"/>
                </a:lnTo>
                <a:lnTo>
                  <a:pt x="512" y="1163"/>
                </a:lnTo>
                <a:lnTo>
                  <a:pt x="512" y="1156"/>
                </a:lnTo>
                <a:lnTo>
                  <a:pt x="519" y="1156"/>
                </a:lnTo>
                <a:lnTo>
                  <a:pt x="519" y="1156"/>
                </a:lnTo>
                <a:lnTo>
                  <a:pt x="553" y="1156"/>
                </a:lnTo>
                <a:lnTo>
                  <a:pt x="553" y="1156"/>
                </a:lnTo>
                <a:lnTo>
                  <a:pt x="559" y="1156"/>
                </a:lnTo>
                <a:lnTo>
                  <a:pt x="559" y="1150"/>
                </a:lnTo>
                <a:lnTo>
                  <a:pt x="573" y="1150"/>
                </a:lnTo>
                <a:lnTo>
                  <a:pt x="573" y="1150"/>
                </a:lnTo>
                <a:lnTo>
                  <a:pt x="573" y="1150"/>
                </a:lnTo>
                <a:lnTo>
                  <a:pt x="573" y="1143"/>
                </a:lnTo>
                <a:lnTo>
                  <a:pt x="579" y="1143"/>
                </a:lnTo>
                <a:lnTo>
                  <a:pt x="579" y="1143"/>
                </a:lnTo>
                <a:lnTo>
                  <a:pt x="586" y="1143"/>
                </a:lnTo>
                <a:lnTo>
                  <a:pt x="586" y="1136"/>
                </a:lnTo>
                <a:lnTo>
                  <a:pt x="606" y="1136"/>
                </a:lnTo>
                <a:lnTo>
                  <a:pt x="606" y="1136"/>
                </a:lnTo>
                <a:lnTo>
                  <a:pt x="613" y="1136"/>
                </a:lnTo>
                <a:lnTo>
                  <a:pt x="613" y="1130"/>
                </a:lnTo>
                <a:lnTo>
                  <a:pt x="613" y="1130"/>
                </a:lnTo>
                <a:lnTo>
                  <a:pt x="613" y="1130"/>
                </a:lnTo>
                <a:lnTo>
                  <a:pt x="613" y="1130"/>
                </a:lnTo>
                <a:lnTo>
                  <a:pt x="613" y="1123"/>
                </a:lnTo>
                <a:lnTo>
                  <a:pt x="620" y="1123"/>
                </a:lnTo>
                <a:lnTo>
                  <a:pt x="620" y="1123"/>
                </a:lnTo>
                <a:lnTo>
                  <a:pt x="653" y="1123"/>
                </a:lnTo>
                <a:lnTo>
                  <a:pt x="653" y="1117"/>
                </a:lnTo>
                <a:lnTo>
                  <a:pt x="653" y="1117"/>
                </a:lnTo>
                <a:lnTo>
                  <a:pt x="653" y="1117"/>
                </a:lnTo>
                <a:lnTo>
                  <a:pt x="653" y="1117"/>
                </a:lnTo>
                <a:lnTo>
                  <a:pt x="653" y="1110"/>
                </a:lnTo>
                <a:lnTo>
                  <a:pt x="680" y="1110"/>
                </a:lnTo>
                <a:lnTo>
                  <a:pt x="680" y="1110"/>
                </a:lnTo>
                <a:lnTo>
                  <a:pt x="694" y="1110"/>
                </a:lnTo>
                <a:lnTo>
                  <a:pt x="694" y="1110"/>
                </a:lnTo>
                <a:lnTo>
                  <a:pt x="701" y="1110"/>
                </a:lnTo>
                <a:lnTo>
                  <a:pt x="701" y="1103"/>
                </a:lnTo>
                <a:lnTo>
                  <a:pt x="701" y="1103"/>
                </a:lnTo>
                <a:lnTo>
                  <a:pt x="701" y="1103"/>
                </a:lnTo>
                <a:lnTo>
                  <a:pt x="707" y="1103"/>
                </a:lnTo>
                <a:lnTo>
                  <a:pt x="707" y="1097"/>
                </a:lnTo>
                <a:lnTo>
                  <a:pt x="714" y="1097"/>
                </a:lnTo>
                <a:lnTo>
                  <a:pt x="714" y="1097"/>
                </a:lnTo>
                <a:lnTo>
                  <a:pt x="714" y="1097"/>
                </a:lnTo>
                <a:lnTo>
                  <a:pt x="714" y="1090"/>
                </a:lnTo>
                <a:lnTo>
                  <a:pt x="734" y="1090"/>
                </a:lnTo>
                <a:lnTo>
                  <a:pt x="734" y="1090"/>
                </a:lnTo>
                <a:lnTo>
                  <a:pt x="754" y="1090"/>
                </a:lnTo>
                <a:lnTo>
                  <a:pt x="754" y="1090"/>
                </a:lnTo>
                <a:lnTo>
                  <a:pt x="775" y="1090"/>
                </a:lnTo>
                <a:lnTo>
                  <a:pt x="775" y="1083"/>
                </a:lnTo>
                <a:lnTo>
                  <a:pt x="802" y="1083"/>
                </a:lnTo>
                <a:lnTo>
                  <a:pt x="802" y="1083"/>
                </a:lnTo>
                <a:lnTo>
                  <a:pt x="808" y="1083"/>
                </a:lnTo>
                <a:lnTo>
                  <a:pt x="808" y="1083"/>
                </a:lnTo>
                <a:lnTo>
                  <a:pt x="822" y="1083"/>
                </a:lnTo>
                <a:lnTo>
                  <a:pt x="822" y="1077"/>
                </a:lnTo>
                <a:lnTo>
                  <a:pt x="835" y="1077"/>
                </a:lnTo>
                <a:lnTo>
                  <a:pt x="835" y="1077"/>
                </a:lnTo>
                <a:lnTo>
                  <a:pt x="842" y="1077"/>
                </a:lnTo>
                <a:lnTo>
                  <a:pt x="842" y="1070"/>
                </a:lnTo>
                <a:lnTo>
                  <a:pt x="842" y="1070"/>
                </a:lnTo>
                <a:lnTo>
                  <a:pt x="842" y="1070"/>
                </a:lnTo>
                <a:lnTo>
                  <a:pt x="849" y="1070"/>
                </a:lnTo>
                <a:lnTo>
                  <a:pt x="849" y="1070"/>
                </a:lnTo>
                <a:lnTo>
                  <a:pt x="855" y="1070"/>
                </a:lnTo>
                <a:lnTo>
                  <a:pt x="855" y="1063"/>
                </a:lnTo>
                <a:lnTo>
                  <a:pt x="862" y="1063"/>
                </a:lnTo>
                <a:lnTo>
                  <a:pt x="862" y="1063"/>
                </a:lnTo>
                <a:lnTo>
                  <a:pt x="882" y="1063"/>
                </a:lnTo>
                <a:lnTo>
                  <a:pt x="882" y="1057"/>
                </a:lnTo>
                <a:lnTo>
                  <a:pt x="882" y="1057"/>
                </a:lnTo>
                <a:lnTo>
                  <a:pt x="882" y="1050"/>
                </a:lnTo>
                <a:lnTo>
                  <a:pt x="896" y="1050"/>
                </a:lnTo>
                <a:lnTo>
                  <a:pt x="896" y="1050"/>
                </a:lnTo>
                <a:lnTo>
                  <a:pt x="896" y="1050"/>
                </a:lnTo>
                <a:lnTo>
                  <a:pt x="896" y="1043"/>
                </a:lnTo>
                <a:lnTo>
                  <a:pt x="903" y="1043"/>
                </a:lnTo>
                <a:lnTo>
                  <a:pt x="903" y="1043"/>
                </a:lnTo>
                <a:lnTo>
                  <a:pt x="903" y="1043"/>
                </a:lnTo>
                <a:lnTo>
                  <a:pt x="903" y="1043"/>
                </a:lnTo>
                <a:lnTo>
                  <a:pt x="916" y="1043"/>
                </a:lnTo>
                <a:lnTo>
                  <a:pt x="916" y="1037"/>
                </a:lnTo>
                <a:lnTo>
                  <a:pt x="930" y="1037"/>
                </a:lnTo>
                <a:lnTo>
                  <a:pt x="930" y="1037"/>
                </a:lnTo>
                <a:lnTo>
                  <a:pt x="943" y="1037"/>
                </a:lnTo>
                <a:lnTo>
                  <a:pt x="943" y="1030"/>
                </a:lnTo>
                <a:lnTo>
                  <a:pt x="950" y="1030"/>
                </a:lnTo>
                <a:lnTo>
                  <a:pt x="950" y="1030"/>
                </a:lnTo>
                <a:lnTo>
                  <a:pt x="956" y="1030"/>
                </a:lnTo>
                <a:lnTo>
                  <a:pt x="956" y="1030"/>
                </a:lnTo>
                <a:lnTo>
                  <a:pt x="963" y="1030"/>
                </a:lnTo>
                <a:lnTo>
                  <a:pt x="963" y="1024"/>
                </a:lnTo>
                <a:lnTo>
                  <a:pt x="963" y="1024"/>
                </a:lnTo>
                <a:lnTo>
                  <a:pt x="963" y="1024"/>
                </a:lnTo>
                <a:lnTo>
                  <a:pt x="970" y="1024"/>
                </a:lnTo>
                <a:lnTo>
                  <a:pt x="970" y="1024"/>
                </a:lnTo>
                <a:lnTo>
                  <a:pt x="997" y="1024"/>
                </a:lnTo>
                <a:lnTo>
                  <a:pt x="997" y="1017"/>
                </a:lnTo>
                <a:lnTo>
                  <a:pt x="1004" y="1017"/>
                </a:lnTo>
                <a:lnTo>
                  <a:pt x="1004" y="1017"/>
                </a:lnTo>
                <a:lnTo>
                  <a:pt x="1010" y="1017"/>
                </a:lnTo>
                <a:lnTo>
                  <a:pt x="1010" y="1010"/>
                </a:lnTo>
                <a:lnTo>
                  <a:pt x="1017" y="1010"/>
                </a:lnTo>
                <a:lnTo>
                  <a:pt x="1017" y="1010"/>
                </a:lnTo>
                <a:lnTo>
                  <a:pt x="1044" y="1010"/>
                </a:lnTo>
                <a:lnTo>
                  <a:pt x="1044" y="1010"/>
                </a:lnTo>
                <a:lnTo>
                  <a:pt x="1057" y="1010"/>
                </a:lnTo>
                <a:lnTo>
                  <a:pt x="1057" y="1004"/>
                </a:lnTo>
                <a:lnTo>
                  <a:pt x="1064" y="1004"/>
                </a:lnTo>
                <a:lnTo>
                  <a:pt x="1064" y="1004"/>
                </a:lnTo>
                <a:lnTo>
                  <a:pt x="1078" y="1004"/>
                </a:lnTo>
                <a:lnTo>
                  <a:pt x="1078" y="997"/>
                </a:lnTo>
                <a:lnTo>
                  <a:pt x="1091" y="997"/>
                </a:lnTo>
                <a:lnTo>
                  <a:pt x="1091" y="997"/>
                </a:lnTo>
                <a:lnTo>
                  <a:pt x="1098" y="997"/>
                </a:lnTo>
                <a:lnTo>
                  <a:pt x="1098" y="997"/>
                </a:lnTo>
                <a:lnTo>
                  <a:pt x="1105" y="997"/>
                </a:lnTo>
                <a:lnTo>
                  <a:pt x="1105" y="990"/>
                </a:lnTo>
                <a:lnTo>
                  <a:pt x="1105" y="990"/>
                </a:lnTo>
                <a:lnTo>
                  <a:pt x="1105" y="990"/>
                </a:lnTo>
                <a:lnTo>
                  <a:pt x="1125" y="990"/>
                </a:lnTo>
                <a:lnTo>
                  <a:pt x="1125" y="990"/>
                </a:lnTo>
                <a:lnTo>
                  <a:pt x="1131" y="990"/>
                </a:lnTo>
                <a:lnTo>
                  <a:pt x="1131" y="984"/>
                </a:lnTo>
                <a:lnTo>
                  <a:pt x="1131" y="984"/>
                </a:lnTo>
                <a:lnTo>
                  <a:pt x="1131" y="984"/>
                </a:lnTo>
                <a:lnTo>
                  <a:pt x="1138" y="984"/>
                </a:lnTo>
                <a:lnTo>
                  <a:pt x="1138" y="977"/>
                </a:lnTo>
                <a:lnTo>
                  <a:pt x="1138" y="977"/>
                </a:lnTo>
                <a:lnTo>
                  <a:pt x="1138" y="977"/>
                </a:lnTo>
                <a:lnTo>
                  <a:pt x="1152" y="977"/>
                </a:lnTo>
                <a:lnTo>
                  <a:pt x="1152" y="970"/>
                </a:lnTo>
                <a:lnTo>
                  <a:pt x="1152" y="970"/>
                </a:lnTo>
                <a:lnTo>
                  <a:pt x="1152" y="970"/>
                </a:lnTo>
                <a:lnTo>
                  <a:pt x="1165" y="970"/>
                </a:lnTo>
                <a:lnTo>
                  <a:pt x="1165" y="964"/>
                </a:lnTo>
                <a:lnTo>
                  <a:pt x="1172" y="964"/>
                </a:lnTo>
                <a:lnTo>
                  <a:pt x="1172" y="964"/>
                </a:lnTo>
                <a:lnTo>
                  <a:pt x="1179" y="964"/>
                </a:lnTo>
                <a:lnTo>
                  <a:pt x="1179" y="957"/>
                </a:lnTo>
                <a:lnTo>
                  <a:pt x="1185" y="957"/>
                </a:lnTo>
                <a:lnTo>
                  <a:pt x="1185" y="957"/>
                </a:lnTo>
                <a:lnTo>
                  <a:pt x="1192" y="957"/>
                </a:lnTo>
                <a:lnTo>
                  <a:pt x="1192" y="950"/>
                </a:lnTo>
                <a:lnTo>
                  <a:pt x="1206" y="950"/>
                </a:lnTo>
                <a:lnTo>
                  <a:pt x="1206" y="950"/>
                </a:lnTo>
                <a:lnTo>
                  <a:pt x="1226" y="950"/>
                </a:lnTo>
                <a:lnTo>
                  <a:pt x="1226" y="944"/>
                </a:lnTo>
                <a:lnTo>
                  <a:pt x="1232" y="944"/>
                </a:lnTo>
                <a:lnTo>
                  <a:pt x="1232" y="944"/>
                </a:lnTo>
                <a:lnTo>
                  <a:pt x="1239" y="944"/>
                </a:lnTo>
                <a:lnTo>
                  <a:pt x="1239" y="937"/>
                </a:lnTo>
                <a:lnTo>
                  <a:pt x="1246" y="937"/>
                </a:lnTo>
                <a:lnTo>
                  <a:pt x="1246" y="937"/>
                </a:lnTo>
                <a:lnTo>
                  <a:pt x="1259" y="937"/>
                </a:lnTo>
                <a:lnTo>
                  <a:pt x="1259" y="931"/>
                </a:lnTo>
                <a:lnTo>
                  <a:pt x="1266" y="931"/>
                </a:lnTo>
                <a:lnTo>
                  <a:pt x="1266" y="931"/>
                </a:lnTo>
                <a:lnTo>
                  <a:pt x="1273" y="931"/>
                </a:lnTo>
                <a:lnTo>
                  <a:pt x="1273" y="924"/>
                </a:lnTo>
                <a:lnTo>
                  <a:pt x="1273" y="924"/>
                </a:lnTo>
                <a:lnTo>
                  <a:pt x="1273" y="917"/>
                </a:lnTo>
                <a:lnTo>
                  <a:pt x="1280" y="917"/>
                </a:lnTo>
                <a:lnTo>
                  <a:pt x="1280" y="917"/>
                </a:lnTo>
                <a:lnTo>
                  <a:pt x="1293" y="917"/>
                </a:lnTo>
                <a:lnTo>
                  <a:pt x="1293" y="911"/>
                </a:lnTo>
                <a:lnTo>
                  <a:pt x="1300" y="911"/>
                </a:lnTo>
                <a:lnTo>
                  <a:pt x="1300" y="911"/>
                </a:lnTo>
                <a:lnTo>
                  <a:pt x="1300" y="911"/>
                </a:lnTo>
                <a:lnTo>
                  <a:pt x="1300" y="911"/>
                </a:lnTo>
                <a:lnTo>
                  <a:pt x="1313" y="911"/>
                </a:lnTo>
                <a:lnTo>
                  <a:pt x="1313" y="904"/>
                </a:lnTo>
                <a:lnTo>
                  <a:pt x="1333" y="904"/>
                </a:lnTo>
                <a:lnTo>
                  <a:pt x="1333" y="904"/>
                </a:lnTo>
                <a:lnTo>
                  <a:pt x="1347" y="904"/>
                </a:lnTo>
                <a:lnTo>
                  <a:pt x="1347" y="897"/>
                </a:lnTo>
                <a:lnTo>
                  <a:pt x="1354" y="897"/>
                </a:lnTo>
                <a:lnTo>
                  <a:pt x="1354" y="897"/>
                </a:lnTo>
                <a:lnTo>
                  <a:pt x="1360" y="897"/>
                </a:lnTo>
                <a:lnTo>
                  <a:pt x="1360" y="891"/>
                </a:lnTo>
                <a:lnTo>
                  <a:pt x="1360" y="891"/>
                </a:lnTo>
                <a:lnTo>
                  <a:pt x="1360" y="891"/>
                </a:lnTo>
                <a:lnTo>
                  <a:pt x="1374" y="891"/>
                </a:lnTo>
                <a:lnTo>
                  <a:pt x="1374" y="884"/>
                </a:lnTo>
                <a:lnTo>
                  <a:pt x="1381" y="884"/>
                </a:lnTo>
                <a:lnTo>
                  <a:pt x="1381" y="884"/>
                </a:lnTo>
                <a:lnTo>
                  <a:pt x="1381" y="884"/>
                </a:lnTo>
                <a:lnTo>
                  <a:pt x="1381" y="884"/>
                </a:lnTo>
                <a:lnTo>
                  <a:pt x="1387" y="884"/>
                </a:lnTo>
                <a:lnTo>
                  <a:pt x="1387" y="877"/>
                </a:lnTo>
                <a:lnTo>
                  <a:pt x="1401" y="877"/>
                </a:lnTo>
                <a:lnTo>
                  <a:pt x="1401" y="877"/>
                </a:lnTo>
                <a:lnTo>
                  <a:pt x="1401" y="877"/>
                </a:lnTo>
                <a:lnTo>
                  <a:pt x="1401" y="871"/>
                </a:lnTo>
                <a:lnTo>
                  <a:pt x="1421" y="871"/>
                </a:lnTo>
                <a:lnTo>
                  <a:pt x="1421" y="871"/>
                </a:lnTo>
                <a:lnTo>
                  <a:pt x="1441" y="871"/>
                </a:lnTo>
                <a:lnTo>
                  <a:pt x="1441" y="871"/>
                </a:lnTo>
                <a:lnTo>
                  <a:pt x="1448" y="871"/>
                </a:lnTo>
                <a:lnTo>
                  <a:pt x="1448" y="864"/>
                </a:lnTo>
                <a:lnTo>
                  <a:pt x="1448" y="864"/>
                </a:lnTo>
                <a:lnTo>
                  <a:pt x="1448" y="864"/>
                </a:lnTo>
                <a:lnTo>
                  <a:pt x="1448" y="864"/>
                </a:lnTo>
                <a:lnTo>
                  <a:pt x="1448" y="857"/>
                </a:lnTo>
                <a:lnTo>
                  <a:pt x="1461" y="857"/>
                </a:lnTo>
                <a:lnTo>
                  <a:pt x="1461" y="857"/>
                </a:lnTo>
                <a:lnTo>
                  <a:pt x="1468" y="857"/>
                </a:lnTo>
                <a:lnTo>
                  <a:pt x="1468" y="857"/>
                </a:lnTo>
                <a:lnTo>
                  <a:pt x="1488" y="857"/>
                </a:lnTo>
                <a:lnTo>
                  <a:pt x="1488" y="851"/>
                </a:lnTo>
                <a:lnTo>
                  <a:pt x="1502" y="851"/>
                </a:lnTo>
                <a:lnTo>
                  <a:pt x="1502" y="851"/>
                </a:lnTo>
                <a:lnTo>
                  <a:pt x="1508" y="851"/>
                </a:lnTo>
                <a:lnTo>
                  <a:pt x="1508" y="844"/>
                </a:lnTo>
                <a:lnTo>
                  <a:pt x="1522" y="844"/>
                </a:lnTo>
                <a:lnTo>
                  <a:pt x="1522" y="844"/>
                </a:lnTo>
                <a:lnTo>
                  <a:pt x="1529" y="844"/>
                </a:lnTo>
                <a:lnTo>
                  <a:pt x="1529" y="844"/>
                </a:lnTo>
                <a:lnTo>
                  <a:pt x="1535" y="844"/>
                </a:lnTo>
                <a:lnTo>
                  <a:pt x="1535" y="838"/>
                </a:lnTo>
                <a:lnTo>
                  <a:pt x="1542" y="838"/>
                </a:lnTo>
                <a:lnTo>
                  <a:pt x="1542" y="838"/>
                </a:lnTo>
                <a:lnTo>
                  <a:pt x="1556" y="838"/>
                </a:lnTo>
                <a:lnTo>
                  <a:pt x="1556" y="831"/>
                </a:lnTo>
                <a:lnTo>
                  <a:pt x="1562" y="831"/>
                </a:lnTo>
                <a:lnTo>
                  <a:pt x="1562" y="831"/>
                </a:lnTo>
                <a:lnTo>
                  <a:pt x="1576" y="831"/>
                </a:lnTo>
                <a:lnTo>
                  <a:pt x="1576" y="831"/>
                </a:lnTo>
                <a:lnTo>
                  <a:pt x="1576" y="831"/>
                </a:lnTo>
                <a:lnTo>
                  <a:pt x="1576" y="824"/>
                </a:lnTo>
                <a:lnTo>
                  <a:pt x="1583" y="824"/>
                </a:lnTo>
                <a:lnTo>
                  <a:pt x="1583" y="818"/>
                </a:lnTo>
                <a:lnTo>
                  <a:pt x="1583" y="818"/>
                </a:lnTo>
                <a:lnTo>
                  <a:pt x="1583" y="818"/>
                </a:lnTo>
                <a:lnTo>
                  <a:pt x="1589" y="818"/>
                </a:lnTo>
                <a:lnTo>
                  <a:pt x="1589" y="818"/>
                </a:lnTo>
                <a:lnTo>
                  <a:pt x="1596" y="818"/>
                </a:lnTo>
                <a:lnTo>
                  <a:pt x="1596" y="811"/>
                </a:lnTo>
                <a:lnTo>
                  <a:pt x="1596" y="811"/>
                </a:lnTo>
                <a:lnTo>
                  <a:pt x="1596" y="811"/>
                </a:lnTo>
                <a:lnTo>
                  <a:pt x="1603" y="811"/>
                </a:lnTo>
                <a:lnTo>
                  <a:pt x="1603" y="804"/>
                </a:lnTo>
                <a:lnTo>
                  <a:pt x="1609" y="804"/>
                </a:lnTo>
                <a:lnTo>
                  <a:pt x="1609" y="804"/>
                </a:lnTo>
                <a:lnTo>
                  <a:pt x="1623" y="804"/>
                </a:lnTo>
                <a:lnTo>
                  <a:pt x="1623" y="804"/>
                </a:lnTo>
                <a:lnTo>
                  <a:pt x="1630" y="804"/>
                </a:lnTo>
                <a:lnTo>
                  <a:pt x="1630" y="798"/>
                </a:lnTo>
                <a:lnTo>
                  <a:pt x="1684" y="798"/>
                </a:lnTo>
                <a:lnTo>
                  <a:pt x="1684" y="798"/>
                </a:lnTo>
                <a:lnTo>
                  <a:pt x="1690" y="798"/>
                </a:lnTo>
                <a:lnTo>
                  <a:pt x="1690" y="791"/>
                </a:lnTo>
                <a:lnTo>
                  <a:pt x="1704" y="791"/>
                </a:lnTo>
                <a:lnTo>
                  <a:pt x="1704" y="791"/>
                </a:lnTo>
                <a:lnTo>
                  <a:pt x="1710" y="791"/>
                </a:lnTo>
                <a:lnTo>
                  <a:pt x="1710" y="784"/>
                </a:lnTo>
                <a:lnTo>
                  <a:pt x="1724" y="784"/>
                </a:lnTo>
                <a:lnTo>
                  <a:pt x="1724" y="784"/>
                </a:lnTo>
                <a:lnTo>
                  <a:pt x="1731" y="784"/>
                </a:lnTo>
                <a:lnTo>
                  <a:pt x="1731" y="784"/>
                </a:lnTo>
                <a:lnTo>
                  <a:pt x="1731" y="784"/>
                </a:lnTo>
                <a:lnTo>
                  <a:pt x="1731" y="778"/>
                </a:lnTo>
                <a:lnTo>
                  <a:pt x="1731" y="778"/>
                </a:lnTo>
                <a:lnTo>
                  <a:pt x="1731" y="778"/>
                </a:lnTo>
                <a:lnTo>
                  <a:pt x="1737" y="778"/>
                </a:lnTo>
                <a:lnTo>
                  <a:pt x="1737" y="771"/>
                </a:lnTo>
                <a:lnTo>
                  <a:pt x="1751" y="771"/>
                </a:lnTo>
                <a:lnTo>
                  <a:pt x="1751" y="771"/>
                </a:lnTo>
                <a:lnTo>
                  <a:pt x="1751" y="771"/>
                </a:lnTo>
                <a:lnTo>
                  <a:pt x="1751" y="771"/>
                </a:lnTo>
                <a:lnTo>
                  <a:pt x="1758" y="771"/>
                </a:lnTo>
                <a:lnTo>
                  <a:pt x="1758" y="764"/>
                </a:lnTo>
                <a:lnTo>
                  <a:pt x="1764" y="764"/>
                </a:lnTo>
                <a:lnTo>
                  <a:pt x="1764" y="764"/>
                </a:lnTo>
                <a:lnTo>
                  <a:pt x="1778" y="764"/>
                </a:lnTo>
                <a:lnTo>
                  <a:pt x="1778" y="758"/>
                </a:lnTo>
                <a:lnTo>
                  <a:pt x="1785" y="758"/>
                </a:lnTo>
                <a:lnTo>
                  <a:pt x="1785" y="758"/>
                </a:lnTo>
                <a:lnTo>
                  <a:pt x="1811" y="758"/>
                </a:lnTo>
                <a:lnTo>
                  <a:pt x="1811" y="751"/>
                </a:lnTo>
                <a:lnTo>
                  <a:pt x="1818" y="751"/>
                </a:lnTo>
                <a:lnTo>
                  <a:pt x="1818" y="751"/>
                </a:lnTo>
                <a:lnTo>
                  <a:pt x="1838" y="751"/>
                </a:lnTo>
                <a:lnTo>
                  <a:pt x="1838" y="745"/>
                </a:lnTo>
                <a:lnTo>
                  <a:pt x="1845" y="745"/>
                </a:lnTo>
                <a:lnTo>
                  <a:pt x="1845" y="745"/>
                </a:lnTo>
                <a:lnTo>
                  <a:pt x="1852" y="745"/>
                </a:lnTo>
                <a:lnTo>
                  <a:pt x="1852" y="745"/>
                </a:lnTo>
                <a:lnTo>
                  <a:pt x="1852" y="745"/>
                </a:lnTo>
                <a:lnTo>
                  <a:pt x="1852" y="738"/>
                </a:lnTo>
                <a:lnTo>
                  <a:pt x="1852" y="738"/>
                </a:lnTo>
                <a:lnTo>
                  <a:pt x="1852" y="738"/>
                </a:lnTo>
                <a:lnTo>
                  <a:pt x="1865" y="738"/>
                </a:lnTo>
                <a:lnTo>
                  <a:pt x="1865" y="731"/>
                </a:lnTo>
                <a:lnTo>
                  <a:pt x="1886" y="731"/>
                </a:lnTo>
                <a:lnTo>
                  <a:pt x="1886" y="731"/>
                </a:lnTo>
                <a:lnTo>
                  <a:pt x="1892" y="731"/>
                </a:lnTo>
                <a:lnTo>
                  <a:pt x="1892" y="725"/>
                </a:lnTo>
                <a:lnTo>
                  <a:pt x="1899" y="725"/>
                </a:lnTo>
                <a:lnTo>
                  <a:pt x="1899" y="725"/>
                </a:lnTo>
                <a:lnTo>
                  <a:pt x="1912" y="725"/>
                </a:lnTo>
                <a:lnTo>
                  <a:pt x="1912" y="725"/>
                </a:lnTo>
                <a:lnTo>
                  <a:pt x="1912" y="725"/>
                </a:lnTo>
                <a:lnTo>
                  <a:pt x="1912" y="718"/>
                </a:lnTo>
                <a:lnTo>
                  <a:pt x="1919" y="718"/>
                </a:lnTo>
                <a:lnTo>
                  <a:pt x="1919" y="711"/>
                </a:lnTo>
                <a:lnTo>
                  <a:pt x="1939" y="711"/>
                </a:lnTo>
                <a:lnTo>
                  <a:pt x="1939" y="711"/>
                </a:lnTo>
                <a:lnTo>
                  <a:pt x="1986" y="711"/>
                </a:lnTo>
                <a:lnTo>
                  <a:pt x="1986" y="705"/>
                </a:lnTo>
                <a:lnTo>
                  <a:pt x="1986" y="705"/>
                </a:lnTo>
                <a:lnTo>
                  <a:pt x="1986" y="705"/>
                </a:lnTo>
                <a:lnTo>
                  <a:pt x="1993" y="705"/>
                </a:lnTo>
                <a:lnTo>
                  <a:pt x="1993" y="698"/>
                </a:lnTo>
                <a:lnTo>
                  <a:pt x="1993" y="698"/>
                </a:lnTo>
                <a:lnTo>
                  <a:pt x="1993" y="698"/>
                </a:lnTo>
                <a:lnTo>
                  <a:pt x="2000" y="698"/>
                </a:lnTo>
                <a:lnTo>
                  <a:pt x="2000" y="691"/>
                </a:lnTo>
                <a:lnTo>
                  <a:pt x="2007" y="691"/>
                </a:lnTo>
                <a:lnTo>
                  <a:pt x="2007" y="691"/>
                </a:lnTo>
                <a:lnTo>
                  <a:pt x="2013" y="691"/>
                </a:lnTo>
                <a:lnTo>
                  <a:pt x="2013" y="691"/>
                </a:lnTo>
                <a:lnTo>
                  <a:pt x="2027" y="691"/>
                </a:lnTo>
                <a:lnTo>
                  <a:pt x="2027" y="685"/>
                </a:lnTo>
                <a:lnTo>
                  <a:pt x="2034" y="685"/>
                </a:lnTo>
                <a:lnTo>
                  <a:pt x="2034" y="685"/>
                </a:lnTo>
                <a:lnTo>
                  <a:pt x="2034" y="685"/>
                </a:lnTo>
                <a:lnTo>
                  <a:pt x="2034" y="678"/>
                </a:lnTo>
                <a:lnTo>
                  <a:pt x="2054" y="678"/>
                </a:lnTo>
                <a:lnTo>
                  <a:pt x="2054" y="678"/>
                </a:lnTo>
                <a:lnTo>
                  <a:pt x="2061" y="678"/>
                </a:lnTo>
                <a:lnTo>
                  <a:pt x="2061" y="671"/>
                </a:lnTo>
                <a:lnTo>
                  <a:pt x="2067" y="671"/>
                </a:lnTo>
                <a:lnTo>
                  <a:pt x="2067" y="671"/>
                </a:lnTo>
                <a:lnTo>
                  <a:pt x="2067" y="671"/>
                </a:lnTo>
                <a:lnTo>
                  <a:pt x="2067" y="671"/>
                </a:lnTo>
                <a:lnTo>
                  <a:pt x="2081" y="671"/>
                </a:lnTo>
                <a:lnTo>
                  <a:pt x="2081" y="665"/>
                </a:lnTo>
                <a:lnTo>
                  <a:pt x="2087" y="665"/>
                </a:lnTo>
                <a:lnTo>
                  <a:pt x="2087" y="665"/>
                </a:lnTo>
                <a:lnTo>
                  <a:pt x="2094" y="665"/>
                </a:lnTo>
                <a:lnTo>
                  <a:pt x="2094" y="658"/>
                </a:lnTo>
                <a:lnTo>
                  <a:pt x="2101" y="658"/>
                </a:lnTo>
                <a:lnTo>
                  <a:pt x="2101" y="658"/>
                </a:lnTo>
                <a:lnTo>
                  <a:pt x="2108" y="658"/>
                </a:lnTo>
                <a:lnTo>
                  <a:pt x="2108" y="652"/>
                </a:lnTo>
                <a:lnTo>
                  <a:pt x="2114" y="652"/>
                </a:lnTo>
                <a:lnTo>
                  <a:pt x="2114" y="652"/>
                </a:lnTo>
                <a:lnTo>
                  <a:pt x="2128" y="652"/>
                </a:lnTo>
                <a:lnTo>
                  <a:pt x="2128" y="652"/>
                </a:lnTo>
                <a:lnTo>
                  <a:pt x="2128" y="652"/>
                </a:lnTo>
                <a:lnTo>
                  <a:pt x="2128" y="645"/>
                </a:lnTo>
                <a:lnTo>
                  <a:pt x="2162" y="645"/>
                </a:lnTo>
                <a:lnTo>
                  <a:pt x="2162" y="638"/>
                </a:lnTo>
                <a:lnTo>
                  <a:pt x="2168" y="638"/>
                </a:lnTo>
                <a:lnTo>
                  <a:pt x="2168" y="638"/>
                </a:lnTo>
                <a:lnTo>
                  <a:pt x="2175" y="638"/>
                </a:lnTo>
                <a:lnTo>
                  <a:pt x="2175" y="638"/>
                </a:lnTo>
                <a:lnTo>
                  <a:pt x="2188" y="638"/>
                </a:lnTo>
                <a:lnTo>
                  <a:pt x="2188" y="632"/>
                </a:lnTo>
                <a:lnTo>
                  <a:pt x="2195" y="632"/>
                </a:lnTo>
                <a:lnTo>
                  <a:pt x="2195" y="632"/>
                </a:lnTo>
                <a:lnTo>
                  <a:pt x="2202" y="632"/>
                </a:lnTo>
                <a:lnTo>
                  <a:pt x="2202" y="625"/>
                </a:lnTo>
                <a:lnTo>
                  <a:pt x="2209" y="625"/>
                </a:lnTo>
                <a:lnTo>
                  <a:pt x="2209" y="618"/>
                </a:lnTo>
                <a:lnTo>
                  <a:pt x="2215" y="618"/>
                </a:lnTo>
                <a:lnTo>
                  <a:pt x="2215" y="618"/>
                </a:lnTo>
                <a:lnTo>
                  <a:pt x="2215" y="618"/>
                </a:lnTo>
                <a:lnTo>
                  <a:pt x="2215" y="612"/>
                </a:lnTo>
                <a:lnTo>
                  <a:pt x="2222" y="612"/>
                </a:lnTo>
                <a:lnTo>
                  <a:pt x="2222" y="612"/>
                </a:lnTo>
                <a:lnTo>
                  <a:pt x="2229" y="612"/>
                </a:lnTo>
                <a:lnTo>
                  <a:pt x="2229" y="605"/>
                </a:lnTo>
                <a:lnTo>
                  <a:pt x="2229" y="605"/>
                </a:lnTo>
                <a:lnTo>
                  <a:pt x="2229" y="598"/>
                </a:lnTo>
                <a:lnTo>
                  <a:pt x="2236" y="598"/>
                </a:lnTo>
                <a:lnTo>
                  <a:pt x="2236" y="598"/>
                </a:lnTo>
                <a:lnTo>
                  <a:pt x="2242" y="598"/>
                </a:lnTo>
                <a:lnTo>
                  <a:pt x="2242" y="598"/>
                </a:lnTo>
                <a:lnTo>
                  <a:pt x="2249" y="598"/>
                </a:lnTo>
                <a:lnTo>
                  <a:pt x="2249" y="592"/>
                </a:lnTo>
                <a:lnTo>
                  <a:pt x="2263" y="592"/>
                </a:lnTo>
                <a:lnTo>
                  <a:pt x="2263" y="592"/>
                </a:lnTo>
                <a:lnTo>
                  <a:pt x="2276" y="592"/>
                </a:lnTo>
                <a:lnTo>
                  <a:pt x="2276" y="585"/>
                </a:lnTo>
                <a:lnTo>
                  <a:pt x="2276" y="585"/>
                </a:lnTo>
                <a:lnTo>
                  <a:pt x="2276" y="585"/>
                </a:lnTo>
                <a:lnTo>
                  <a:pt x="2289" y="585"/>
                </a:lnTo>
                <a:lnTo>
                  <a:pt x="2289" y="578"/>
                </a:lnTo>
                <a:lnTo>
                  <a:pt x="2310" y="578"/>
                </a:lnTo>
                <a:lnTo>
                  <a:pt x="2310" y="578"/>
                </a:lnTo>
                <a:lnTo>
                  <a:pt x="2337" y="578"/>
                </a:lnTo>
                <a:lnTo>
                  <a:pt x="2337" y="572"/>
                </a:lnTo>
                <a:lnTo>
                  <a:pt x="2343" y="572"/>
                </a:lnTo>
                <a:lnTo>
                  <a:pt x="2343" y="572"/>
                </a:lnTo>
                <a:lnTo>
                  <a:pt x="2343" y="572"/>
                </a:lnTo>
                <a:lnTo>
                  <a:pt x="2343" y="572"/>
                </a:lnTo>
                <a:lnTo>
                  <a:pt x="2350" y="572"/>
                </a:lnTo>
                <a:lnTo>
                  <a:pt x="2350" y="565"/>
                </a:lnTo>
                <a:lnTo>
                  <a:pt x="2357" y="565"/>
                </a:lnTo>
                <a:lnTo>
                  <a:pt x="2357" y="565"/>
                </a:lnTo>
                <a:lnTo>
                  <a:pt x="2363" y="565"/>
                </a:lnTo>
                <a:lnTo>
                  <a:pt x="2363" y="558"/>
                </a:lnTo>
                <a:lnTo>
                  <a:pt x="2377" y="558"/>
                </a:lnTo>
                <a:lnTo>
                  <a:pt x="2377" y="558"/>
                </a:lnTo>
                <a:lnTo>
                  <a:pt x="2397" y="558"/>
                </a:lnTo>
                <a:lnTo>
                  <a:pt x="2397" y="552"/>
                </a:lnTo>
                <a:lnTo>
                  <a:pt x="2397" y="552"/>
                </a:lnTo>
                <a:lnTo>
                  <a:pt x="2397" y="552"/>
                </a:lnTo>
                <a:lnTo>
                  <a:pt x="2431" y="552"/>
                </a:lnTo>
                <a:lnTo>
                  <a:pt x="2431" y="545"/>
                </a:lnTo>
                <a:lnTo>
                  <a:pt x="2444" y="545"/>
                </a:lnTo>
                <a:lnTo>
                  <a:pt x="2444" y="545"/>
                </a:lnTo>
                <a:lnTo>
                  <a:pt x="2458" y="545"/>
                </a:lnTo>
                <a:lnTo>
                  <a:pt x="2458" y="545"/>
                </a:lnTo>
                <a:lnTo>
                  <a:pt x="2464" y="545"/>
                </a:lnTo>
                <a:lnTo>
                  <a:pt x="2464" y="539"/>
                </a:lnTo>
                <a:lnTo>
                  <a:pt x="2471" y="539"/>
                </a:lnTo>
                <a:lnTo>
                  <a:pt x="2471" y="539"/>
                </a:lnTo>
                <a:lnTo>
                  <a:pt x="2491" y="539"/>
                </a:lnTo>
                <a:lnTo>
                  <a:pt x="2491" y="532"/>
                </a:lnTo>
                <a:lnTo>
                  <a:pt x="2491" y="532"/>
                </a:lnTo>
                <a:lnTo>
                  <a:pt x="2491" y="532"/>
                </a:lnTo>
                <a:lnTo>
                  <a:pt x="2505" y="532"/>
                </a:lnTo>
                <a:lnTo>
                  <a:pt x="2505" y="525"/>
                </a:lnTo>
                <a:lnTo>
                  <a:pt x="2512" y="525"/>
                </a:lnTo>
                <a:lnTo>
                  <a:pt x="2512" y="525"/>
                </a:lnTo>
                <a:lnTo>
                  <a:pt x="2539" y="525"/>
                </a:lnTo>
                <a:lnTo>
                  <a:pt x="2539" y="519"/>
                </a:lnTo>
                <a:lnTo>
                  <a:pt x="2545" y="519"/>
                </a:lnTo>
                <a:lnTo>
                  <a:pt x="2545" y="519"/>
                </a:lnTo>
                <a:lnTo>
                  <a:pt x="2552" y="519"/>
                </a:lnTo>
                <a:lnTo>
                  <a:pt x="2552" y="519"/>
                </a:lnTo>
                <a:lnTo>
                  <a:pt x="2559" y="519"/>
                </a:lnTo>
                <a:lnTo>
                  <a:pt x="2559" y="512"/>
                </a:lnTo>
                <a:lnTo>
                  <a:pt x="2572" y="512"/>
                </a:lnTo>
                <a:lnTo>
                  <a:pt x="2572" y="512"/>
                </a:lnTo>
                <a:lnTo>
                  <a:pt x="2572" y="512"/>
                </a:lnTo>
                <a:lnTo>
                  <a:pt x="2572" y="505"/>
                </a:lnTo>
                <a:lnTo>
                  <a:pt x="2579" y="505"/>
                </a:lnTo>
                <a:lnTo>
                  <a:pt x="2579" y="499"/>
                </a:lnTo>
                <a:lnTo>
                  <a:pt x="2579" y="499"/>
                </a:lnTo>
                <a:lnTo>
                  <a:pt x="2579" y="499"/>
                </a:lnTo>
                <a:lnTo>
                  <a:pt x="2579" y="499"/>
                </a:lnTo>
                <a:lnTo>
                  <a:pt x="2579" y="492"/>
                </a:lnTo>
                <a:lnTo>
                  <a:pt x="2606" y="492"/>
                </a:lnTo>
                <a:lnTo>
                  <a:pt x="2606" y="492"/>
                </a:lnTo>
                <a:lnTo>
                  <a:pt x="2613" y="492"/>
                </a:lnTo>
                <a:lnTo>
                  <a:pt x="2613" y="485"/>
                </a:lnTo>
                <a:lnTo>
                  <a:pt x="2633" y="485"/>
                </a:lnTo>
                <a:lnTo>
                  <a:pt x="2633" y="479"/>
                </a:lnTo>
                <a:lnTo>
                  <a:pt x="2646" y="479"/>
                </a:lnTo>
                <a:lnTo>
                  <a:pt x="2646" y="479"/>
                </a:lnTo>
                <a:lnTo>
                  <a:pt x="2653" y="479"/>
                </a:lnTo>
                <a:lnTo>
                  <a:pt x="2653" y="472"/>
                </a:lnTo>
                <a:lnTo>
                  <a:pt x="2666" y="472"/>
                </a:lnTo>
                <a:lnTo>
                  <a:pt x="2666" y="465"/>
                </a:lnTo>
                <a:lnTo>
                  <a:pt x="2666" y="465"/>
                </a:lnTo>
                <a:lnTo>
                  <a:pt x="2666" y="465"/>
                </a:lnTo>
                <a:lnTo>
                  <a:pt x="2693" y="465"/>
                </a:lnTo>
                <a:lnTo>
                  <a:pt x="2693" y="459"/>
                </a:lnTo>
                <a:lnTo>
                  <a:pt x="2714" y="459"/>
                </a:lnTo>
                <a:lnTo>
                  <a:pt x="2714" y="459"/>
                </a:lnTo>
                <a:lnTo>
                  <a:pt x="2714" y="459"/>
                </a:lnTo>
                <a:lnTo>
                  <a:pt x="2714" y="452"/>
                </a:lnTo>
                <a:lnTo>
                  <a:pt x="2720" y="452"/>
                </a:lnTo>
                <a:lnTo>
                  <a:pt x="2720" y="452"/>
                </a:lnTo>
                <a:lnTo>
                  <a:pt x="2727" y="452"/>
                </a:lnTo>
                <a:lnTo>
                  <a:pt x="2727" y="446"/>
                </a:lnTo>
                <a:lnTo>
                  <a:pt x="2754" y="446"/>
                </a:lnTo>
                <a:lnTo>
                  <a:pt x="2754" y="439"/>
                </a:lnTo>
                <a:lnTo>
                  <a:pt x="2761" y="439"/>
                </a:lnTo>
                <a:lnTo>
                  <a:pt x="2761" y="439"/>
                </a:lnTo>
                <a:lnTo>
                  <a:pt x="2761" y="439"/>
                </a:lnTo>
                <a:lnTo>
                  <a:pt x="2761" y="432"/>
                </a:lnTo>
                <a:lnTo>
                  <a:pt x="2767" y="432"/>
                </a:lnTo>
                <a:lnTo>
                  <a:pt x="2767" y="432"/>
                </a:lnTo>
                <a:lnTo>
                  <a:pt x="2774" y="432"/>
                </a:lnTo>
                <a:lnTo>
                  <a:pt x="2774" y="426"/>
                </a:lnTo>
                <a:lnTo>
                  <a:pt x="2774" y="426"/>
                </a:lnTo>
                <a:lnTo>
                  <a:pt x="2774" y="426"/>
                </a:lnTo>
                <a:lnTo>
                  <a:pt x="2808" y="426"/>
                </a:lnTo>
                <a:lnTo>
                  <a:pt x="2808" y="419"/>
                </a:lnTo>
                <a:lnTo>
                  <a:pt x="2835" y="419"/>
                </a:lnTo>
                <a:lnTo>
                  <a:pt x="2835" y="419"/>
                </a:lnTo>
                <a:lnTo>
                  <a:pt x="2855" y="419"/>
                </a:lnTo>
                <a:lnTo>
                  <a:pt x="2855" y="412"/>
                </a:lnTo>
                <a:lnTo>
                  <a:pt x="2889" y="412"/>
                </a:lnTo>
                <a:lnTo>
                  <a:pt x="2889" y="412"/>
                </a:lnTo>
                <a:lnTo>
                  <a:pt x="2895" y="412"/>
                </a:lnTo>
                <a:lnTo>
                  <a:pt x="2895" y="406"/>
                </a:lnTo>
                <a:lnTo>
                  <a:pt x="2902" y="406"/>
                </a:lnTo>
                <a:lnTo>
                  <a:pt x="2902" y="406"/>
                </a:lnTo>
                <a:lnTo>
                  <a:pt x="2909" y="406"/>
                </a:lnTo>
                <a:lnTo>
                  <a:pt x="2909" y="399"/>
                </a:lnTo>
                <a:lnTo>
                  <a:pt x="2942" y="399"/>
                </a:lnTo>
                <a:lnTo>
                  <a:pt x="2942" y="392"/>
                </a:lnTo>
                <a:lnTo>
                  <a:pt x="2942" y="392"/>
                </a:lnTo>
                <a:lnTo>
                  <a:pt x="2942" y="392"/>
                </a:lnTo>
                <a:lnTo>
                  <a:pt x="2969" y="392"/>
                </a:lnTo>
                <a:lnTo>
                  <a:pt x="2969" y="392"/>
                </a:lnTo>
                <a:lnTo>
                  <a:pt x="2969" y="392"/>
                </a:lnTo>
                <a:lnTo>
                  <a:pt x="2969" y="386"/>
                </a:lnTo>
                <a:lnTo>
                  <a:pt x="2983" y="386"/>
                </a:lnTo>
                <a:lnTo>
                  <a:pt x="2983" y="379"/>
                </a:lnTo>
                <a:lnTo>
                  <a:pt x="2990" y="379"/>
                </a:lnTo>
                <a:lnTo>
                  <a:pt x="2990" y="379"/>
                </a:lnTo>
                <a:lnTo>
                  <a:pt x="2996" y="379"/>
                </a:lnTo>
                <a:lnTo>
                  <a:pt x="2996" y="372"/>
                </a:lnTo>
                <a:lnTo>
                  <a:pt x="3003" y="372"/>
                </a:lnTo>
                <a:lnTo>
                  <a:pt x="3003" y="372"/>
                </a:lnTo>
                <a:lnTo>
                  <a:pt x="3010" y="372"/>
                </a:lnTo>
                <a:lnTo>
                  <a:pt x="3010" y="366"/>
                </a:lnTo>
                <a:lnTo>
                  <a:pt x="3010" y="366"/>
                </a:lnTo>
                <a:lnTo>
                  <a:pt x="3010" y="366"/>
                </a:lnTo>
                <a:lnTo>
                  <a:pt x="3023" y="366"/>
                </a:lnTo>
                <a:lnTo>
                  <a:pt x="3023" y="353"/>
                </a:lnTo>
                <a:lnTo>
                  <a:pt x="3037" y="353"/>
                </a:lnTo>
                <a:lnTo>
                  <a:pt x="3037" y="353"/>
                </a:lnTo>
                <a:lnTo>
                  <a:pt x="3050" y="353"/>
                </a:lnTo>
                <a:lnTo>
                  <a:pt x="3050" y="346"/>
                </a:lnTo>
                <a:lnTo>
                  <a:pt x="3050" y="346"/>
                </a:lnTo>
                <a:lnTo>
                  <a:pt x="3050" y="346"/>
                </a:lnTo>
                <a:lnTo>
                  <a:pt x="3070" y="346"/>
                </a:lnTo>
                <a:lnTo>
                  <a:pt x="3070" y="339"/>
                </a:lnTo>
                <a:lnTo>
                  <a:pt x="3077" y="339"/>
                </a:lnTo>
                <a:lnTo>
                  <a:pt x="3077" y="339"/>
                </a:lnTo>
                <a:lnTo>
                  <a:pt x="3097" y="339"/>
                </a:lnTo>
                <a:lnTo>
                  <a:pt x="3097" y="333"/>
                </a:lnTo>
                <a:lnTo>
                  <a:pt x="3104" y="333"/>
                </a:lnTo>
                <a:lnTo>
                  <a:pt x="3104" y="326"/>
                </a:lnTo>
                <a:lnTo>
                  <a:pt x="3104" y="326"/>
                </a:lnTo>
                <a:lnTo>
                  <a:pt x="3104" y="326"/>
                </a:lnTo>
                <a:lnTo>
                  <a:pt x="3118" y="326"/>
                </a:lnTo>
                <a:lnTo>
                  <a:pt x="3118" y="319"/>
                </a:lnTo>
                <a:lnTo>
                  <a:pt x="3138" y="319"/>
                </a:lnTo>
                <a:lnTo>
                  <a:pt x="3138" y="313"/>
                </a:lnTo>
                <a:lnTo>
                  <a:pt x="3192" y="313"/>
                </a:lnTo>
                <a:lnTo>
                  <a:pt x="3192" y="313"/>
                </a:lnTo>
                <a:lnTo>
                  <a:pt x="3205" y="313"/>
                </a:lnTo>
                <a:lnTo>
                  <a:pt x="3205" y="299"/>
                </a:lnTo>
                <a:lnTo>
                  <a:pt x="3212" y="299"/>
                </a:lnTo>
                <a:lnTo>
                  <a:pt x="3212" y="299"/>
                </a:lnTo>
                <a:lnTo>
                  <a:pt x="3218" y="299"/>
                </a:lnTo>
                <a:lnTo>
                  <a:pt x="3218" y="293"/>
                </a:lnTo>
                <a:lnTo>
                  <a:pt x="3218" y="293"/>
                </a:lnTo>
                <a:lnTo>
                  <a:pt x="3218" y="286"/>
                </a:lnTo>
                <a:lnTo>
                  <a:pt x="3225" y="286"/>
                </a:lnTo>
                <a:lnTo>
                  <a:pt x="3225" y="286"/>
                </a:lnTo>
                <a:lnTo>
                  <a:pt x="3239" y="286"/>
                </a:lnTo>
                <a:lnTo>
                  <a:pt x="3239" y="279"/>
                </a:lnTo>
                <a:lnTo>
                  <a:pt x="3266" y="279"/>
                </a:lnTo>
                <a:lnTo>
                  <a:pt x="3266" y="279"/>
                </a:lnTo>
                <a:lnTo>
                  <a:pt x="3279" y="279"/>
                </a:lnTo>
                <a:lnTo>
                  <a:pt x="3279" y="273"/>
                </a:lnTo>
                <a:lnTo>
                  <a:pt x="3279" y="273"/>
                </a:lnTo>
                <a:lnTo>
                  <a:pt x="3279" y="266"/>
                </a:lnTo>
                <a:lnTo>
                  <a:pt x="3286" y="266"/>
                </a:lnTo>
                <a:lnTo>
                  <a:pt x="3286" y="260"/>
                </a:lnTo>
                <a:lnTo>
                  <a:pt x="3313" y="260"/>
                </a:lnTo>
                <a:lnTo>
                  <a:pt x="3313" y="253"/>
                </a:lnTo>
                <a:lnTo>
                  <a:pt x="3319" y="253"/>
                </a:lnTo>
                <a:lnTo>
                  <a:pt x="3319" y="253"/>
                </a:lnTo>
                <a:lnTo>
                  <a:pt x="3319" y="253"/>
                </a:lnTo>
                <a:lnTo>
                  <a:pt x="3319" y="246"/>
                </a:lnTo>
                <a:lnTo>
                  <a:pt x="3326" y="246"/>
                </a:lnTo>
                <a:lnTo>
                  <a:pt x="3326" y="240"/>
                </a:lnTo>
                <a:lnTo>
                  <a:pt x="3360" y="240"/>
                </a:lnTo>
                <a:lnTo>
                  <a:pt x="3360" y="240"/>
                </a:lnTo>
                <a:lnTo>
                  <a:pt x="3367" y="240"/>
                </a:lnTo>
                <a:lnTo>
                  <a:pt x="3367" y="233"/>
                </a:lnTo>
                <a:lnTo>
                  <a:pt x="3380" y="233"/>
                </a:lnTo>
                <a:lnTo>
                  <a:pt x="3380" y="226"/>
                </a:lnTo>
                <a:lnTo>
                  <a:pt x="3400" y="226"/>
                </a:lnTo>
                <a:lnTo>
                  <a:pt x="3400" y="220"/>
                </a:lnTo>
                <a:lnTo>
                  <a:pt x="3407" y="220"/>
                </a:lnTo>
                <a:lnTo>
                  <a:pt x="3407" y="213"/>
                </a:lnTo>
                <a:lnTo>
                  <a:pt x="3414" y="213"/>
                </a:lnTo>
                <a:lnTo>
                  <a:pt x="3414" y="213"/>
                </a:lnTo>
                <a:lnTo>
                  <a:pt x="3420" y="213"/>
                </a:lnTo>
                <a:lnTo>
                  <a:pt x="3420" y="206"/>
                </a:lnTo>
                <a:lnTo>
                  <a:pt x="3434" y="206"/>
                </a:lnTo>
                <a:lnTo>
                  <a:pt x="3434" y="200"/>
                </a:lnTo>
                <a:lnTo>
                  <a:pt x="3447" y="200"/>
                </a:lnTo>
                <a:lnTo>
                  <a:pt x="3447" y="193"/>
                </a:lnTo>
                <a:lnTo>
                  <a:pt x="3468" y="193"/>
                </a:lnTo>
                <a:lnTo>
                  <a:pt x="3468" y="193"/>
                </a:lnTo>
                <a:lnTo>
                  <a:pt x="3468" y="193"/>
                </a:lnTo>
                <a:lnTo>
                  <a:pt x="3468" y="186"/>
                </a:lnTo>
                <a:lnTo>
                  <a:pt x="3481" y="186"/>
                </a:lnTo>
                <a:lnTo>
                  <a:pt x="3481" y="180"/>
                </a:lnTo>
                <a:lnTo>
                  <a:pt x="3495" y="180"/>
                </a:lnTo>
                <a:lnTo>
                  <a:pt x="3495" y="173"/>
                </a:lnTo>
                <a:lnTo>
                  <a:pt x="3501" y="173"/>
                </a:lnTo>
                <a:lnTo>
                  <a:pt x="3501" y="173"/>
                </a:lnTo>
                <a:lnTo>
                  <a:pt x="3508" y="173"/>
                </a:lnTo>
                <a:lnTo>
                  <a:pt x="3508" y="167"/>
                </a:lnTo>
                <a:lnTo>
                  <a:pt x="3528" y="167"/>
                </a:lnTo>
                <a:lnTo>
                  <a:pt x="3528" y="160"/>
                </a:lnTo>
                <a:lnTo>
                  <a:pt x="3535" y="160"/>
                </a:lnTo>
                <a:lnTo>
                  <a:pt x="3535" y="153"/>
                </a:lnTo>
                <a:lnTo>
                  <a:pt x="3548" y="153"/>
                </a:lnTo>
                <a:lnTo>
                  <a:pt x="3548" y="147"/>
                </a:lnTo>
                <a:lnTo>
                  <a:pt x="3555" y="147"/>
                </a:lnTo>
                <a:lnTo>
                  <a:pt x="3555" y="140"/>
                </a:lnTo>
                <a:lnTo>
                  <a:pt x="3589" y="140"/>
                </a:lnTo>
                <a:lnTo>
                  <a:pt x="3589" y="133"/>
                </a:lnTo>
                <a:lnTo>
                  <a:pt x="3596" y="133"/>
                </a:lnTo>
                <a:lnTo>
                  <a:pt x="3596" y="127"/>
                </a:lnTo>
                <a:lnTo>
                  <a:pt x="3629" y="127"/>
                </a:lnTo>
                <a:lnTo>
                  <a:pt x="3629" y="120"/>
                </a:lnTo>
                <a:lnTo>
                  <a:pt x="3636" y="120"/>
                </a:lnTo>
                <a:lnTo>
                  <a:pt x="3636" y="113"/>
                </a:lnTo>
                <a:lnTo>
                  <a:pt x="3643" y="113"/>
                </a:lnTo>
                <a:lnTo>
                  <a:pt x="3643" y="107"/>
                </a:lnTo>
                <a:lnTo>
                  <a:pt x="3649" y="107"/>
                </a:lnTo>
                <a:lnTo>
                  <a:pt x="3649" y="100"/>
                </a:lnTo>
                <a:lnTo>
                  <a:pt x="3649" y="100"/>
                </a:lnTo>
                <a:lnTo>
                  <a:pt x="3649" y="93"/>
                </a:lnTo>
                <a:lnTo>
                  <a:pt x="3656" y="93"/>
                </a:lnTo>
                <a:lnTo>
                  <a:pt x="3656" y="87"/>
                </a:lnTo>
                <a:lnTo>
                  <a:pt x="3670" y="87"/>
                </a:lnTo>
                <a:lnTo>
                  <a:pt x="3670" y="80"/>
                </a:lnTo>
                <a:lnTo>
                  <a:pt x="3670" y="80"/>
                </a:lnTo>
                <a:lnTo>
                  <a:pt x="3670" y="74"/>
                </a:lnTo>
                <a:lnTo>
                  <a:pt x="3696" y="74"/>
                </a:lnTo>
                <a:lnTo>
                  <a:pt x="3696" y="67"/>
                </a:lnTo>
                <a:lnTo>
                  <a:pt x="3737" y="67"/>
                </a:lnTo>
                <a:lnTo>
                  <a:pt x="3737" y="60"/>
                </a:lnTo>
                <a:lnTo>
                  <a:pt x="3744" y="60"/>
                </a:lnTo>
                <a:lnTo>
                  <a:pt x="3744" y="54"/>
                </a:lnTo>
                <a:lnTo>
                  <a:pt x="3750" y="54"/>
                </a:lnTo>
                <a:lnTo>
                  <a:pt x="3750" y="47"/>
                </a:lnTo>
                <a:lnTo>
                  <a:pt x="3771" y="47"/>
                </a:lnTo>
                <a:lnTo>
                  <a:pt x="3771" y="40"/>
                </a:lnTo>
                <a:lnTo>
                  <a:pt x="3784" y="40"/>
                </a:lnTo>
                <a:lnTo>
                  <a:pt x="3784" y="34"/>
                </a:lnTo>
                <a:lnTo>
                  <a:pt x="3804" y="34"/>
                </a:lnTo>
                <a:lnTo>
                  <a:pt x="3804" y="27"/>
                </a:lnTo>
                <a:lnTo>
                  <a:pt x="3831" y="27"/>
                </a:lnTo>
                <a:lnTo>
                  <a:pt x="3831" y="20"/>
                </a:lnTo>
                <a:lnTo>
                  <a:pt x="3838" y="20"/>
                </a:lnTo>
                <a:lnTo>
                  <a:pt x="3838" y="14"/>
                </a:lnTo>
                <a:lnTo>
                  <a:pt x="3878" y="14"/>
                </a:lnTo>
                <a:lnTo>
                  <a:pt x="3878" y="7"/>
                </a:lnTo>
                <a:lnTo>
                  <a:pt x="3878" y="7"/>
                </a:lnTo>
                <a:lnTo>
                  <a:pt x="3878" y="0"/>
                </a:lnTo>
                <a:lnTo>
                  <a:pt x="3912" y="0"/>
                </a:lnTo>
              </a:path>
            </a:pathLst>
          </a:custGeom>
          <a:noFill/>
          <a:ln w="20638">
            <a:solidFill>
              <a:srgbClr val="993366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43046" name="Rectangle 38"/>
          <p:cNvSpPr>
            <a:spLocks noChangeArrowheads="1"/>
          </p:cNvSpPr>
          <p:nvPr/>
        </p:nvSpPr>
        <p:spPr bwMode="auto">
          <a:xfrm>
            <a:off x="2973960" y="2305769"/>
            <a:ext cx="33262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Risk ratio 0.99 (0.87-1.13)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47" name="Rectangle 39"/>
          <p:cNvSpPr>
            <a:spLocks noChangeArrowheads="1"/>
          </p:cNvSpPr>
          <p:nvPr/>
        </p:nvSpPr>
        <p:spPr bwMode="auto">
          <a:xfrm>
            <a:off x="3553606" y="2699628"/>
            <a:ext cx="21669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Logrank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 2P=0.89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48" name="Rectangle 40"/>
          <p:cNvSpPr>
            <a:spLocks noChangeArrowheads="1"/>
          </p:cNvSpPr>
          <p:nvPr/>
        </p:nvSpPr>
        <p:spPr bwMode="auto">
          <a:xfrm>
            <a:off x="7651750" y="3779748"/>
            <a:ext cx="10531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Placebo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049" name="Rectangle 41"/>
          <p:cNvSpPr>
            <a:spLocks noChangeArrowheads="1"/>
          </p:cNvSpPr>
          <p:nvPr/>
        </p:nvSpPr>
        <p:spPr bwMode="auto">
          <a:xfrm>
            <a:off x="7651750" y="3455119"/>
            <a:ext cx="11292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err="1" smtClean="0">
                <a:solidFill>
                  <a:srgbClr val="000000"/>
                </a:solidFill>
                <a:latin typeface="Calibri" pitchFamily="34" charset="0"/>
              </a:rPr>
              <a:t>S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imv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</a:rPr>
              <a:t>/</a:t>
            </a:r>
            <a:r>
              <a:rPr lang="en-US" sz="2400" dirty="0" err="1" smtClean="0">
                <a:solidFill>
                  <a:srgbClr val="000000"/>
                </a:solidFill>
                <a:latin typeface="Calibri" pitchFamily="34" charset="0"/>
              </a:rPr>
              <a:t>Eze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" name="Title 4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SHARP: Cancer incidence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3175" y="3175"/>
            <a:ext cx="9144000" cy="981075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tabLst>
                <a:tab pos="3584575" algn="l"/>
              </a:tabLst>
              <a:defRPr/>
            </a:pPr>
            <a:r>
              <a:rPr lang="en-GB" sz="3600" dirty="0">
                <a:solidFill>
                  <a:srgbClr val="993366"/>
                </a:solidFill>
              </a:rPr>
              <a:t>SHARP: Safety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61938" y="1212850"/>
          <a:ext cx="8280544" cy="460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82940"/>
                <a:gridCol w="1519311"/>
                <a:gridCol w="1578293"/>
              </a:tblGrid>
              <a:tr h="328090">
                <a:tc>
                  <a:txBody>
                    <a:bodyPr/>
                    <a:lstStyle/>
                    <a:p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b="0" dirty="0" err="1" smtClean="0"/>
                        <a:t>Simv</a:t>
                      </a:r>
                      <a:r>
                        <a:rPr lang="en-GB" sz="2800" b="0" dirty="0" smtClean="0"/>
                        <a:t>/</a:t>
                      </a:r>
                      <a:r>
                        <a:rPr lang="en-GB" sz="2800" b="0" dirty="0" err="1" smtClean="0"/>
                        <a:t>Eze</a:t>
                      </a:r>
                      <a:endParaRPr lang="en-GB" sz="2800" b="0" dirty="0" smtClean="0"/>
                    </a:p>
                    <a:p>
                      <a:pPr algn="r"/>
                      <a:r>
                        <a:rPr lang="en-GB" sz="2800" b="0" dirty="0" smtClean="0"/>
                        <a:t>(n=4650)</a:t>
                      </a:r>
                      <a:endParaRPr lang="en-GB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b="0" dirty="0" smtClean="0"/>
                        <a:t>Placebo</a:t>
                      </a:r>
                    </a:p>
                    <a:p>
                      <a:pPr algn="r"/>
                      <a:r>
                        <a:rPr lang="en-GB" sz="2800" b="0" dirty="0" smtClean="0"/>
                        <a:t>(n=4620)</a:t>
                      </a:r>
                      <a:endParaRPr lang="en-GB" sz="2800" b="0" dirty="0"/>
                    </a:p>
                  </a:txBody>
                  <a:tcPr/>
                </a:tc>
              </a:tr>
              <a:tr h="30075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Myopathy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0" dirty="0"/>
                    </a:p>
                  </a:txBody>
                  <a:tcPr/>
                </a:tc>
              </a:tr>
              <a:tr h="300750">
                <a:tc>
                  <a:txBody>
                    <a:bodyPr/>
                    <a:lstStyle/>
                    <a:p>
                      <a:pPr lvl="1"/>
                      <a:r>
                        <a:rPr lang="en-GB" sz="2400" b="0" dirty="0" smtClean="0"/>
                        <a:t>CK &gt;10 x but ≤40 x ULN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0" dirty="0" smtClean="0"/>
                        <a:t>17 (0.4%)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0" dirty="0" smtClean="0"/>
                        <a:t>16 (0.3%)</a:t>
                      </a:r>
                      <a:endParaRPr lang="en-GB" sz="2400" b="0" dirty="0"/>
                    </a:p>
                  </a:txBody>
                  <a:tcPr/>
                </a:tc>
              </a:tr>
              <a:tr h="300750">
                <a:tc>
                  <a:txBody>
                    <a:bodyPr/>
                    <a:lstStyle/>
                    <a:p>
                      <a:pPr lvl="1"/>
                      <a:r>
                        <a:rPr lang="en-GB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CK &gt;40 x ULN</a:t>
                      </a:r>
                      <a:endParaRPr lang="en-GB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(0.1%)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(0.1%)</a:t>
                      </a:r>
                    </a:p>
                  </a:txBody>
                  <a:tcPr/>
                </a:tc>
              </a:tr>
              <a:tr h="30075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Hepatitis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21 (0.5%)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18 (0.4%)</a:t>
                      </a:r>
                      <a:endParaRPr lang="en-GB" sz="2400" dirty="0"/>
                    </a:p>
                  </a:txBody>
                  <a:tcPr/>
                </a:tc>
              </a:tr>
              <a:tr h="30075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Persistently</a:t>
                      </a:r>
                      <a:r>
                        <a:rPr lang="en-GB" sz="2400" b="0" baseline="0" dirty="0" smtClean="0"/>
                        <a:t> elevated ALT/AST &gt;3x ULN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30 (0.6%)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26 (0.6%)</a:t>
                      </a:r>
                      <a:endParaRPr lang="en-GB" sz="2400" dirty="0"/>
                    </a:p>
                  </a:txBody>
                  <a:tcPr/>
                </a:tc>
              </a:tr>
              <a:tr h="30075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Complications</a:t>
                      </a:r>
                      <a:r>
                        <a:rPr lang="en-GB" sz="2400" b="0" baseline="0" dirty="0" smtClean="0"/>
                        <a:t> of gallstones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85 (1.8%)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76 (1.6%)</a:t>
                      </a:r>
                      <a:endParaRPr lang="en-GB" sz="2400" dirty="0"/>
                    </a:p>
                  </a:txBody>
                  <a:tcPr/>
                </a:tc>
              </a:tr>
              <a:tr h="30075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Other</a:t>
                      </a:r>
                      <a:r>
                        <a:rPr lang="en-GB" sz="2400" b="0" baseline="0" dirty="0" smtClean="0"/>
                        <a:t> h</a:t>
                      </a:r>
                      <a:r>
                        <a:rPr lang="en-GB" sz="2400" b="0" dirty="0" smtClean="0"/>
                        <a:t>ospitalization for gallstones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21 (0.5%)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30 (0.6%)</a:t>
                      </a:r>
                      <a:endParaRPr lang="en-GB" sz="2400" dirty="0"/>
                    </a:p>
                  </a:txBody>
                  <a:tcPr/>
                </a:tc>
              </a:tr>
              <a:tr h="30075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Pancreatitis</a:t>
                      </a:r>
                      <a:r>
                        <a:rPr lang="en-GB" sz="2400" b="0" baseline="0" dirty="0" smtClean="0"/>
                        <a:t> </a:t>
                      </a:r>
                      <a:r>
                        <a:rPr lang="en-GB" sz="2400" b="0" u="none" baseline="0" dirty="0" smtClean="0"/>
                        <a:t>without</a:t>
                      </a:r>
                      <a:r>
                        <a:rPr lang="en-GB" sz="2400" b="0" baseline="0" dirty="0" smtClean="0"/>
                        <a:t> gallstones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12 (0.3%)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27 (0.6%)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le 1"/>
          <p:cNvSpPr>
            <a:spLocks noGrp="1"/>
          </p:cNvSpPr>
          <p:nvPr>
            <p:ph type="title"/>
          </p:nvPr>
        </p:nvSpPr>
        <p:spPr>
          <a:xfrm>
            <a:off x="0" y="4763"/>
            <a:ext cx="9144000" cy="981075"/>
          </a:xfrm>
        </p:spPr>
        <p:txBody>
          <a:bodyPr/>
          <a:lstStyle/>
          <a:p>
            <a:r>
              <a:rPr lang="en-GB" dirty="0" smtClean="0"/>
              <a:t>SHARP: Major Atherosclerotic Events</a:t>
            </a:r>
            <a:br>
              <a:rPr lang="en-GB" dirty="0" smtClean="0"/>
            </a:br>
            <a:r>
              <a:rPr lang="en-GB" dirty="0" smtClean="0"/>
              <a:t>5-year benefit per 1000 patients </a:t>
            </a:r>
          </a:p>
        </p:txBody>
      </p:sp>
      <p:graphicFrame>
        <p:nvGraphicFramePr>
          <p:cNvPr id="91138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54125"/>
          <a:ext cx="8229600" cy="4922838"/>
        </p:xfrm>
        <a:graphic>
          <a:graphicData uri="http://schemas.openxmlformats.org/presentationml/2006/ole">
            <p:oleObj spid="_x0000_s91138" r:id="rId4" imgW="8230313" imgH="4919898" progId="Excel.Sheet.8">
              <p:embed/>
            </p:oleObj>
          </a:graphicData>
        </a:graphic>
      </p:graphicFrame>
      <p:pic>
        <p:nvPicPr>
          <p:cNvPr id="9113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69275" y="629285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14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66100" y="6286500"/>
            <a:ext cx="942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SHARP: Conclusions</a:t>
            </a:r>
          </a:p>
        </p:txBody>
      </p:sp>
      <p:sp>
        <p:nvSpPr>
          <p:cNvPr id="93186" name="Content Placeholder 2"/>
          <p:cNvSpPr>
            <a:spLocks noGrp="1"/>
          </p:cNvSpPr>
          <p:nvPr>
            <p:ph idx="1"/>
          </p:nvPr>
        </p:nvSpPr>
        <p:spPr>
          <a:xfrm>
            <a:off x="658813" y="1146175"/>
            <a:ext cx="7840662" cy="5529263"/>
          </a:xfrm>
        </p:spPr>
        <p:txBody>
          <a:bodyPr/>
          <a:lstStyle/>
          <a:p>
            <a:r>
              <a:rPr lang="en-GB" sz="2600" dirty="0" smtClean="0"/>
              <a:t>No increase in risk of myopathy, liver and biliary disorders, cancer, or nonvascular mortality</a:t>
            </a:r>
          </a:p>
          <a:p>
            <a:pPr>
              <a:spcBef>
                <a:spcPts val="1800"/>
              </a:spcBef>
            </a:pPr>
            <a:r>
              <a:rPr lang="en-GB" sz="2600" dirty="0" smtClean="0"/>
              <a:t>No substantial effect on kidney disease progression</a:t>
            </a:r>
          </a:p>
          <a:p>
            <a:pPr>
              <a:spcBef>
                <a:spcPts val="1800"/>
              </a:spcBef>
            </a:pPr>
            <a:r>
              <a:rPr lang="en-GB" sz="2600" dirty="0" smtClean="0"/>
              <a:t>Two-thirds compliance with </a:t>
            </a:r>
            <a:r>
              <a:rPr lang="en-GB" sz="2600" dirty="0" err="1" smtClean="0"/>
              <a:t>Simv</a:t>
            </a:r>
            <a:r>
              <a:rPr lang="en-GB" sz="2600" dirty="0" smtClean="0"/>
              <a:t>/</a:t>
            </a:r>
            <a:r>
              <a:rPr lang="en-GB" sz="2600" dirty="0" err="1" smtClean="0"/>
              <a:t>Eze</a:t>
            </a:r>
            <a:r>
              <a:rPr lang="en-GB" sz="2600" dirty="0" smtClean="0"/>
              <a:t> reduced the risk of major atherosclerotic events by 17% (consistent with meta-analysis of previous statin trials)</a:t>
            </a:r>
            <a:endParaRPr lang="en-GB" sz="2600" u="sng" dirty="0" smtClean="0"/>
          </a:p>
          <a:p>
            <a:pPr>
              <a:spcBef>
                <a:spcPts val="1800"/>
              </a:spcBef>
            </a:pPr>
            <a:r>
              <a:rPr lang="en-GB" sz="2600" dirty="0" smtClean="0"/>
              <a:t>Similar proportional reductions in all subgroups (including among dialysis and non-dialysis patients)</a:t>
            </a:r>
          </a:p>
          <a:p>
            <a:pPr>
              <a:spcBef>
                <a:spcPts val="1800"/>
              </a:spcBef>
            </a:pPr>
            <a:r>
              <a:rPr lang="en-GB" sz="2600" dirty="0" smtClean="0"/>
              <a:t>Full compliance would reduce the risk of major atherosclerotic events by </a:t>
            </a:r>
            <a:r>
              <a:rPr lang="en-GB" sz="2600" u="sng" dirty="0" smtClean="0"/>
              <a:t>one quarter</a:t>
            </a:r>
            <a:r>
              <a:rPr lang="en-GB" sz="2600" dirty="0" smtClean="0"/>
              <a:t>, avoiding            30–40 events per 1000 treated for 5 years </a:t>
            </a:r>
            <a:endParaRPr lang="en-GB" sz="2600" u="sng" dirty="0" smtClean="0"/>
          </a:p>
          <a:p>
            <a:pPr>
              <a:buFont typeface="Arial" charset="0"/>
              <a:buNone/>
            </a:pPr>
            <a:endParaRPr lang="en-GB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SHARP: Eligibility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611188" y="1163638"/>
            <a:ext cx="8208962" cy="4408487"/>
          </a:xfrm>
        </p:spPr>
        <p:txBody>
          <a:bodyPr/>
          <a:lstStyle/>
          <a:p>
            <a:r>
              <a:rPr lang="en-GB" dirty="0" smtClean="0"/>
              <a:t>History of chronic kidney disease</a:t>
            </a:r>
          </a:p>
          <a:p>
            <a:pPr lvl="1"/>
            <a:r>
              <a:rPr lang="en-GB" dirty="0" smtClean="0"/>
              <a:t>not on dialysis: elevated creatinine on 2 occasions</a:t>
            </a:r>
          </a:p>
          <a:p>
            <a:pPr lvl="2"/>
            <a:r>
              <a:rPr lang="en-GB" dirty="0" smtClean="0"/>
              <a:t>Men: 	≥1.7 mg/</a:t>
            </a:r>
            <a:r>
              <a:rPr lang="en-GB" dirty="0" err="1" smtClean="0"/>
              <a:t>dL</a:t>
            </a:r>
            <a:r>
              <a:rPr lang="en-GB" dirty="0" smtClean="0"/>
              <a:t> (150 µmol/L)</a:t>
            </a:r>
          </a:p>
          <a:p>
            <a:pPr lvl="2"/>
            <a:r>
              <a:rPr lang="en-GB" dirty="0" smtClean="0"/>
              <a:t>Women:	≥1.5 mg/</a:t>
            </a:r>
            <a:r>
              <a:rPr lang="en-GB" dirty="0" err="1" smtClean="0"/>
              <a:t>dL</a:t>
            </a:r>
            <a:r>
              <a:rPr lang="en-GB" dirty="0" smtClean="0"/>
              <a:t> (130 µmol/L)</a:t>
            </a:r>
          </a:p>
          <a:p>
            <a:pPr lvl="1"/>
            <a:r>
              <a:rPr lang="en-GB" dirty="0" smtClean="0"/>
              <a:t>on dialysis: haemodialysis or peritoneal dialysis</a:t>
            </a:r>
          </a:p>
          <a:p>
            <a:r>
              <a:rPr lang="en-GB" dirty="0" smtClean="0"/>
              <a:t>Age ≥40 years</a:t>
            </a:r>
          </a:p>
          <a:p>
            <a:r>
              <a:rPr lang="en-GB" dirty="0" smtClean="0"/>
              <a:t>No history of myocardial infarction or coronary revascularisation</a:t>
            </a:r>
          </a:p>
          <a:p>
            <a:r>
              <a:rPr lang="en-GB" dirty="0" smtClean="0"/>
              <a:t>Uncertainty: </a:t>
            </a:r>
            <a:r>
              <a:rPr lang="en-GB" dirty="0" err="1" smtClean="0"/>
              <a:t>LDL</a:t>
            </a:r>
            <a:r>
              <a:rPr lang="en-GB" dirty="0" smtClean="0"/>
              <a:t>-lowering treatment not definitely indicated or contraindicated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SHARP: Main outcomes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0538" y="1387475"/>
            <a:ext cx="8532812" cy="418465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800" b="1" dirty="0">
                <a:latin typeface="+mn-lt"/>
              </a:rPr>
              <a:t>Key outcome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</a:rPr>
              <a:t>Major atherosclerotic events (coronary death, MI, non-haemorrhagic stroke, or any </a:t>
            </a:r>
            <a:r>
              <a:rPr lang="en-GB" sz="2800" dirty="0" smtClean="0">
                <a:latin typeface="+mn-lt"/>
              </a:rPr>
              <a:t>revascularisation)</a:t>
            </a:r>
            <a:endParaRPr lang="en-GB" sz="2800" b="1" dirty="0">
              <a:latin typeface="+mn-lt"/>
            </a:endParaRPr>
          </a:p>
          <a:p>
            <a:pPr marL="342900" indent="-342900" eaLnBrk="0" hangingPunct="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n-GB" sz="2800" b="1" dirty="0">
                <a:latin typeface="+mn-lt"/>
              </a:rPr>
              <a:t>Subsidiary outcomes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</a:rPr>
              <a:t>Major vascular events (cardiac death, MI, any stroke, or any </a:t>
            </a:r>
            <a:r>
              <a:rPr lang="en-GB" sz="2800" dirty="0" smtClean="0">
                <a:latin typeface="+mn-lt"/>
              </a:rPr>
              <a:t>revascularisation)</a:t>
            </a:r>
            <a:endParaRPr lang="en-GB" sz="2800" dirty="0">
              <a:latin typeface="+mn-lt"/>
            </a:endParaRP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</a:rPr>
              <a:t>Components of major atherosclerotic events</a:t>
            </a:r>
          </a:p>
          <a:p>
            <a:pPr marL="342900" indent="-342900" eaLnBrk="0" hangingPunct="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n-GB" sz="2800" b="1" dirty="0">
                <a:latin typeface="+mn-lt"/>
              </a:rPr>
              <a:t>Main renal outcome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</a:rPr>
              <a:t>End stage renal disease (dialysis or transplant)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800" dirty="0">
              <a:latin typeface="+mn-lt"/>
            </a:endParaRP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800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mond 4"/>
          <p:cNvSpPr/>
          <p:nvPr/>
        </p:nvSpPr>
        <p:spPr>
          <a:xfrm>
            <a:off x="3676863" y="1265519"/>
            <a:ext cx="1737274" cy="1340457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73503" y="1669870"/>
            <a:ext cx="1733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+mn-lt"/>
              </a:rPr>
              <a:t>Randomised</a:t>
            </a:r>
          </a:p>
          <a:p>
            <a:pPr algn="ctr"/>
            <a:r>
              <a:rPr lang="en-GB" sz="2000" dirty="0" smtClean="0">
                <a:latin typeface="+mn-lt"/>
              </a:rPr>
              <a:t>(9438)</a:t>
            </a:r>
            <a:endParaRPr lang="en-GB" sz="20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73503" y="4618488"/>
            <a:ext cx="174133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+mn-lt"/>
              </a:rPr>
              <a:t>Randomised</a:t>
            </a:r>
          </a:p>
          <a:p>
            <a:pPr algn="ctr"/>
            <a:r>
              <a:rPr lang="en-GB" sz="2000" dirty="0" smtClean="0">
                <a:latin typeface="+mn-lt"/>
              </a:rPr>
              <a:t>(886)</a:t>
            </a:r>
            <a:endParaRPr lang="en-GB" sz="20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42789" y="2895749"/>
            <a:ext cx="1804092" cy="646331"/>
          </a:xfrm>
          <a:prstGeom prst="rect">
            <a:avLst/>
          </a:prstGeom>
          <a:noFill/>
          <a:ln w="285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endParaRPr lang="en-GB" dirty="0" smtClean="0">
              <a:latin typeface="+mn-lt"/>
            </a:endParaRPr>
          </a:p>
          <a:p>
            <a:pPr algn="ctr"/>
            <a:endParaRPr lang="en-GB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44208" y="2895749"/>
            <a:ext cx="18040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dirty="0" smtClean="0">
              <a:latin typeface="+mn-lt"/>
            </a:endParaRPr>
          </a:p>
          <a:p>
            <a:pPr algn="ctr"/>
            <a:endParaRPr lang="en-GB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99592" y="2895749"/>
            <a:ext cx="18040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dirty="0" smtClean="0">
              <a:latin typeface="+mn-lt"/>
            </a:endParaRPr>
          </a:p>
          <a:p>
            <a:pPr algn="ctr"/>
            <a:endParaRPr lang="en-GB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40316" y="5414288"/>
            <a:ext cx="18040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dirty="0" smtClean="0">
              <a:latin typeface="+mn-lt"/>
            </a:endParaRPr>
          </a:p>
          <a:p>
            <a:pPr algn="ctr"/>
            <a:endParaRPr lang="en-GB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9592" y="5414288"/>
            <a:ext cx="18040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dirty="0" smtClean="0">
              <a:latin typeface="+mn-lt"/>
            </a:endParaRPr>
          </a:p>
          <a:p>
            <a:pPr algn="ctr"/>
            <a:endParaRPr lang="en-GB" dirty="0">
              <a:latin typeface="+mn-lt"/>
            </a:endParaRPr>
          </a:p>
        </p:txBody>
      </p:sp>
      <p:cxnSp>
        <p:nvCxnSpPr>
          <p:cNvPr id="18" name="Straight Arrow Connector 17"/>
          <p:cNvCxnSpPr>
            <a:stCxn id="5" idx="2"/>
            <a:endCxn id="12" idx="0"/>
          </p:cNvCxnSpPr>
          <p:nvPr/>
        </p:nvCxnSpPr>
        <p:spPr>
          <a:xfrm rot="5400000">
            <a:off x="4400282" y="2750530"/>
            <a:ext cx="289773" cy="665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3"/>
            <a:endCxn id="13" idx="0"/>
          </p:cNvCxnSpPr>
          <p:nvPr/>
        </p:nvCxnSpPr>
        <p:spPr>
          <a:xfrm>
            <a:off x="5414137" y="1935748"/>
            <a:ext cx="1932117" cy="960001"/>
          </a:xfrm>
          <a:prstGeom prst="bentConnector2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19"/>
          <p:cNvCxnSpPr>
            <a:stCxn id="188" idx="3"/>
            <a:endCxn id="15" idx="0"/>
          </p:cNvCxnSpPr>
          <p:nvPr/>
        </p:nvCxnSpPr>
        <p:spPr>
          <a:xfrm>
            <a:off x="5414137" y="4855202"/>
            <a:ext cx="1928225" cy="559086"/>
          </a:xfrm>
          <a:prstGeom prst="bentConnector2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3" idx="2"/>
            <a:endCxn id="15" idx="0"/>
          </p:cNvCxnSpPr>
          <p:nvPr/>
        </p:nvCxnSpPr>
        <p:spPr>
          <a:xfrm rot="5400000">
            <a:off x="6408204" y="4476238"/>
            <a:ext cx="1872208" cy="3892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19"/>
          <p:cNvCxnSpPr>
            <a:stCxn id="188" idx="1"/>
            <a:endCxn id="16" idx="0"/>
          </p:cNvCxnSpPr>
          <p:nvPr/>
        </p:nvCxnSpPr>
        <p:spPr>
          <a:xfrm rot="10800000" flipV="1">
            <a:off x="1801639" y="4855202"/>
            <a:ext cx="1875225" cy="559086"/>
          </a:xfrm>
          <a:prstGeom prst="bentConnector2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4" idx="2"/>
            <a:endCxn id="16" idx="0"/>
          </p:cNvCxnSpPr>
          <p:nvPr/>
        </p:nvCxnSpPr>
        <p:spPr>
          <a:xfrm rot="5400000">
            <a:off x="865534" y="4478184"/>
            <a:ext cx="1872208" cy="158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19"/>
          <p:cNvCxnSpPr>
            <a:stCxn id="5" idx="1"/>
            <a:endCxn id="14" idx="0"/>
          </p:cNvCxnSpPr>
          <p:nvPr/>
        </p:nvCxnSpPr>
        <p:spPr>
          <a:xfrm rot="10800000" flipV="1">
            <a:off x="1801639" y="1935747"/>
            <a:ext cx="1875225" cy="960001"/>
          </a:xfrm>
          <a:prstGeom prst="bentConnector2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5004048" y="3686096"/>
            <a:ext cx="2088232" cy="504056"/>
          </a:xfrm>
          <a:prstGeom prst="roundRect">
            <a:avLst>
              <a:gd name="adj" fmla="val 42210"/>
            </a:avLst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009322" y="3615828"/>
            <a:ext cx="208324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+mn-lt"/>
              </a:rPr>
              <a:t>Not re-randomised</a:t>
            </a:r>
          </a:p>
          <a:p>
            <a:pPr algn="ctr"/>
            <a:r>
              <a:rPr lang="en-GB" sz="1600" dirty="0" smtClean="0">
                <a:latin typeface="+mn-lt"/>
              </a:rPr>
              <a:t>(168)</a:t>
            </a:r>
            <a:endParaRPr lang="en-GB" sz="1600" dirty="0">
              <a:latin typeface="+mn-lt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444208" y="2863072"/>
            <a:ext cx="1799273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+mn-lt"/>
              </a:rPr>
              <a:t>Placebo</a:t>
            </a:r>
          </a:p>
          <a:p>
            <a:pPr algn="ctr"/>
            <a:r>
              <a:rPr lang="en-GB" sz="2000" dirty="0" smtClean="0">
                <a:latin typeface="+mn-lt"/>
              </a:rPr>
              <a:t>(4191)</a:t>
            </a:r>
            <a:endParaRPr lang="en-GB" sz="2000" dirty="0">
              <a:latin typeface="+mn-lt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635896" y="2863072"/>
            <a:ext cx="1800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>
                <a:latin typeface="+mn-lt"/>
              </a:rPr>
              <a:t>Simvastatin</a:t>
            </a:r>
            <a:endParaRPr lang="en-GB" sz="2000" dirty="0" smtClean="0">
              <a:latin typeface="+mn-lt"/>
            </a:endParaRPr>
          </a:p>
          <a:p>
            <a:pPr algn="ctr"/>
            <a:r>
              <a:rPr lang="en-GB" sz="2000" dirty="0" smtClean="0">
                <a:latin typeface="+mn-lt"/>
              </a:rPr>
              <a:t>(1054)</a:t>
            </a:r>
            <a:endParaRPr lang="en-GB" sz="2000" dirty="0">
              <a:latin typeface="+mn-lt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899592" y="2863072"/>
            <a:ext cx="1800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>
                <a:latin typeface="+mn-lt"/>
              </a:rPr>
              <a:t>Simva</a:t>
            </a:r>
            <a:r>
              <a:rPr lang="en-GB" sz="2000" dirty="0" smtClean="0">
                <a:latin typeface="+mn-lt"/>
              </a:rPr>
              <a:t>/</a:t>
            </a:r>
            <a:r>
              <a:rPr lang="en-GB" sz="2000" dirty="0" err="1" smtClean="0">
                <a:latin typeface="+mn-lt"/>
              </a:rPr>
              <a:t>Eze</a:t>
            </a:r>
            <a:endParaRPr lang="en-GB" sz="2000" dirty="0" smtClean="0">
              <a:latin typeface="+mn-lt"/>
            </a:endParaRPr>
          </a:p>
          <a:p>
            <a:pPr algn="ctr"/>
            <a:r>
              <a:rPr lang="en-GB" sz="2000" dirty="0" smtClean="0">
                <a:latin typeface="+mn-lt"/>
              </a:rPr>
              <a:t>(4193)</a:t>
            </a:r>
            <a:endParaRPr lang="en-GB" sz="2000" dirty="0">
              <a:latin typeface="+mn-lt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99592" y="5385410"/>
            <a:ext cx="1800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>
                <a:latin typeface="+mn-lt"/>
              </a:rPr>
              <a:t>Simv</a:t>
            </a:r>
            <a:r>
              <a:rPr lang="en-GB" sz="2000" dirty="0" smtClean="0">
                <a:latin typeface="+mn-lt"/>
              </a:rPr>
              <a:t>/</a:t>
            </a:r>
            <a:r>
              <a:rPr lang="en-GB" sz="2000" dirty="0" err="1" smtClean="0">
                <a:latin typeface="+mn-lt"/>
              </a:rPr>
              <a:t>Eze</a:t>
            </a:r>
            <a:endParaRPr lang="en-GB" sz="2000" dirty="0" smtClean="0">
              <a:latin typeface="+mn-lt"/>
            </a:endParaRPr>
          </a:p>
          <a:p>
            <a:pPr algn="ctr"/>
            <a:r>
              <a:rPr lang="en-GB" sz="2000" dirty="0" smtClean="0">
                <a:latin typeface="+mn-lt"/>
              </a:rPr>
              <a:t>(4650)</a:t>
            </a:r>
            <a:endParaRPr lang="en-GB" sz="2000" dirty="0">
              <a:latin typeface="+mn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453164" y="5381136"/>
            <a:ext cx="179124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GB" sz="2000" dirty="0" smtClean="0">
                <a:latin typeface="+mn-lt"/>
              </a:rPr>
              <a:t>Placebo</a:t>
            </a:r>
          </a:p>
          <a:p>
            <a:pPr algn="ctr"/>
            <a:r>
              <a:rPr lang="en-GB" sz="2000" dirty="0" smtClean="0">
                <a:latin typeface="+mn-lt"/>
              </a:rPr>
              <a:t>(4620)</a:t>
            </a:r>
            <a:endParaRPr lang="en-GB" sz="2000" dirty="0">
              <a:latin typeface="+mn-lt"/>
            </a:endParaRPr>
          </a:p>
        </p:txBody>
      </p:sp>
      <p:cxnSp>
        <p:nvCxnSpPr>
          <p:cNvPr id="147" name="Shape 146"/>
          <p:cNvCxnSpPr>
            <a:stCxn id="12" idx="2"/>
            <a:endCxn id="69" idx="1"/>
          </p:cNvCxnSpPr>
          <p:nvPr/>
        </p:nvCxnSpPr>
        <p:spPr>
          <a:xfrm rot="16200000" flipH="1">
            <a:off x="4576419" y="3510495"/>
            <a:ext cx="396044" cy="459213"/>
          </a:xfrm>
          <a:prstGeom prst="bentConnector2">
            <a:avLst/>
          </a:prstGeom>
          <a:ln w="28575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12" idx="2"/>
            <a:endCxn id="188" idx="0"/>
          </p:cNvCxnSpPr>
          <p:nvPr/>
        </p:nvCxnSpPr>
        <p:spPr>
          <a:xfrm rot="16200000" flipH="1">
            <a:off x="4223721" y="3863193"/>
            <a:ext cx="642893" cy="665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Diamond 187"/>
          <p:cNvSpPr/>
          <p:nvPr/>
        </p:nvSpPr>
        <p:spPr>
          <a:xfrm>
            <a:off x="3676863" y="4184973"/>
            <a:ext cx="1737274" cy="1340457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SHARP: Randomisation structure</a:t>
            </a:r>
            <a:endParaRPr lang="en-GB" dirty="0"/>
          </a:p>
        </p:txBody>
      </p:sp>
      <p:sp>
        <p:nvSpPr>
          <p:cNvPr id="64" name="TextBox 63"/>
          <p:cNvSpPr txBox="1"/>
          <p:nvPr/>
        </p:nvSpPr>
        <p:spPr>
          <a:xfrm>
            <a:off x="2053666" y="5817458"/>
            <a:ext cx="50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+mn-lt"/>
              </a:rPr>
              <a:t>Median follow-up 4.9 years</a:t>
            </a:r>
          </a:p>
          <a:p>
            <a:pPr algn="ctr"/>
            <a:r>
              <a:rPr lang="en-GB" sz="2000" dirty="0" smtClean="0">
                <a:latin typeface="+mn-lt"/>
              </a:rPr>
              <a:t>Lost to mortality follow-up 1.5%</a:t>
            </a:r>
            <a:endParaRPr lang="en-GB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SHARP: Baseline characteristics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3150" y="1095375"/>
          <a:ext cx="7006856" cy="5172521"/>
        </p:xfrm>
        <a:graphic>
          <a:graphicData uri="http://schemas.openxmlformats.org/drawingml/2006/table">
            <a:tbl>
              <a:tblPr/>
              <a:tblGrid>
                <a:gridCol w="4270509"/>
                <a:gridCol w="2736347"/>
              </a:tblGrid>
              <a:tr h="424666">
                <a:tc>
                  <a:txBody>
                    <a:bodyPr/>
                    <a:lstStyle/>
                    <a:p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Characteristic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Mean (SD) or 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7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Age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62 (12)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7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Men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63%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7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Systolic BP (mm Hg)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139 (22)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Diastolic BP (mm Hg)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79 (13)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Body mass index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27 (6)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981">
                <a:tc>
                  <a:txBody>
                    <a:bodyPr/>
                    <a:lstStyle/>
                    <a:p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Current smoker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13%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981">
                <a:tc>
                  <a:txBody>
                    <a:bodyPr/>
                    <a:lstStyle/>
                    <a:p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Vascular disease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15%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809">
                <a:tc>
                  <a:txBody>
                    <a:bodyPr/>
                    <a:lstStyle/>
                    <a:p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Diabetes mellitus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23%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2">
                <a:tc>
                  <a:txBody>
                    <a:bodyPr/>
                    <a:lstStyle/>
                    <a:p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Non-dialysis patients only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GB" sz="2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kumimoji="0" lang="en-GB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=6247)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826">
                <a:tc>
                  <a:txBody>
                    <a:bodyPr/>
                    <a:lstStyle/>
                    <a:p>
                      <a:pPr lvl="0"/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eGFR (</a:t>
                      </a:r>
                      <a:r>
                        <a:rPr kumimoji="0" lang="en-GB" sz="2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mL</a:t>
                      </a:r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/min/1.73m</a:t>
                      </a:r>
                      <a:r>
                        <a:rPr kumimoji="0" lang="en-GB" sz="2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27 (13)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790">
                <a:tc>
                  <a:txBody>
                    <a:bodyPr/>
                    <a:lstStyle/>
                    <a:p>
                      <a:pPr lvl="0"/>
                      <a:r>
                        <a:rPr kumimoji="0" lang="en-GB" sz="2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Albuminuria</a:t>
                      </a:r>
                      <a:endParaRPr kumimoji="0" lang="en-GB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80%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Renal Status at randomisation</a:t>
            </a:r>
            <a:br>
              <a:rPr lang="en-GB" altLang="zh-CN" dirty="0" smtClean="0"/>
            </a:br>
            <a:r>
              <a:rPr lang="en-GB" altLang="zh-CN" dirty="0" smtClean="0"/>
              <a:t>to </a:t>
            </a:r>
            <a:r>
              <a:rPr lang="en-GB" altLang="zh-CN" dirty="0" err="1" smtClean="0"/>
              <a:t>Simv/Eze</a:t>
            </a:r>
            <a:r>
              <a:rPr lang="en-GB" altLang="zh-CN" dirty="0" smtClean="0"/>
              <a:t> </a:t>
            </a:r>
            <a:r>
              <a:rPr lang="en-GB" altLang="zh-CN" dirty="0" err="1" smtClean="0"/>
              <a:t>vs</a:t>
            </a:r>
            <a:r>
              <a:rPr lang="en-GB" altLang="zh-CN" dirty="0" smtClean="0"/>
              <a:t> Placebo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71550" y="1268413"/>
          <a:ext cx="7200900" cy="5319400"/>
        </p:xfrm>
        <a:graphic>
          <a:graphicData uri="http://schemas.openxmlformats.org/drawingml/2006/table">
            <a:tbl>
              <a:tblPr/>
              <a:tblGrid>
                <a:gridCol w="3240088"/>
                <a:gridCol w="1851025"/>
                <a:gridCol w="2109787"/>
              </a:tblGrid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Number</a:t>
                      </a: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Percentage</a:t>
                      </a: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eGFR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mL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/min/1.73m</a:t>
                      </a:r>
                      <a:r>
                        <a:rPr kumimoji="0" lang="en-GB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≥60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88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30-59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2155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36%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15-29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2565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43%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&lt;15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1221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20%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Mean 27 (SD 13)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Dialysis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	Haemodialysis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2527</a:t>
                      </a:r>
                    </a:p>
                  </a:txBody>
                  <a:tcPr marL="38100" marR="38100" marT="0" marB="0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27%</a:t>
                      </a:r>
                    </a:p>
                  </a:txBody>
                  <a:tcPr marL="38100" marR="38100" marT="0" marB="0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	Peritoneal dialysis</a:t>
                      </a: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496</a:t>
                      </a:r>
                    </a:p>
                  </a:txBody>
                  <a:tcPr marL="38100" marR="38100" marT="0" marB="0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5%</a:t>
                      </a:r>
                    </a:p>
                  </a:txBody>
                  <a:tcPr marL="38100" marR="38100" marT="0" marB="0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</a:tabLst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	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Subtotal</a:t>
                      </a:r>
                      <a:endParaRPr kumimoji="0" lang="en-GB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8100" marR="381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3023</a:t>
                      </a:r>
                    </a:p>
                  </a:txBody>
                  <a:tcPr marL="38100" marR="38100" marT="0" marB="0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Times New Roman" pitchFamily="18" charset="0"/>
                        </a:rPr>
                        <a:t>33%</a:t>
                      </a:r>
                    </a:p>
                  </a:txBody>
                  <a:tcPr marL="38100" marR="38100" marT="0" marB="0" horzOverflow="overflow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Lipid Profile at initial randomisation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1357313"/>
          <a:ext cx="8640960" cy="3785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1944216"/>
                <a:gridCol w="1656184"/>
                <a:gridCol w="1656184"/>
              </a:tblGrid>
              <a:tr h="4052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Lipid fractions</a:t>
                      </a:r>
                    </a:p>
                  </a:txBody>
                  <a:tcPr marL="38100" marR="3810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Not on dialysis</a:t>
                      </a:r>
                    </a:p>
                  </a:txBody>
                  <a:tcPr marL="38100" marR="3810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On dialysis</a:t>
                      </a:r>
                    </a:p>
                  </a:txBody>
                  <a:tcPr marL="38100" marR="3810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All patients</a:t>
                      </a:r>
                    </a:p>
                  </a:txBody>
                  <a:tcPr marL="38100" marR="3810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52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52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Number analysed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6149 (96%)</a:t>
                      </a: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2895 (95%)</a:t>
                      </a: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9044 (96%)</a:t>
                      </a: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52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Total </a:t>
                      </a: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cholesterol (</a:t>
                      </a:r>
                      <a:r>
                        <a:rPr lang="en-GB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mmol</a:t>
                      </a: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/L)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5.0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4.6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4.9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52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LDL </a:t>
                      </a: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cholesterol (</a:t>
                      </a:r>
                      <a:r>
                        <a:rPr lang="en-GB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mmol</a:t>
                      </a: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/L)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2.9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2.6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2.8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52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HDL </a:t>
                      </a: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cholesterol (</a:t>
                      </a:r>
                      <a:r>
                        <a:rPr lang="en-GB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mmol</a:t>
                      </a: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/L)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1.1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1.1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1.1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52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Triglycerides (</a:t>
                      </a:r>
                      <a:r>
                        <a:rPr lang="en-GB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mmol</a:t>
                      </a: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/L)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2.3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2.3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2.3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52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Apolipoprotein</a:t>
                      </a: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 B (mg/</a:t>
                      </a:r>
                      <a:r>
                        <a:rPr lang="en-GB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dL</a:t>
                      </a: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)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99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92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96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52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Apolipoprotein</a:t>
                      </a: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 A</a:t>
                      </a:r>
                      <a:r>
                        <a:rPr lang="en-GB" sz="240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I </a:t>
                      </a: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(mg/</a:t>
                      </a:r>
                      <a:r>
                        <a:rPr lang="en-GB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dL</a:t>
                      </a: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)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136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129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134</a:t>
                      </a:r>
                      <a:endParaRPr lang="en-GB" sz="24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38100" marR="381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359" name="Footer Placeholder 3"/>
          <p:cNvSpPr txBox="1">
            <a:spLocks/>
          </p:cNvSpPr>
          <p:nvPr/>
        </p:nvSpPr>
        <p:spPr bwMode="auto">
          <a:xfrm>
            <a:off x="179388" y="6237288"/>
            <a:ext cx="55514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66700" indent="-266700">
              <a:buFont typeface="Arial" charset="0"/>
              <a:buNone/>
              <a:tabLst>
                <a:tab pos="266700" algn="l"/>
                <a:tab pos="533400" algn="l"/>
                <a:tab pos="901700" algn="l"/>
              </a:tabLst>
            </a:pPr>
            <a:r>
              <a:rPr lang="en-US" sz="1400">
                <a:latin typeface="Calibri" pitchFamily="34" charset="0"/>
              </a:rPr>
              <a:t>Am Heart J 2010; 160:785-794.e10</a:t>
            </a:r>
            <a:r>
              <a:rPr lang="en-GB" sz="1400">
                <a:latin typeface="Calibri" pitchFamily="34" charset="0"/>
              </a:rPr>
              <a:t> doi:10.1016/j.ahj.2010.08.012</a:t>
            </a:r>
            <a:endParaRPr lang="en-US" sz="14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Simv/Eze</a:t>
            </a:r>
            <a:r>
              <a:rPr lang="en-GB" dirty="0" smtClean="0"/>
              <a:t> produces additional reductions in</a:t>
            </a:r>
            <a:br>
              <a:rPr lang="en-GB" dirty="0" smtClean="0"/>
            </a:br>
            <a:r>
              <a:rPr lang="en-GB" dirty="0" err="1" smtClean="0"/>
              <a:t>LDL</a:t>
            </a:r>
            <a:r>
              <a:rPr lang="en-GB" dirty="0" smtClean="0"/>
              <a:t> (</a:t>
            </a:r>
            <a:r>
              <a:rPr lang="en-GB" dirty="0" err="1" smtClean="0"/>
              <a:t>mmol</a:t>
            </a:r>
            <a:r>
              <a:rPr lang="en-GB" dirty="0" smtClean="0"/>
              <a:t>/L) and </a:t>
            </a:r>
            <a:r>
              <a:rPr lang="en-GB" dirty="0" err="1" smtClean="0"/>
              <a:t>apo</a:t>
            </a:r>
            <a:r>
              <a:rPr lang="en-GB" dirty="0" smtClean="0"/>
              <a:t> B (mg/</a:t>
            </a:r>
            <a:r>
              <a:rPr lang="en-GB" dirty="0" err="1" smtClean="0"/>
              <a:t>dL</a:t>
            </a:r>
            <a:r>
              <a:rPr lang="en-GB" dirty="0" smtClean="0"/>
              <a:t>) at 1 year</a:t>
            </a:r>
          </a:p>
        </p:txBody>
      </p:sp>
      <p:graphicFrame>
        <p:nvGraphicFramePr>
          <p:cNvPr id="58409" name="Group 41"/>
          <p:cNvGraphicFramePr>
            <a:graphicFrameLocks noGrp="1"/>
          </p:cNvGraphicFramePr>
          <p:nvPr>
            <p:ph idx="1"/>
          </p:nvPr>
        </p:nvGraphicFramePr>
        <p:xfrm>
          <a:off x="976313" y="1600200"/>
          <a:ext cx="7451725" cy="3615055"/>
        </p:xfrm>
        <a:graphic>
          <a:graphicData uri="http://schemas.openxmlformats.org/drawingml/2006/table">
            <a:tbl>
              <a:tblPr/>
              <a:tblGrid>
                <a:gridCol w="2678112"/>
                <a:gridCol w="1481138"/>
                <a:gridCol w="1646237"/>
                <a:gridCol w="1646238"/>
              </a:tblGrid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Biochemical parameter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Simv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vs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Simv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Eze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vs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Simv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Simv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Eze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vs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Placebo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 cholesterol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-0.97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-0.43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-1.39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LDL cholesterol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-0.75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-0.34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-1.09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HDL cholesterol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0.05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-0.03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0.02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Non-HDL cholesterol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-1.01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-0.40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-1.41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Triglycerides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-0.64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0.07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-0.57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Apolipoprotein B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-21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-28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Apolipoprotein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</a:t>
                      </a:r>
                      <a:r>
                        <a:rPr kumimoji="0" lang="en-GB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4.1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-1.0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71550" y="2959100"/>
            <a:ext cx="6985000" cy="431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4377</TotalTime>
  <Words>2478</Words>
  <Application>Microsoft Office PowerPoint</Application>
  <PresentationFormat>On-screen Show (4:3)</PresentationFormat>
  <Paragraphs>995</Paragraphs>
  <Slides>29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Office Theme</vt:lpstr>
      <vt:lpstr>2_Office Theme</vt:lpstr>
      <vt:lpstr>1_Office Theme</vt:lpstr>
      <vt:lpstr>Microsoft Office Excel 97-2003 Worksheet</vt:lpstr>
      <vt:lpstr>The results of the SHARP trial</vt:lpstr>
      <vt:lpstr>SHARP: Rationale</vt:lpstr>
      <vt:lpstr>SHARP: Eligibility</vt:lpstr>
      <vt:lpstr>SHARP: Main outcomes</vt:lpstr>
      <vt:lpstr>SHARP: Randomisation structure</vt:lpstr>
      <vt:lpstr>SHARP: Baseline characteristics</vt:lpstr>
      <vt:lpstr>Renal Status at randomisation to Simv/Eze vs Placebo</vt:lpstr>
      <vt:lpstr>Lipid Profile at initial randomisation</vt:lpstr>
      <vt:lpstr>Simv/Eze produces additional reductions in LDL (mmol/L) and apo B (mg/dL) at 1 year</vt:lpstr>
      <vt:lpstr>Effect of Simv/Eze on lipids (mmol/L) and apolipoproteins (mg/dL) at 2.5 years</vt:lpstr>
      <vt:lpstr>SHARP: Compliance and LDL reduction at study midpoint</vt:lpstr>
      <vt:lpstr>SHARP: Major Atherosclerotic Events</vt:lpstr>
      <vt:lpstr>SHARP: Major Atherosclerotic Events</vt:lpstr>
      <vt:lpstr>SHARP: Major Vascular Events</vt:lpstr>
      <vt:lpstr>SHARP: Major Coronary Events</vt:lpstr>
      <vt:lpstr>SHARP: Total stroke</vt:lpstr>
      <vt:lpstr>SHARP: Revascularisation</vt:lpstr>
      <vt:lpstr>SHARP: Cause-specific mortality</vt:lpstr>
      <vt:lpstr>SHARP: Major Atherosclerotic Events by age and sex</vt:lpstr>
      <vt:lpstr>SHARP: Major Atherosclerotic Events by renal status</vt:lpstr>
      <vt:lpstr>Comparison of SHARP with other trials: Non-Fatal Myocardial Infarction</vt:lpstr>
      <vt:lpstr>Comparison of SHARP with other trials: Non-Fatal Non-Haemorrhagic Stroke</vt:lpstr>
      <vt:lpstr>Comparison of SHARP with other trials: Coronary Revascularisation</vt:lpstr>
      <vt:lpstr>Comparison of SHARP with other trials: Vascular Death</vt:lpstr>
      <vt:lpstr>SHARP: Renal outcomes</vt:lpstr>
      <vt:lpstr>SHARP: Cancer incidence</vt:lpstr>
      <vt:lpstr>Slide 27</vt:lpstr>
      <vt:lpstr>SHARP: Major Atherosclerotic Events 5-year benefit per 1000 patients </vt:lpstr>
      <vt:lpstr>SHARP: 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Lewis</dc:creator>
  <cp:lastModifiedBy>michellen</cp:lastModifiedBy>
  <cp:revision>336</cp:revision>
  <dcterms:created xsi:type="dcterms:W3CDTF">2010-10-11T08:34:04Z</dcterms:created>
  <dcterms:modified xsi:type="dcterms:W3CDTF">2011-06-09T15:18:32Z</dcterms:modified>
</cp:coreProperties>
</file>