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70" r:id="rId3"/>
    <p:sldMasterId id="2147483672" r:id="rId4"/>
  </p:sldMasterIdLst>
  <p:sldIdLst>
    <p:sldId id="257" r:id="rId5"/>
    <p:sldId id="258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6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42EF-CCD0-4655-85CB-F093231D0C8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30/04/2019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4399-82F9-41AD-A288-6F2DF63063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654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42EF-CCD0-4655-85CB-F093231D0C8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30/04/2019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4399-82F9-41AD-A288-6F2DF63063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654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42EF-CCD0-4655-85CB-F093231D0C8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30/04/2019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4399-82F9-41AD-A288-6F2DF63063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654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42EF-CCD0-4655-85CB-F093231D0C8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30/04/2019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4399-82F9-41AD-A288-6F2DF63063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654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F42EF-CCD0-4655-85CB-F093231D0C8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30/04/2019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84399-82F9-41AD-A288-6F2DF63063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12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F42EF-CCD0-4655-85CB-F093231D0C8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30/04/2019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84399-82F9-41AD-A288-6F2DF63063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12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F42EF-CCD0-4655-85CB-F093231D0C8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30/04/2019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84399-82F9-41AD-A288-6F2DF63063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12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F42EF-CCD0-4655-85CB-F093231D0C8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30/04/2019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84399-82F9-41AD-A288-6F2DF63063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12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02782"/>
            <a:ext cx="91440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20-Year Risks of Breast-Cancer Recurrence</a:t>
            </a:r>
          </a:p>
          <a:p>
            <a:pPr algn="ctr"/>
            <a:r>
              <a:rPr lang="en-GB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 Stopping Endocrine Therapy at 5 </a:t>
            </a:r>
            <a:r>
              <a:rPr lang="en-GB" sz="3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</a:p>
          <a:p>
            <a:pPr algn="ctr"/>
            <a:endParaRPr lang="en-GB" sz="36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36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Breast Cancer </a:t>
            </a:r>
            <a:r>
              <a:rPr lang="en-GB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Trialists</a:t>
            </a: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 Collaborative Group (EBCTCG</a:t>
            </a:r>
            <a:r>
              <a:rPr lang="en-GB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endParaRPr lang="en-GB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en-GB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</a:t>
            </a: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 Med 2017</a:t>
            </a:r>
            <a:r>
              <a:rPr lang="en-GB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377:1836-46</a:t>
            </a:r>
          </a:p>
        </p:txBody>
      </p:sp>
    </p:spTree>
    <p:extLst>
      <p:ext uri="{BB962C8B-B14F-4D97-AF65-F5344CB8AC3E}">
        <p14:creationId xmlns:p14="http://schemas.microsoft.com/office/powerpoint/2010/main" val="169188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160338" y="561975"/>
            <a:ext cx="9144000" cy="6329363"/>
            <a:chOff x="101" y="354"/>
            <a:chExt cx="5760" cy="3987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101" y="354"/>
              <a:ext cx="5760" cy="39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grpSp>
          <p:nvGrpSpPr>
            <p:cNvPr id="5" name="Group 205"/>
            <p:cNvGrpSpPr>
              <a:grpSpLocks/>
            </p:cNvGrpSpPr>
            <p:nvPr/>
          </p:nvGrpSpPr>
          <p:grpSpPr bwMode="auto">
            <a:xfrm>
              <a:off x="106" y="514"/>
              <a:ext cx="5053" cy="3827"/>
              <a:chOff x="106" y="514"/>
              <a:chExt cx="5053" cy="3827"/>
            </a:xfrm>
          </p:grpSpPr>
          <p:sp>
            <p:nvSpPr>
              <p:cNvPr id="45" name="Line 5"/>
              <p:cNvSpPr>
                <a:spLocks noChangeShapeType="1"/>
              </p:cNvSpPr>
              <p:nvPr/>
            </p:nvSpPr>
            <p:spPr bwMode="auto">
              <a:xfrm>
                <a:off x="683" y="3238"/>
                <a:ext cx="4427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" name="Line 6"/>
              <p:cNvSpPr>
                <a:spLocks noChangeShapeType="1"/>
              </p:cNvSpPr>
              <p:nvPr/>
            </p:nvSpPr>
            <p:spPr bwMode="auto">
              <a:xfrm>
                <a:off x="683" y="3238"/>
                <a:ext cx="0" cy="41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" name="Line 7"/>
              <p:cNvSpPr>
                <a:spLocks noChangeShapeType="1"/>
              </p:cNvSpPr>
              <p:nvPr/>
            </p:nvSpPr>
            <p:spPr bwMode="auto">
              <a:xfrm>
                <a:off x="1610" y="3238"/>
                <a:ext cx="0" cy="41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" name="Line 8"/>
              <p:cNvSpPr>
                <a:spLocks noChangeShapeType="1"/>
              </p:cNvSpPr>
              <p:nvPr/>
            </p:nvSpPr>
            <p:spPr bwMode="auto">
              <a:xfrm>
                <a:off x="2537" y="3238"/>
                <a:ext cx="0" cy="41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" name="Line 9"/>
              <p:cNvSpPr>
                <a:spLocks noChangeShapeType="1"/>
              </p:cNvSpPr>
              <p:nvPr/>
            </p:nvSpPr>
            <p:spPr bwMode="auto">
              <a:xfrm>
                <a:off x="3459" y="3238"/>
                <a:ext cx="0" cy="41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" name="Line 10"/>
              <p:cNvSpPr>
                <a:spLocks noChangeShapeType="1"/>
              </p:cNvSpPr>
              <p:nvPr/>
            </p:nvSpPr>
            <p:spPr bwMode="auto">
              <a:xfrm>
                <a:off x="4386" y="3238"/>
                <a:ext cx="0" cy="41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" name="Rectangle 11"/>
              <p:cNvSpPr>
                <a:spLocks noChangeArrowheads="1"/>
              </p:cNvSpPr>
              <p:nvPr/>
            </p:nvSpPr>
            <p:spPr bwMode="auto">
              <a:xfrm>
                <a:off x="612" y="3316"/>
                <a:ext cx="206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" name="Rectangle 12"/>
              <p:cNvSpPr>
                <a:spLocks noChangeArrowheads="1"/>
              </p:cNvSpPr>
              <p:nvPr/>
            </p:nvSpPr>
            <p:spPr bwMode="auto">
              <a:xfrm>
                <a:off x="1539" y="3316"/>
                <a:ext cx="206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5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" name="Rectangle 13"/>
              <p:cNvSpPr>
                <a:spLocks noChangeArrowheads="1"/>
              </p:cNvSpPr>
              <p:nvPr/>
            </p:nvSpPr>
            <p:spPr bwMode="auto">
              <a:xfrm>
                <a:off x="2410" y="3316"/>
                <a:ext cx="318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" name="Rectangle 14"/>
              <p:cNvSpPr>
                <a:spLocks noChangeArrowheads="1"/>
              </p:cNvSpPr>
              <p:nvPr/>
            </p:nvSpPr>
            <p:spPr bwMode="auto">
              <a:xfrm>
                <a:off x="3332" y="3316"/>
                <a:ext cx="318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15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5" name="Rectangle 15"/>
              <p:cNvSpPr>
                <a:spLocks noChangeArrowheads="1"/>
              </p:cNvSpPr>
              <p:nvPr/>
            </p:nvSpPr>
            <p:spPr bwMode="auto">
              <a:xfrm>
                <a:off x="4259" y="3316"/>
                <a:ext cx="318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" name="Line 16"/>
              <p:cNvSpPr>
                <a:spLocks noChangeShapeType="1"/>
              </p:cNvSpPr>
              <p:nvPr/>
            </p:nvSpPr>
            <p:spPr bwMode="auto">
              <a:xfrm flipV="1">
                <a:off x="683" y="632"/>
                <a:ext cx="0" cy="2606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" name="Line 17"/>
              <p:cNvSpPr>
                <a:spLocks noChangeShapeType="1"/>
              </p:cNvSpPr>
              <p:nvPr/>
            </p:nvSpPr>
            <p:spPr bwMode="auto">
              <a:xfrm flipH="1">
                <a:off x="646" y="3238"/>
                <a:ext cx="37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" name="Line 18"/>
              <p:cNvSpPr>
                <a:spLocks noChangeShapeType="1"/>
              </p:cNvSpPr>
              <p:nvPr/>
            </p:nvSpPr>
            <p:spPr bwMode="auto">
              <a:xfrm flipH="1">
                <a:off x="646" y="2802"/>
                <a:ext cx="37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" name="Line 19"/>
              <p:cNvSpPr>
                <a:spLocks noChangeShapeType="1"/>
              </p:cNvSpPr>
              <p:nvPr/>
            </p:nvSpPr>
            <p:spPr bwMode="auto">
              <a:xfrm flipH="1">
                <a:off x="646" y="2370"/>
                <a:ext cx="37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" name="Line 20"/>
              <p:cNvSpPr>
                <a:spLocks noChangeShapeType="1"/>
              </p:cNvSpPr>
              <p:nvPr/>
            </p:nvSpPr>
            <p:spPr bwMode="auto">
              <a:xfrm flipH="1">
                <a:off x="646" y="1935"/>
                <a:ext cx="37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" name="Line 21"/>
              <p:cNvSpPr>
                <a:spLocks noChangeShapeType="1"/>
              </p:cNvSpPr>
              <p:nvPr/>
            </p:nvSpPr>
            <p:spPr bwMode="auto">
              <a:xfrm flipH="1">
                <a:off x="646" y="1499"/>
                <a:ext cx="37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" name="Line 22"/>
              <p:cNvSpPr>
                <a:spLocks noChangeShapeType="1"/>
              </p:cNvSpPr>
              <p:nvPr/>
            </p:nvSpPr>
            <p:spPr bwMode="auto">
              <a:xfrm flipH="1">
                <a:off x="646" y="1068"/>
                <a:ext cx="37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" name="Line 23"/>
              <p:cNvSpPr>
                <a:spLocks noChangeShapeType="1"/>
              </p:cNvSpPr>
              <p:nvPr/>
            </p:nvSpPr>
            <p:spPr bwMode="auto">
              <a:xfrm flipH="1">
                <a:off x="646" y="632"/>
                <a:ext cx="37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" name="Rectangle 24"/>
              <p:cNvSpPr>
                <a:spLocks noChangeArrowheads="1"/>
              </p:cNvSpPr>
              <p:nvPr/>
            </p:nvSpPr>
            <p:spPr bwMode="auto">
              <a:xfrm>
                <a:off x="496" y="3119"/>
                <a:ext cx="207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" name="Rectangle 25"/>
              <p:cNvSpPr>
                <a:spLocks noChangeArrowheads="1"/>
              </p:cNvSpPr>
              <p:nvPr/>
            </p:nvSpPr>
            <p:spPr bwMode="auto">
              <a:xfrm>
                <a:off x="384" y="2252"/>
                <a:ext cx="319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6" name="Rectangle 26"/>
              <p:cNvSpPr>
                <a:spLocks noChangeArrowheads="1"/>
              </p:cNvSpPr>
              <p:nvPr/>
            </p:nvSpPr>
            <p:spPr bwMode="auto">
              <a:xfrm>
                <a:off x="384" y="1381"/>
                <a:ext cx="319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20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7" name="Rectangle 27"/>
              <p:cNvSpPr>
                <a:spLocks noChangeArrowheads="1"/>
              </p:cNvSpPr>
              <p:nvPr/>
            </p:nvSpPr>
            <p:spPr bwMode="auto">
              <a:xfrm>
                <a:off x="384" y="514"/>
                <a:ext cx="319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30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" name="Rectangle 28"/>
              <p:cNvSpPr>
                <a:spLocks noChangeArrowheads="1"/>
              </p:cNvSpPr>
              <p:nvPr/>
            </p:nvSpPr>
            <p:spPr bwMode="auto">
              <a:xfrm rot="16200000">
                <a:off x="-1099" y="1802"/>
                <a:ext cx="2676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Any breast cancer event, %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9" name="Rectangle 29"/>
              <p:cNvSpPr>
                <a:spLocks noChangeArrowheads="1"/>
              </p:cNvSpPr>
              <p:nvPr/>
            </p:nvSpPr>
            <p:spPr bwMode="auto">
              <a:xfrm>
                <a:off x="4547" y="3303"/>
                <a:ext cx="612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years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" name="Rectangle 30"/>
              <p:cNvSpPr>
                <a:spLocks noChangeArrowheads="1"/>
              </p:cNvSpPr>
              <p:nvPr/>
            </p:nvSpPr>
            <p:spPr bwMode="auto">
              <a:xfrm>
                <a:off x="687" y="3109"/>
                <a:ext cx="923" cy="12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1" name="Rectangle 31"/>
              <p:cNvSpPr>
                <a:spLocks noChangeArrowheads="1"/>
              </p:cNvSpPr>
              <p:nvPr/>
            </p:nvSpPr>
            <p:spPr bwMode="auto">
              <a:xfrm>
                <a:off x="687" y="3109"/>
                <a:ext cx="923" cy="129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2" name="Rectangle 32"/>
              <p:cNvSpPr>
                <a:spLocks noChangeArrowheads="1"/>
              </p:cNvSpPr>
              <p:nvPr/>
            </p:nvSpPr>
            <p:spPr bwMode="auto">
              <a:xfrm>
                <a:off x="733" y="2939"/>
                <a:ext cx="968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ET for 5 years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3" name="Rectangle 33"/>
              <p:cNvSpPr>
                <a:spLocks noChangeArrowheads="1"/>
              </p:cNvSpPr>
              <p:nvPr/>
            </p:nvSpPr>
            <p:spPr bwMode="auto">
              <a:xfrm>
                <a:off x="417" y="3628"/>
                <a:ext cx="4240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No. at risk (and, in each 5-year period, no. of events and annual rate)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4" name="Rectangle 34"/>
              <p:cNvSpPr>
                <a:spLocks noChangeArrowheads="1"/>
              </p:cNvSpPr>
              <p:nvPr/>
            </p:nvSpPr>
            <p:spPr bwMode="auto">
              <a:xfrm>
                <a:off x="128" y="4200"/>
                <a:ext cx="534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Low grade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5" name="Rectangle 35"/>
              <p:cNvSpPr>
                <a:spLocks noChangeArrowheads="1"/>
              </p:cNvSpPr>
              <p:nvPr/>
            </p:nvSpPr>
            <p:spPr bwMode="auto">
              <a:xfrm>
                <a:off x="1461" y="4200"/>
                <a:ext cx="27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3524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6" name="Rectangle 36"/>
              <p:cNvSpPr>
                <a:spLocks noChangeArrowheads="1"/>
              </p:cNvSpPr>
              <p:nvPr/>
            </p:nvSpPr>
            <p:spPr bwMode="auto">
              <a:xfrm>
                <a:off x="1767" y="4200"/>
                <a:ext cx="583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(136, 1.1%)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7" name="Rectangle 37"/>
              <p:cNvSpPr>
                <a:spLocks noChangeArrowheads="1"/>
              </p:cNvSpPr>
              <p:nvPr/>
            </p:nvSpPr>
            <p:spPr bwMode="auto">
              <a:xfrm>
                <a:off x="2388" y="4200"/>
                <a:ext cx="27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1224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" name="Rectangle 38"/>
              <p:cNvSpPr>
                <a:spLocks noChangeArrowheads="1"/>
              </p:cNvSpPr>
              <p:nvPr/>
            </p:nvSpPr>
            <p:spPr bwMode="auto">
              <a:xfrm>
                <a:off x="2747" y="4200"/>
                <a:ext cx="52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(36, 1.4%)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9" name="Rectangle 39"/>
              <p:cNvSpPr>
                <a:spLocks noChangeArrowheads="1"/>
              </p:cNvSpPr>
              <p:nvPr/>
            </p:nvSpPr>
            <p:spPr bwMode="auto">
              <a:xfrm>
                <a:off x="3336" y="4200"/>
                <a:ext cx="219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227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0" name="Rectangle 40"/>
              <p:cNvSpPr>
                <a:spLocks noChangeArrowheads="1"/>
              </p:cNvSpPr>
              <p:nvPr/>
            </p:nvSpPr>
            <p:spPr bwMode="auto">
              <a:xfrm>
                <a:off x="3732" y="4200"/>
                <a:ext cx="468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(4, 1.4%)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1" name="Rectangle 41"/>
              <p:cNvSpPr>
                <a:spLocks noChangeArrowheads="1"/>
              </p:cNvSpPr>
              <p:nvPr/>
            </p:nvSpPr>
            <p:spPr bwMode="auto">
              <a:xfrm>
                <a:off x="4316" y="4200"/>
                <a:ext cx="161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 6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2" name="Rectangle 42"/>
              <p:cNvSpPr>
                <a:spLocks noChangeArrowheads="1"/>
              </p:cNvSpPr>
              <p:nvPr/>
            </p:nvSpPr>
            <p:spPr bwMode="auto">
              <a:xfrm>
                <a:off x="128" y="4018"/>
                <a:ext cx="27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Mod.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3" name="Rectangle 43"/>
              <p:cNvSpPr>
                <a:spLocks noChangeArrowheads="1"/>
              </p:cNvSpPr>
              <p:nvPr/>
            </p:nvSpPr>
            <p:spPr bwMode="auto">
              <a:xfrm>
                <a:off x="1461" y="4018"/>
                <a:ext cx="27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7363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4" name="Rectangle 44"/>
              <p:cNvSpPr>
                <a:spLocks noChangeArrowheads="1"/>
              </p:cNvSpPr>
              <p:nvPr/>
            </p:nvSpPr>
            <p:spPr bwMode="auto">
              <a:xfrm>
                <a:off x="1767" y="4018"/>
                <a:ext cx="583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(337, 1.3%)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5" name="Rectangle 45"/>
              <p:cNvSpPr>
                <a:spLocks noChangeArrowheads="1"/>
              </p:cNvSpPr>
              <p:nvPr/>
            </p:nvSpPr>
            <p:spPr bwMode="auto">
              <a:xfrm>
                <a:off x="2388" y="4018"/>
                <a:ext cx="27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2693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6" name="Rectangle 46"/>
              <p:cNvSpPr>
                <a:spLocks noChangeArrowheads="1"/>
              </p:cNvSpPr>
              <p:nvPr/>
            </p:nvSpPr>
            <p:spPr bwMode="auto">
              <a:xfrm>
                <a:off x="2690" y="4018"/>
                <a:ext cx="583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(108, 1.8%)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7" name="Rectangle 47"/>
              <p:cNvSpPr>
                <a:spLocks noChangeArrowheads="1"/>
              </p:cNvSpPr>
              <p:nvPr/>
            </p:nvSpPr>
            <p:spPr bwMode="auto">
              <a:xfrm>
                <a:off x="3336" y="4018"/>
                <a:ext cx="219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449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8" name="Rectangle 48"/>
              <p:cNvSpPr>
                <a:spLocks noChangeArrowheads="1"/>
              </p:cNvSpPr>
              <p:nvPr/>
            </p:nvSpPr>
            <p:spPr bwMode="auto">
              <a:xfrm>
                <a:off x="3674" y="4018"/>
                <a:ext cx="52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(11, 2.1%)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9" name="Rectangle 49"/>
              <p:cNvSpPr>
                <a:spLocks noChangeArrowheads="1"/>
              </p:cNvSpPr>
              <p:nvPr/>
            </p:nvSpPr>
            <p:spPr bwMode="auto">
              <a:xfrm>
                <a:off x="4316" y="4018"/>
                <a:ext cx="161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 6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0" name="Rectangle 50"/>
              <p:cNvSpPr>
                <a:spLocks noChangeArrowheads="1"/>
              </p:cNvSpPr>
              <p:nvPr/>
            </p:nvSpPr>
            <p:spPr bwMode="auto">
              <a:xfrm>
                <a:off x="128" y="3835"/>
                <a:ext cx="261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High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1" name="Rectangle 51"/>
              <p:cNvSpPr>
                <a:spLocks noChangeArrowheads="1"/>
              </p:cNvSpPr>
              <p:nvPr/>
            </p:nvSpPr>
            <p:spPr bwMode="auto">
              <a:xfrm>
                <a:off x="1461" y="3835"/>
                <a:ext cx="27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3054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" name="Rectangle 52"/>
              <p:cNvSpPr>
                <a:spLocks noChangeArrowheads="1"/>
              </p:cNvSpPr>
              <p:nvPr/>
            </p:nvSpPr>
            <p:spPr bwMode="auto">
              <a:xfrm>
                <a:off x="1767" y="3835"/>
                <a:ext cx="583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(158, 1.6%)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" name="Rectangle 53"/>
              <p:cNvSpPr>
                <a:spLocks noChangeArrowheads="1"/>
              </p:cNvSpPr>
              <p:nvPr/>
            </p:nvSpPr>
            <p:spPr bwMode="auto">
              <a:xfrm>
                <a:off x="2417" y="3835"/>
                <a:ext cx="248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987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" name="Rectangle 54"/>
              <p:cNvSpPr>
                <a:spLocks noChangeArrowheads="1"/>
              </p:cNvSpPr>
              <p:nvPr/>
            </p:nvSpPr>
            <p:spPr bwMode="auto">
              <a:xfrm>
                <a:off x="2747" y="3835"/>
                <a:ext cx="52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(49, 2.1%)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" name="Rectangle 55"/>
              <p:cNvSpPr>
                <a:spLocks noChangeArrowheads="1"/>
              </p:cNvSpPr>
              <p:nvPr/>
            </p:nvSpPr>
            <p:spPr bwMode="auto">
              <a:xfrm>
                <a:off x="3336" y="3835"/>
                <a:ext cx="219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174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" name="Rectangle 56"/>
              <p:cNvSpPr>
                <a:spLocks noChangeArrowheads="1"/>
              </p:cNvSpPr>
              <p:nvPr/>
            </p:nvSpPr>
            <p:spPr bwMode="auto">
              <a:xfrm>
                <a:off x="3732" y="3835"/>
                <a:ext cx="468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(6, 3.0%)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7" name="Rectangle 57"/>
              <p:cNvSpPr>
                <a:spLocks noChangeArrowheads="1"/>
              </p:cNvSpPr>
              <p:nvPr/>
            </p:nvSpPr>
            <p:spPr bwMode="auto">
              <a:xfrm>
                <a:off x="4316" y="3835"/>
                <a:ext cx="161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 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8" name="Freeform 58"/>
              <p:cNvSpPr>
                <a:spLocks noEditPoints="1"/>
              </p:cNvSpPr>
              <p:nvPr/>
            </p:nvSpPr>
            <p:spPr bwMode="auto">
              <a:xfrm>
                <a:off x="1630" y="2769"/>
                <a:ext cx="907" cy="456"/>
              </a:xfrm>
              <a:custGeom>
                <a:avLst/>
                <a:gdLst>
                  <a:gd name="T0" fmla="*/ 0 w 219"/>
                  <a:gd name="T1" fmla="*/ 110 h 110"/>
                  <a:gd name="T2" fmla="*/ 14 w 219"/>
                  <a:gd name="T3" fmla="*/ 103 h 110"/>
                  <a:gd name="T4" fmla="*/ 19 w 219"/>
                  <a:gd name="T5" fmla="*/ 101 h 110"/>
                  <a:gd name="T6" fmla="*/ 33 w 219"/>
                  <a:gd name="T7" fmla="*/ 94 h 110"/>
                  <a:gd name="T8" fmla="*/ 38 w 219"/>
                  <a:gd name="T9" fmla="*/ 91 h 110"/>
                  <a:gd name="T10" fmla="*/ 52 w 219"/>
                  <a:gd name="T11" fmla="*/ 84 h 110"/>
                  <a:gd name="T12" fmla="*/ 57 w 219"/>
                  <a:gd name="T13" fmla="*/ 81 h 110"/>
                  <a:gd name="T14" fmla="*/ 71 w 219"/>
                  <a:gd name="T15" fmla="*/ 74 h 110"/>
                  <a:gd name="T16" fmla="*/ 76 w 219"/>
                  <a:gd name="T17" fmla="*/ 71 h 110"/>
                  <a:gd name="T18" fmla="*/ 90 w 219"/>
                  <a:gd name="T19" fmla="*/ 64 h 110"/>
                  <a:gd name="T20" fmla="*/ 95 w 219"/>
                  <a:gd name="T21" fmla="*/ 61 h 110"/>
                  <a:gd name="T22" fmla="*/ 109 w 219"/>
                  <a:gd name="T23" fmla="*/ 54 h 110"/>
                  <a:gd name="T24" fmla="*/ 114 w 219"/>
                  <a:gd name="T25" fmla="*/ 52 h 110"/>
                  <a:gd name="T26" fmla="*/ 128 w 219"/>
                  <a:gd name="T27" fmla="*/ 45 h 110"/>
                  <a:gd name="T28" fmla="*/ 129 w 219"/>
                  <a:gd name="T29" fmla="*/ 44 h 110"/>
                  <a:gd name="T30" fmla="*/ 133 w 219"/>
                  <a:gd name="T31" fmla="*/ 42 h 110"/>
                  <a:gd name="T32" fmla="*/ 147 w 219"/>
                  <a:gd name="T33" fmla="*/ 35 h 110"/>
                  <a:gd name="T34" fmla="*/ 152 w 219"/>
                  <a:gd name="T35" fmla="*/ 33 h 110"/>
                  <a:gd name="T36" fmla="*/ 166 w 219"/>
                  <a:gd name="T37" fmla="*/ 26 h 110"/>
                  <a:gd name="T38" fmla="*/ 171 w 219"/>
                  <a:gd name="T39" fmla="*/ 23 h 110"/>
                  <a:gd name="T40" fmla="*/ 185 w 219"/>
                  <a:gd name="T41" fmla="*/ 17 h 110"/>
                  <a:gd name="T42" fmla="*/ 190 w 219"/>
                  <a:gd name="T43" fmla="*/ 14 h 110"/>
                  <a:gd name="T44" fmla="*/ 204 w 219"/>
                  <a:gd name="T45" fmla="*/ 7 h 110"/>
                  <a:gd name="T46" fmla="*/ 209 w 219"/>
                  <a:gd name="T47" fmla="*/ 5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19" h="110">
                    <a:moveTo>
                      <a:pt x="14" y="103"/>
                    </a:moveTo>
                    <a:lnTo>
                      <a:pt x="19" y="101"/>
                    </a:lnTo>
                    <a:moveTo>
                      <a:pt x="33" y="94"/>
                    </a:moveTo>
                    <a:lnTo>
                      <a:pt x="38" y="91"/>
                    </a:lnTo>
                    <a:moveTo>
                      <a:pt x="52" y="84"/>
                    </a:moveTo>
                    <a:lnTo>
                      <a:pt x="57" y="81"/>
                    </a:lnTo>
                    <a:moveTo>
                      <a:pt x="71" y="74"/>
                    </a:moveTo>
                    <a:lnTo>
                      <a:pt x="76" y="71"/>
                    </a:lnTo>
                    <a:moveTo>
                      <a:pt x="90" y="64"/>
                    </a:moveTo>
                    <a:lnTo>
                      <a:pt x="95" y="61"/>
                    </a:lnTo>
                    <a:moveTo>
                      <a:pt x="109" y="54"/>
                    </a:moveTo>
                    <a:lnTo>
                      <a:pt x="114" y="52"/>
                    </a:lnTo>
                    <a:moveTo>
                      <a:pt x="128" y="45"/>
                    </a:moveTo>
                    <a:lnTo>
                      <a:pt x="129" y="44"/>
                    </a:lnTo>
                    <a:lnTo>
                      <a:pt x="133" y="42"/>
                    </a:lnTo>
                    <a:moveTo>
                      <a:pt x="147" y="35"/>
                    </a:moveTo>
                    <a:lnTo>
                      <a:pt x="152" y="33"/>
                    </a:lnTo>
                    <a:moveTo>
                      <a:pt x="166" y="26"/>
                    </a:moveTo>
                    <a:lnTo>
                      <a:pt x="171" y="23"/>
                    </a:lnTo>
                    <a:moveTo>
                      <a:pt x="185" y="17"/>
                    </a:moveTo>
                    <a:lnTo>
                      <a:pt x="190" y="14"/>
                    </a:lnTo>
                    <a:moveTo>
                      <a:pt x="204" y="7"/>
                    </a:moveTo>
                    <a:lnTo>
                      <a:pt x="209" y="5"/>
                    </a:lnTo>
                  </a:path>
                </a:pathLst>
              </a:cu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9" name="Freeform 59"/>
              <p:cNvSpPr>
                <a:spLocks noEditPoints="1"/>
              </p:cNvSpPr>
              <p:nvPr/>
            </p:nvSpPr>
            <p:spPr bwMode="auto">
              <a:xfrm>
                <a:off x="2611" y="1723"/>
                <a:ext cx="1775" cy="1000"/>
              </a:xfrm>
              <a:custGeom>
                <a:avLst/>
                <a:gdLst>
                  <a:gd name="T0" fmla="*/ 0 w 429"/>
                  <a:gd name="T1" fmla="*/ 241 h 241"/>
                  <a:gd name="T2" fmla="*/ 18 w 429"/>
                  <a:gd name="T3" fmla="*/ 230 h 241"/>
                  <a:gd name="T4" fmla="*/ 26 w 429"/>
                  <a:gd name="T5" fmla="*/ 225 h 241"/>
                  <a:gd name="T6" fmla="*/ 36 w 429"/>
                  <a:gd name="T7" fmla="*/ 219 h 241"/>
                  <a:gd name="T8" fmla="*/ 54 w 429"/>
                  <a:gd name="T9" fmla="*/ 209 h 241"/>
                  <a:gd name="T10" fmla="*/ 71 w 429"/>
                  <a:gd name="T11" fmla="*/ 199 h 241"/>
                  <a:gd name="T12" fmla="*/ 71 w 429"/>
                  <a:gd name="T13" fmla="*/ 199 h 241"/>
                  <a:gd name="T14" fmla="*/ 89 w 429"/>
                  <a:gd name="T15" fmla="*/ 189 h 241"/>
                  <a:gd name="T16" fmla="*/ 107 w 429"/>
                  <a:gd name="T17" fmla="*/ 178 h 241"/>
                  <a:gd name="T18" fmla="*/ 125 w 429"/>
                  <a:gd name="T19" fmla="*/ 168 h 241"/>
                  <a:gd name="T20" fmla="*/ 143 w 429"/>
                  <a:gd name="T21" fmla="*/ 157 h 241"/>
                  <a:gd name="T22" fmla="*/ 160 w 429"/>
                  <a:gd name="T23" fmla="*/ 147 h 241"/>
                  <a:gd name="T24" fmla="*/ 178 w 429"/>
                  <a:gd name="T25" fmla="*/ 137 h 241"/>
                  <a:gd name="T26" fmla="*/ 196 w 429"/>
                  <a:gd name="T27" fmla="*/ 127 h 241"/>
                  <a:gd name="T28" fmla="*/ 205 w 429"/>
                  <a:gd name="T29" fmla="*/ 122 h 241"/>
                  <a:gd name="T30" fmla="*/ 214 w 429"/>
                  <a:gd name="T31" fmla="*/ 117 h 241"/>
                  <a:gd name="T32" fmla="*/ 232 w 429"/>
                  <a:gd name="T33" fmla="*/ 107 h 241"/>
                  <a:gd name="T34" fmla="*/ 250 w 429"/>
                  <a:gd name="T35" fmla="*/ 97 h 241"/>
                  <a:gd name="T36" fmla="*/ 250 w 429"/>
                  <a:gd name="T37" fmla="*/ 97 h 241"/>
                  <a:gd name="T38" fmla="*/ 268 w 429"/>
                  <a:gd name="T39" fmla="*/ 87 h 241"/>
                  <a:gd name="T40" fmla="*/ 286 w 429"/>
                  <a:gd name="T41" fmla="*/ 77 h 241"/>
                  <a:gd name="T42" fmla="*/ 304 w 429"/>
                  <a:gd name="T43" fmla="*/ 67 h 241"/>
                  <a:gd name="T44" fmla="*/ 322 w 429"/>
                  <a:gd name="T45" fmla="*/ 57 h 241"/>
                  <a:gd name="T46" fmla="*/ 339 w 429"/>
                  <a:gd name="T47" fmla="*/ 48 h 241"/>
                  <a:gd name="T48" fmla="*/ 357 w 429"/>
                  <a:gd name="T49" fmla="*/ 38 h 241"/>
                  <a:gd name="T50" fmla="*/ 375 w 429"/>
                  <a:gd name="T51" fmla="*/ 29 h 241"/>
                  <a:gd name="T52" fmla="*/ 384 w 429"/>
                  <a:gd name="T53" fmla="*/ 24 h 241"/>
                  <a:gd name="T54" fmla="*/ 393 w 429"/>
                  <a:gd name="T55" fmla="*/ 19 h 241"/>
                  <a:gd name="T56" fmla="*/ 411 w 429"/>
                  <a:gd name="T57" fmla="*/ 1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429" h="241">
                    <a:moveTo>
                      <a:pt x="18" y="230"/>
                    </a:moveTo>
                    <a:lnTo>
                      <a:pt x="26" y="225"/>
                    </a:lnTo>
                    <a:lnTo>
                      <a:pt x="36" y="219"/>
                    </a:lnTo>
                    <a:moveTo>
                      <a:pt x="54" y="209"/>
                    </a:moveTo>
                    <a:lnTo>
                      <a:pt x="71" y="199"/>
                    </a:lnTo>
                    <a:lnTo>
                      <a:pt x="71" y="199"/>
                    </a:lnTo>
                    <a:moveTo>
                      <a:pt x="89" y="189"/>
                    </a:moveTo>
                    <a:lnTo>
                      <a:pt x="107" y="178"/>
                    </a:lnTo>
                    <a:moveTo>
                      <a:pt x="125" y="168"/>
                    </a:moveTo>
                    <a:lnTo>
                      <a:pt x="143" y="157"/>
                    </a:lnTo>
                    <a:moveTo>
                      <a:pt x="160" y="147"/>
                    </a:moveTo>
                    <a:lnTo>
                      <a:pt x="178" y="137"/>
                    </a:lnTo>
                    <a:moveTo>
                      <a:pt x="196" y="127"/>
                    </a:moveTo>
                    <a:lnTo>
                      <a:pt x="205" y="122"/>
                    </a:lnTo>
                    <a:lnTo>
                      <a:pt x="214" y="117"/>
                    </a:lnTo>
                    <a:moveTo>
                      <a:pt x="232" y="107"/>
                    </a:moveTo>
                    <a:lnTo>
                      <a:pt x="250" y="97"/>
                    </a:lnTo>
                    <a:lnTo>
                      <a:pt x="250" y="97"/>
                    </a:lnTo>
                    <a:moveTo>
                      <a:pt x="268" y="87"/>
                    </a:moveTo>
                    <a:lnTo>
                      <a:pt x="286" y="77"/>
                    </a:lnTo>
                    <a:moveTo>
                      <a:pt x="304" y="67"/>
                    </a:moveTo>
                    <a:lnTo>
                      <a:pt x="322" y="57"/>
                    </a:lnTo>
                    <a:moveTo>
                      <a:pt x="339" y="48"/>
                    </a:moveTo>
                    <a:lnTo>
                      <a:pt x="357" y="38"/>
                    </a:lnTo>
                    <a:moveTo>
                      <a:pt x="375" y="29"/>
                    </a:moveTo>
                    <a:lnTo>
                      <a:pt x="384" y="24"/>
                    </a:lnTo>
                    <a:lnTo>
                      <a:pt x="393" y="19"/>
                    </a:lnTo>
                    <a:moveTo>
                      <a:pt x="411" y="10"/>
                    </a:moveTo>
                  </a:path>
                </a:pathLst>
              </a:cu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0" name="Line 60"/>
              <p:cNvSpPr>
                <a:spLocks noChangeShapeType="1"/>
              </p:cNvSpPr>
              <p:nvPr/>
            </p:nvSpPr>
            <p:spPr bwMode="auto">
              <a:xfrm flipV="1">
                <a:off x="2537" y="2690"/>
                <a:ext cx="0" cy="153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1" name="Freeform 61"/>
              <p:cNvSpPr>
                <a:spLocks/>
              </p:cNvSpPr>
              <p:nvPr/>
            </p:nvSpPr>
            <p:spPr bwMode="auto">
              <a:xfrm>
                <a:off x="2524" y="2843"/>
                <a:ext cx="21" cy="0"/>
              </a:xfrm>
              <a:custGeom>
                <a:avLst/>
                <a:gdLst>
                  <a:gd name="T0" fmla="*/ 0 w 5"/>
                  <a:gd name="T1" fmla="*/ 3 w 5"/>
                  <a:gd name="T2" fmla="*/ 5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0" y="0"/>
                    </a:moveTo>
                    <a:lnTo>
                      <a:pt x="3" y="0"/>
                    </a:lnTo>
                    <a:lnTo>
                      <a:pt x="5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" name="Freeform 62"/>
              <p:cNvSpPr>
                <a:spLocks/>
              </p:cNvSpPr>
              <p:nvPr/>
            </p:nvSpPr>
            <p:spPr bwMode="auto">
              <a:xfrm>
                <a:off x="2524" y="2690"/>
                <a:ext cx="21" cy="0"/>
              </a:xfrm>
              <a:custGeom>
                <a:avLst/>
                <a:gdLst>
                  <a:gd name="T0" fmla="*/ 5 w 5"/>
                  <a:gd name="T1" fmla="*/ 3 w 5"/>
                  <a:gd name="T2" fmla="*/ 0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5" y="0"/>
                    </a:moveTo>
                    <a:lnTo>
                      <a:pt x="3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3" name="Rectangle 63"/>
              <p:cNvSpPr>
                <a:spLocks noChangeArrowheads="1"/>
              </p:cNvSpPr>
              <p:nvPr/>
            </p:nvSpPr>
            <p:spPr bwMode="auto">
              <a:xfrm>
                <a:off x="2532" y="2736"/>
                <a:ext cx="9" cy="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4" name="Rectangle 64"/>
              <p:cNvSpPr>
                <a:spLocks noChangeArrowheads="1"/>
              </p:cNvSpPr>
              <p:nvPr/>
            </p:nvSpPr>
            <p:spPr bwMode="auto">
              <a:xfrm>
                <a:off x="2528" y="2736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5" name="Rectangle 65"/>
              <p:cNvSpPr>
                <a:spLocks noChangeArrowheads="1"/>
              </p:cNvSpPr>
              <p:nvPr/>
            </p:nvSpPr>
            <p:spPr bwMode="auto">
              <a:xfrm>
                <a:off x="2528" y="2798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6" name="Rectangle 66"/>
              <p:cNvSpPr>
                <a:spLocks noChangeArrowheads="1"/>
              </p:cNvSpPr>
              <p:nvPr/>
            </p:nvSpPr>
            <p:spPr bwMode="auto">
              <a:xfrm>
                <a:off x="2520" y="2740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7" name="Rectangle 67"/>
              <p:cNvSpPr>
                <a:spLocks noChangeArrowheads="1"/>
              </p:cNvSpPr>
              <p:nvPr/>
            </p:nvSpPr>
            <p:spPr bwMode="auto">
              <a:xfrm>
                <a:off x="2520" y="2794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8" name="Rectangle 68"/>
              <p:cNvSpPr>
                <a:spLocks noChangeArrowheads="1"/>
              </p:cNvSpPr>
              <p:nvPr/>
            </p:nvSpPr>
            <p:spPr bwMode="auto">
              <a:xfrm>
                <a:off x="2516" y="2744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9" name="Rectangle 69"/>
              <p:cNvSpPr>
                <a:spLocks noChangeArrowheads="1"/>
              </p:cNvSpPr>
              <p:nvPr/>
            </p:nvSpPr>
            <p:spPr bwMode="auto">
              <a:xfrm>
                <a:off x="2516" y="2789"/>
                <a:ext cx="4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0" name="Rectangle 70"/>
              <p:cNvSpPr>
                <a:spLocks noChangeArrowheads="1"/>
              </p:cNvSpPr>
              <p:nvPr/>
            </p:nvSpPr>
            <p:spPr bwMode="auto">
              <a:xfrm>
                <a:off x="2512" y="2748"/>
                <a:ext cx="4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1" name="Rectangle 71"/>
              <p:cNvSpPr>
                <a:spLocks noChangeArrowheads="1"/>
              </p:cNvSpPr>
              <p:nvPr/>
            </p:nvSpPr>
            <p:spPr bwMode="auto">
              <a:xfrm>
                <a:off x="2512" y="2785"/>
                <a:ext cx="4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2" name="Rectangle 72"/>
              <p:cNvSpPr>
                <a:spLocks noChangeArrowheads="1"/>
              </p:cNvSpPr>
              <p:nvPr/>
            </p:nvSpPr>
            <p:spPr bwMode="auto">
              <a:xfrm>
                <a:off x="2508" y="2752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3" name="Rectangle 73"/>
              <p:cNvSpPr>
                <a:spLocks noChangeArrowheads="1"/>
              </p:cNvSpPr>
              <p:nvPr/>
            </p:nvSpPr>
            <p:spPr bwMode="auto">
              <a:xfrm>
                <a:off x="2508" y="2777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4" name="Rectangle 74"/>
              <p:cNvSpPr>
                <a:spLocks noChangeArrowheads="1"/>
              </p:cNvSpPr>
              <p:nvPr/>
            </p:nvSpPr>
            <p:spPr bwMode="auto">
              <a:xfrm>
                <a:off x="2503" y="2760"/>
                <a:ext cx="67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5" name="Rectangle 75"/>
              <p:cNvSpPr>
                <a:spLocks noChangeArrowheads="1"/>
              </p:cNvSpPr>
              <p:nvPr/>
            </p:nvSpPr>
            <p:spPr bwMode="auto">
              <a:xfrm>
                <a:off x="2503" y="2769"/>
                <a:ext cx="67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6" name="Rectangle 76"/>
              <p:cNvSpPr>
                <a:spLocks noChangeArrowheads="1"/>
              </p:cNvSpPr>
              <p:nvPr/>
            </p:nvSpPr>
            <p:spPr bwMode="auto">
              <a:xfrm>
                <a:off x="2503" y="2769"/>
                <a:ext cx="6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7" name="Rectangle 77"/>
              <p:cNvSpPr>
                <a:spLocks noChangeArrowheads="1"/>
              </p:cNvSpPr>
              <p:nvPr/>
            </p:nvSpPr>
            <p:spPr bwMode="auto">
              <a:xfrm>
                <a:off x="2503" y="2765"/>
                <a:ext cx="6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8" name="Oval 78"/>
              <p:cNvSpPr>
                <a:spLocks noChangeArrowheads="1"/>
              </p:cNvSpPr>
              <p:nvPr/>
            </p:nvSpPr>
            <p:spPr bwMode="auto">
              <a:xfrm>
                <a:off x="2503" y="2736"/>
                <a:ext cx="63" cy="62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9" name="Line 79"/>
              <p:cNvSpPr>
                <a:spLocks noChangeShapeType="1"/>
              </p:cNvSpPr>
              <p:nvPr/>
            </p:nvSpPr>
            <p:spPr bwMode="auto">
              <a:xfrm flipV="1">
                <a:off x="3459" y="1985"/>
                <a:ext cx="0" cy="485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0" name="Freeform 80"/>
              <p:cNvSpPr>
                <a:spLocks/>
              </p:cNvSpPr>
              <p:nvPr/>
            </p:nvSpPr>
            <p:spPr bwMode="auto">
              <a:xfrm>
                <a:off x="3451" y="2470"/>
                <a:ext cx="17" cy="0"/>
              </a:xfrm>
              <a:custGeom>
                <a:avLst/>
                <a:gdLst>
                  <a:gd name="T0" fmla="*/ 0 w 4"/>
                  <a:gd name="T1" fmla="*/ 2 w 4"/>
                  <a:gd name="T2" fmla="*/ 4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0" y="0"/>
                    </a:moveTo>
                    <a:lnTo>
                      <a:pt x="2" y="0"/>
                    </a:lnTo>
                    <a:lnTo>
                      <a:pt x="4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1" name="Freeform 81"/>
              <p:cNvSpPr>
                <a:spLocks/>
              </p:cNvSpPr>
              <p:nvPr/>
            </p:nvSpPr>
            <p:spPr bwMode="auto">
              <a:xfrm>
                <a:off x="3451" y="1985"/>
                <a:ext cx="17" cy="0"/>
              </a:xfrm>
              <a:custGeom>
                <a:avLst/>
                <a:gdLst>
                  <a:gd name="T0" fmla="*/ 4 w 4"/>
                  <a:gd name="T1" fmla="*/ 2 w 4"/>
                  <a:gd name="T2" fmla="*/ 0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4" y="0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2" name="Rectangle 82"/>
              <p:cNvSpPr>
                <a:spLocks noChangeArrowheads="1"/>
              </p:cNvSpPr>
              <p:nvPr/>
            </p:nvSpPr>
            <p:spPr bwMode="auto">
              <a:xfrm>
                <a:off x="3455" y="2196"/>
                <a:ext cx="9" cy="6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3" name="Rectangle 83"/>
              <p:cNvSpPr>
                <a:spLocks noChangeArrowheads="1"/>
              </p:cNvSpPr>
              <p:nvPr/>
            </p:nvSpPr>
            <p:spPr bwMode="auto">
              <a:xfrm>
                <a:off x="3451" y="2196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4" name="Rectangle 84"/>
              <p:cNvSpPr>
                <a:spLocks noChangeArrowheads="1"/>
              </p:cNvSpPr>
              <p:nvPr/>
            </p:nvSpPr>
            <p:spPr bwMode="auto">
              <a:xfrm>
                <a:off x="3451" y="2258"/>
                <a:ext cx="1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5" name="Rectangle 85"/>
              <p:cNvSpPr>
                <a:spLocks noChangeArrowheads="1"/>
              </p:cNvSpPr>
              <p:nvPr/>
            </p:nvSpPr>
            <p:spPr bwMode="auto">
              <a:xfrm>
                <a:off x="3443" y="2200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6" name="Rectangle 86"/>
              <p:cNvSpPr>
                <a:spLocks noChangeArrowheads="1"/>
              </p:cNvSpPr>
              <p:nvPr/>
            </p:nvSpPr>
            <p:spPr bwMode="auto">
              <a:xfrm>
                <a:off x="3443" y="2254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7" name="Rectangle 87"/>
              <p:cNvSpPr>
                <a:spLocks noChangeArrowheads="1"/>
              </p:cNvSpPr>
              <p:nvPr/>
            </p:nvSpPr>
            <p:spPr bwMode="auto">
              <a:xfrm>
                <a:off x="3439" y="2204"/>
                <a:ext cx="4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8" name="Rectangle 88"/>
              <p:cNvSpPr>
                <a:spLocks noChangeArrowheads="1"/>
              </p:cNvSpPr>
              <p:nvPr/>
            </p:nvSpPr>
            <p:spPr bwMode="auto">
              <a:xfrm>
                <a:off x="3439" y="2250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9" name="Rectangle 89"/>
              <p:cNvSpPr>
                <a:spLocks noChangeArrowheads="1"/>
              </p:cNvSpPr>
              <p:nvPr/>
            </p:nvSpPr>
            <p:spPr bwMode="auto">
              <a:xfrm>
                <a:off x="3435" y="2209"/>
                <a:ext cx="4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0" name="Rectangle 90"/>
              <p:cNvSpPr>
                <a:spLocks noChangeArrowheads="1"/>
              </p:cNvSpPr>
              <p:nvPr/>
            </p:nvSpPr>
            <p:spPr bwMode="auto">
              <a:xfrm>
                <a:off x="3435" y="2246"/>
                <a:ext cx="4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1" name="Rectangle 91"/>
              <p:cNvSpPr>
                <a:spLocks noChangeArrowheads="1"/>
              </p:cNvSpPr>
              <p:nvPr/>
            </p:nvSpPr>
            <p:spPr bwMode="auto">
              <a:xfrm>
                <a:off x="3430" y="2213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2" name="Rectangle 92"/>
              <p:cNvSpPr>
                <a:spLocks noChangeArrowheads="1"/>
              </p:cNvSpPr>
              <p:nvPr/>
            </p:nvSpPr>
            <p:spPr bwMode="auto">
              <a:xfrm>
                <a:off x="3430" y="2238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3" name="Rectangle 93"/>
              <p:cNvSpPr>
                <a:spLocks noChangeArrowheads="1"/>
              </p:cNvSpPr>
              <p:nvPr/>
            </p:nvSpPr>
            <p:spPr bwMode="auto">
              <a:xfrm>
                <a:off x="3426" y="2221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4" name="Rectangle 94"/>
              <p:cNvSpPr>
                <a:spLocks noChangeArrowheads="1"/>
              </p:cNvSpPr>
              <p:nvPr/>
            </p:nvSpPr>
            <p:spPr bwMode="auto">
              <a:xfrm>
                <a:off x="3426" y="2229"/>
                <a:ext cx="66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5" name="Rectangle 95"/>
              <p:cNvSpPr>
                <a:spLocks noChangeArrowheads="1"/>
              </p:cNvSpPr>
              <p:nvPr/>
            </p:nvSpPr>
            <p:spPr bwMode="auto">
              <a:xfrm>
                <a:off x="3426" y="2229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6" name="Rectangle 96"/>
              <p:cNvSpPr>
                <a:spLocks noChangeArrowheads="1"/>
              </p:cNvSpPr>
              <p:nvPr/>
            </p:nvSpPr>
            <p:spPr bwMode="auto">
              <a:xfrm>
                <a:off x="3426" y="2225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7" name="Oval 97"/>
              <p:cNvSpPr>
                <a:spLocks noChangeArrowheads="1"/>
              </p:cNvSpPr>
              <p:nvPr/>
            </p:nvSpPr>
            <p:spPr bwMode="auto">
              <a:xfrm>
                <a:off x="3426" y="2196"/>
                <a:ext cx="62" cy="62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8" name="Line 98"/>
              <p:cNvSpPr>
                <a:spLocks noChangeShapeType="1"/>
              </p:cNvSpPr>
              <p:nvPr/>
            </p:nvSpPr>
            <p:spPr bwMode="auto">
              <a:xfrm flipV="1">
                <a:off x="4386" y="1412"/>
                <a:ext cx="0" cy="622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9" name="Freeform 99"/>
              <p:cNvSpPr>
                <a:spLocks/>
              </p:cNvSpPr>
              <p:nvPr/>
            </p:nvSpPr>
            <p:spPr bwMode="auto">
              <a:xfrm>
                <a:off x="4378" y="2034"/>
                <a:ext cx="17" cy="0"/>
              </a:xfrm>
              <a:custGeom>
                <a:avLst/>
                <a:gdLst>
                  <a:gd name="T0" fmla="*/ 0 w 4"/>
                  <a:gd name="T1" fmla="*/ 2 w 4"/>
                  <a:gd name="T2" fmla="*/ 4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0" y="0"/>
                    </a:moveTo>
                    <a:lnTo>
                      <a:pt x="2" y="0"/>
                    </a:lnTo>
                    <a:lnTo>
                      <a:pt x="4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0" name="Freeform 100"/>
              <p:cNvSpPr>
                <a:spLocks/>
              </p:cNvSpPr>
              <p:nvPr/>
            </p:nvSpPr>
            <p:spPr bwMode="auto">
              <a:xfrm>
                <a:off x="4378" y="1412"/>
                <a:ext cx="17" cy="0"/>
              </a:xfrm>
              <a:custGeom>
                <a:avLst/>
                <a:gdLst>
                  <a:gd name="T0" fmla="*/ 4 w 4"/>
                  <a:gd name="T1" fmla="*/ 2 w 4"/>
                  <a:gd name="T2" fmla="*/ 0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4" y="0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1" name="Rectangle 101"/>
              <p:cNvSpPr>
                <a:spLocks noChangeArrowheads="1"/>
              </p:cNvSpPr>
              <p:nvPr/>
            </p:nvSpPr>
            <p:spPr bwMode="auto">
              <a:xfrm>
                <a:off x="4382" y="1690"/>
                <a:ext cx="8" cy="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2" name="Rectangle 102"/>
              <p:cNvSpPr>
                <a:spLocks noChangeArrowheads="1"/>
              </p:cNvSpPr>
              <p:nvPr/>
            </p:nvSpPr>
            <p:spPr bwMode="auto">
              <a:xfrm>
                <a:off x="4378" y="1690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3" name="Rectangle 103"/>
              <p:cNvSpPr>
                <a:spLocks noChangeArrowheads="1"/>
              </p:cNvSpPr>
              <p:nvPr/>
            </p:nvSpPr>
            <p:spPr bwMode="auto">
              <a:xfrm>
                <a:off x="4378" y="1752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4" name="Rectangle 104"/>
              <p:cNvSpPr>
                <a:spLocks noChangeArrowheads="1"/>
              </p:cNvSpPr>
              <p:nvPr/>
            </p:nvSpPr>
            <p:spPr bwMode="auto">
              <a:xfrm>
                <a:off x="4370" y="1694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5" name="Rectangle 105"/>
              <p:cNvSpPr>
                <a:spLocks noChangeArrowheads="1"/>
              </p:cNvSpPr>
              <p:nvPr/>
            </p:nvSpPr>
            <p:spPr bwMode="auto">
              <a:xfrm>
                <a:off x="4370" y="1748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6" name="Rectangle 106"/>
              <p:cNvSpPr>
                <a:spLocks noChangeArrowheads="1"/>
              </p:cNvSpPr>
              <p:nvPr/>
            </p:nvSpPr>
            <p:spPr bwMode="auto">
              <a:xfrm>
                <a:off x="4366" y="1698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7" name="Rectangle 107"/>
              <p:cNvSpPr>
                <a:spLocks noChangeArrowheads="1"/>
              </p:cNvSpPr>
              <p:nvPr/>
            </p:nvSpPr>
            <p:spPr bwMode="auto">
              <a:xfrm>
                <a:off x="4366" y="1744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8" name="Rectangle 108"/>
              <p:cNvSpPr>
                <a:spLocks noChangeArrowheads="1"/>
              </p:cNvSpPr>
              <p:nvPr/>
            </p:nvSpPr>
            <p:spPr bwMode="auto">
              <a:xfrm>
                <a:off x="4361" y="1702"/>
                <a:ext cx="50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9" name="Rectangle 109"/>
              <p:cNvSpPr>
                <a:spLocks noChangeArrowheads="1"/>
              </p:cNvSpPr>
              <p:nvPr/>
            </p:nvSpPr>
            <p:spPr bwMode="auto">
              <a:xfrm>
                <a:off x="4361" y="1740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0" name="Rectangle 110"/>
              <p:cNvSpPr>
                <a:spLocks noChangeArrowheads="1"/>
              </p:cNvSpPr>
              <p:nvPr/>
            </p:nvSpPr>
            <p:spPr bwMode="auto">
              <a:xfrm>
                <a:off x="4357" y="1707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1" name="Rectangle 111"/>
              <p:cNvSpPr>
                <a:spLocks noChangeArrowheads="1"/>
              </p:cNvSpPr>
              <p:nvPr/>
            </p:nvSpPr>
            <p:spPr bwMode="auto">
              <a:xfrm>
                <a:off x="4357" y="1731"/>
                <a:ext cx="58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2" name="Rectangle 112"/>
              <p:cNvSpPr>
                <a:spLocks noChangeArrowheads="1"/>
              </p:cNvSpPr>
              <p:nvPr/>
            </p:nvSpPr>
            <p:spPr bwMode="auto">
              <a:xfrm>
                <a:off x="4353" y="1715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3" name="Rectangle 113"/>
              <p:cNvSpPr>
                <a:spLocks noChangeArrowheads="1"/>
              </p:cNvSpPr>
              <p:nvPr/>
            </p:nvSpPr>
            <p:spPr bwMode="auto">
              <a:xfrm>
                <a:off x="4353" y="1723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4" name="Rectangle 114"/>
              <p:cNvSpPr>
                <a:spLocks noChangeArrowheads="1"/>
              </p:cNvSpPr>
              <p:nvPr/>
            </p:nvSpPr>
            <p:spPr bwMode="auto">
              <a:xfrm>
                <a:off x="4353" y="1723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5" name="Rectangle 115"/>
              <p:cNvSpPr>
                <a:spLocks noChangeArrowheads="1"/>
              </p:cNvSpPr>
              <p:nvPr/>
            </p:nvSpPr>
            <p:spPr bwMode="auto">
              <a:xfrm>
                <a:off x="4353" y="1719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6" name="Oval 116"/>
              <p:cNvSpPr>
                <a:spLocks noChangeArrowheads="1"/>
              </p:cNvSpPr>
              <p:nvPr/>
            </p:nvSpPr>
            <p:spPr bwMode="auto">
              <a:xfrm>
                <a:off x="4353" y="1690"/>
                <a:ext cx="62" cy="62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7" name="Freeform 117"/>
              <p:cNvSpPr>
                <a:spLocks noEditPoints="1"/>
              </p:cNvSpPr>
              <p:nvPr/>
            </p:nvSpPr>
            <p:spPr bwMode="auto">
              <a:xfrm>
                <a:off x="1630" y="2682"/>
                <a:ext cx="907" cy="543"/>
              </a:xfrm>
              <a:custGeom>
                <a:avLst/>
                <a:gdLst>
                  <a:gd name="T0" fmla="*/ 0 w 219"/>
                  <a:gd name="T1" fmla="*/ 131 h 131"/>
                  <a:gd name="T2" fmla="*/ 13 w 219"/>
                  <a:gd name="T3" fmla="*/ 123 h 131"/>
                  <a:gd name="T4" fmla="*/ 18 w 219"/>
                  <a:gd name="T5" fmla="*/ 120 h 131"/>
                  <a:gd name="T6" fmla="*/ 31 w 219"/>
                  <a:gd name="T7" fmla="*/ 112 h 131"/>
                  <a:gd name="T8" fmla="*/ 36 w 219"/>
                  <a:gd name="T9" fmla="*/ 109 h 131"/>
                  <a:gd name="T10" fmla="*/ 49 w 219"/>
                  <a:gd name="T11" fmla="*/ 101 h 131"/>
                  <a:gd name="T12" fmla="*/ 54 w 219"/>
                  <a:gd name="T13" fmla="*/ 98 h 131"/>
                  <a:gd name="T14" fmla="*/ 67 w 219"/>
                  <a:gd name="T15" fmla="*/ 90 h 131"/>
                  <a:gd name="T16" fmla="*/ 71 w 219"/>
                  <a:gd name="T17" fmla="*/ 87 h 131"/>
                  <a:gd name="T18" fmla="*/ 84 w 219"/>
                  <a:gd name="T19" fmla="*/ 79 h 131"/>
                  <a:gd name="T20" fmla="*/ 89 w 219"/>
                  <a:gd name="T21" fmla="*/ 76 h 131"/>
                  <a:gd name="T22" fmla="*/ 102 w 219"/>
                  <a:gd name="T23" fmla="*/ 68 h 131"/>
                  <a:gd name="T24" fmla="*/ 107 w 219"/>
                  <a:gd name="T25" fmla="*/ 65 h 131"/>
                  <a:gd name="T26" fmla="*/ 120 w 219"/>
                  <a:gd name="T27" fmla="*/ 57 h 131"/>
                  <a:gd name="T28" fmla="*/ 125 w 219"/>
                  <a:gd name="T29" fmla="*/ 54 h 131"/>
                  <a:gd name="T30" fmla="*/ 139 w 219"/>
                  <a:gd name="T31" fmla="*/ 46 h 131"/>
                  <a:gd name="T32" fmla="*/ 144 w 219"/>
                  <a:gd name="T33" fmla="*/ 43 h 131"/>
                  <a:gd name="T34" fmla="*/ 158 w 219"/>
                  <a:gd name="T35" fmla="*/ 35 h 131"/>
                  <a:gd name="T36" fmla="*/ 163 w 219"/>
                  <a:gd name="T37" fmla="*/ 32 h 131"/>
                  <a:gd name="T38" fmla="*/ 177 w 219"/>
                  <a:gd name="T39" fmla="*/ 24 h 131"/>
                  <a:gd name="T40" fmla="*/ 182 w 219"/>
                  <a:gd name="T41" fmla="*/ 21 h 131"/>
                  <a:gd name="T42" fmla="*/ 196 w 219"/>
                  <a:gd name="T43" fmla="*/ 13 h 131"/>
                  <a:gd name="T44" fmla="*/ 201 w 219"/>
                  <a:gd name="T45" fmla="*/ 10 h 131"/>
                  <a:gd name="T46" fmla="*/ 215 w 219"/>
                  <a:gd name="T47" fmla="*/ 2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19" h="131">
                    <a:moveTo>
                      <a:pt x="13" y="123"/>
                    </a:moveTo>
                    <a:lnTo>
                      <a:pt x="18" y="120"/>
                    </a:lnTo>
                    <a:moveTo>
                      <a:pt x="31" y="112"/>
                    </a:moveTo>
                    <a:lnTo>
                      <a:pt x="36" y="109"/>
                    </a:lnTo>
                    <a:moveTo>
                      <a:pt x="49" y="101"/>
                    </a:moveTo>
                    <a:lnTo>
                      <a:pt x="54" y="98"/>
                    </a:lnTo>
                    <a:moveTo>
                      <a:pt x="67" y="90"/>
                    </a:moveTo>
                    <a:lnTo>
                      <a:pt x="71" y="87"/>
                    </a:lnTo>
                    <a:moveTo>
                      <a:pt x="84" y="79"/>
                    </a:moveTo>
                    <a:lnTo>
                      <a:pt x="89" y="76"/>
                    </a:lnTo>
                    <a:moveTo>
                      <a:pt x="102" y="68"/>
                    </a:moveTo>
                    <a:lnTo>
                      <a:pt x="107" y="65"/>
                    </a:lnTo>
                    <a:moveTo>
                      <a:pt x="120" y="57"/>
                    </a:moveTo>
                    <a:lnTo>
                      <a:pt x="125" y="54"/>
                    </a:lnTo>
                    <a:moveTo>
                      <a:pt x="139" y="46"/>
                    </a:moveTo>
                    <a:lnTo>
                      <a:pt x="144" y="43"/>
                    </a:lnTo>
                    <a:moveTo>
                      <a:pt x="158" y="35"/>
                    </a:moveTo>
                    <a:lnTo>
                      <a:pt x="163" y="32"/>
                    </a:lnTo>
                    <a:moveTo>
                      <a:pt x="177" y="24"/>
                    </a:moveTo>
                    <a:lnTo>
                      <a:pt x="182" y="21"/>
                    </a:lnTo>
                    <a:moveTo>
                      <a:pt x="196" y="13"/>
                    </a:moveTo>
                    <a:lnTo>
                      <a:pt x="201" y="10"/>
                    </a:lnTo>
                    <a:moveTo>
                      <a:pt x="215" y="2"/>
                    </a:moveTo>
                  </a:path>
                </a:pathLst>
              </a:cu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8" name="Freeform 118"/>
              <p:cNvSpPr>
                <a:spLocks noEditPoints="1"/>
              </p:cNvSpPr>
              <p:nvPr/>
            </p:nvSpPr>
            <p:spPr bwMode="auto">
              <a:xfrm>
                <a:off x="2603" y="1317"/>
                <a:ext cx="1783" cy="1311"/>
              </a:xfrm>
              <a:custGeom>
                <a:avLst/>
                <a:gdLst>
                  <a:gd name="T0" fmla="*/ 0 w 431"/>
                  <a:gd name="T1" fmla="*/ 316 h 316"/>
                  <a:gd name="T2" fmla="*/ 16 w 431"/>
                  <a:gd name="T3" fmla="*/ 303 h 316"/>
                  <a:gd name="T4" fmla="*/ 28 w 431"/>
                  <a:gd name="T5" fmla="*/ 293 h 316"/>
                  <a:gd name="T6" fmla="*/ 32 w 431"/>
                  <a:gd name="T7" fmla="*/ 290 h 316"/>
                  <a:gd name="T8" fmla="*/ 48 w 431"/>
                  <a:gd name="T9" fmla="*/ 277 h 316"/>
                  <a:gd name="T10" fmla="*/ 64 w 431"/>
                  <a:gd name="T11" fmla="*/ 265 h 316"/>
                  <a:gd name="T12" fmla="*/ 80 w 431"/>
                  <a:gd name="T13" fmla="*/ 253 h 316"/>
                  <a:gd name="T14" fmla="*/ 96 w 431"/>
                  <a:gd name="T15" fmla="*/ 241 h 316"/>
                  <a:gd name="T16" fmla="*/ 112 w 431"/>
                  <a:gd name="T17" fmla="*/ 229 h 316"/>
                  <a:gd name="T18" fmla="*/ 118 w 431"/>
                  <a:gd name="T19" fmla="*/ 224 h 316"/>
                  <a:gd name="T20" fmla="*/ 128 w 431"/>
                  <a:gd name="T21" fmla="*/ 216 h 316"/>
                  <a:gd name="T22" fmla="*/ 144 w 431"/>
                  <a:gd name="T23" fmla="*/ 204 h 316"/>
                  <a:gd name="T24" fmla="*/ 160 w 431"/>
                  <a:gd name="T25" fmla="*/ 192 h 316"/>
                  <a:gd name="T26" fmla="*/ 176 w 431"/>
                  <a:gd name="T27" fmla="*/ 180 h 316"/>
                  <a:gd name="T28" fmla="*/ 192 w 431"/>
                  <a:gd name="T29" fmla="*/ 168 h 316"/>
                  <a:gd name="T30" fmla="*/ 208 w 431"/>
                  <a:gd name="T31" fmla="*/ 156 h 316"/>
                  <a:gd name="T32" fmla="*/ 225 w 431"/>
                  <a:gd name="T33" fmla="*/ 144 h 316"/>
                  <a:gd name="T34" fmla="*/ 241 w 431"/>
                  <a:gd name="T35" fmla="*/ 132 h 316"/>
                  <a:gd name="T36" fmla="*/ 252 w 431"/>
                  <a:gd name="T37" fmla="*/ 124 h 316"/>
                  <a:gd name="T38" fmla="*/ 257 w 431"/>
                  <a:gd name="T39" fmla="*/ 120 h 316"/>
                  <a:gd name="T40" fmla="*/ 274 w 431"/>
                  <a:gd name="T41" fmla="*/ 108 h 316"/>
                  <a:gd name="T42" fmla="*/ 291 w 431"/>
                  <a:gd name="T43" fmla="*/ 96 h 316"/>
                  <a:gd name="T44" fmla="*/ 308 w 431"/>
                  <a:gd name="T45" fmla="*/ 84 h 316"/>
                  <a:gd name="T46" fmla="*/ 325 w 431"/>
                  <a:gd name="T47" fmla="*/ 72 h 316"/>
                  <a:gd name="T48" fmla="*/ 341 w 431"/>
                  <a:gd name="T49" fmla="*/ 61 h 316"/>
                  <a:gd name="T50" fmla="*/ 358 w 431"/>
                  <a:gd name="T51" fmla="*/ 49 h 316"/>
                  <a:gd name="T52" fmla="*/ 375 w 431"/>
                  <a:gd name="T53" fmla="*/ 38 h 316"/>
                  <a:gd name="T54" fmla="*/ 386 w 431"/>
                  <a:gd name="T55" fmla="*/ 30 h 316"/>
                  <a:gd name="T56" fmla="*/ 392 w 431"/>
                  <a:gd name="T57" fmla="*/ 26 h 316"/>
                  <a:gd name="T58" fmla="*/ 409 w 431"/>
                  <a:gd name="T59" fmla="*/ 15 h 316"/>
                  <a:gd name="T60" fmla="*/ 426 w 431"/>
                  <a:gd name="T61" fmla="*/ 3 h 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431" h="316">
                    <a:moveTo>
                      <a:pt x="16" y="303"/>
                    </a:moveTo>
                    <a:lnTo>
                      <a:pt x="28" y="293"/>
                    </a:lnTo>
                    <a:lnTo>
                      <a:pt x="32" y="290"/>
                    </a:lnTo>
                    <a:moveTo>
                      <a:pt x="48" y="277"/>
                    </a:moveTo>
                    <a:lnTo>
                      <a:pt x="64" y="265"/>
                    </a:lnTo>
                    <a:moveTo>
                      <a:pt x="80" y="253"/>
                    </a:moveTo>
                    <a:lnTo>
                      <a:pt x="96" y="241"/>
                    </a:lnTo>
                    <a:moveTo>
                      <a:pt x="112" y="229"/>
                    </a:moveTo>
                    <a:lnTo>
                      <a:pt x="118" y="224"/>
                    </a:lnTo>
                    <a:lnTo>
                      <a:pt x="128" y="216"/>
                    </a:lnTo>
                    <a:moveTo>
                      <a:pt x="144" y="204"/>
                    </a:moveTo>
                    <a:lnTo>
                      <a:pt x="160" y="192"/>
                    </a:lnTo>
                    <a:moveTo>
                      <a:pt x="176" y="180"/>
                    </a:moveTo>
                    <a:lnTo>
                      <a:pt x="192" y="168"/>
                    </a:lnTo>
                    <a:moveTo>
                      <a:pt x="208" y="156"/>
                    </a:moveTo>
                    <a:lnTo>
                      <a:pt x="225" y="144"/>
                    </a:lnTo>
                    <a:moveTo>
                      <a:pt x="241" y="132"/>
                    </a:moveTo>
                    <a:lnTo>
                      <a:pt x="252" y="124"/>
                    </a:lnTo>
                    <a:lnTo>
                      <a:pt x="257" y="120"/>
                    </a:lnTo>
                    <a:moveTo>
                      <a:pt x="274" y="108"/>
                    </a:moveTo>
                    <a:lnTo>
                      <a:pt x="291" y="96"/>
                    </a:lnTo>
                    <a:moveTo>
                      <a:pt x="308" y="84"/>
                    </a:moveTo>
                    <a:lnTo>
                      <a:pt x="325" y="72"/>
                    </a:lnTo>
                    <a:moveTo>
                      <a:pt x="341" y="61"/>
                    </a:moveTo>
                    <a:lnTo>
                      <a:pt x="358" y="49"/>
                    </a:lnTo>
                    <a:moveTo>
                      <a:pt x="375" y="38"/>
                    </a:moveTo>
                    <a:lnTo>
                      <a:pt x="386" y="30"/>
                    </a:lnTo>
                    <a:lnTo>
                      <a:pt x="392" y="26"/>
                    </a:lnTo>
                    <a:moveTo>
                      <a:pt x="409" y="15"/>
                    </a:moveTo>
                    <a:lnTo>
                      <a:pt x="426" y="3"/>
                    </a:lnTo>
                  </a:path>
                </a:pathLst>
              </a:cu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9" name="Line 119"/>
              <p:cNvSpPr>
                <a:spLocks noChangeShapeType="1"/>
              </p:cNvSpPr>
              <p:nvPr/>
            </p:nvSpPr>
            <p:spPr bwMode="auto">
              <a:xfrm flipV="1">
                <a:off x="2537" y="2623"/>
                <a:ext cx="0" cy="117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0" name="Freeform 120"/>
              <p:cNvSpPr>
                <a:spLocks/>
              </p:cNvSpPr>
              <p:nvPr/>
            </p:nvSpPr>
            <p:spPr bwMode="auto">
              <a:xfrm>
                <a:off x="2524" y="2740"/>
                <a:ext cx="21" cy="0"/>
              </a:xfrm>
              <a:custGeom>
                <a:avLst/>
                <a:gdLst>
                  <a:gd name="T0" fmla="*/ 0 w 5"/>
                  <a:gd name="T1" fmla="*/ 3 w 5"/>
                  <a:gd name="T2" fmla="*/ 5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0" y="0"/>
                    </a:moveTo>
                    <a:lnTo>
                      <a:pt x="3" y="0"/>
                    </a:lnTo>
                    <a:lnTo>
                      <a:pt x="5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1" name="Freeform 121"/>
              <p:cNvSpPr>
                <a:spLocks/>
              </p:cNvSpPr>
              <p:nvPr/>
            </p:nvSpPr>
            <p:spPr bwMode="auto">
              <a:xfrm>
                <a:off x="2524" y="2623"/>
                <a:ext cx="21" cy="0"/>
              </a:xfrm>
              <a:custGeom>
                <a:avLst/>
                <a:gdLst>
                  <a:gd name="T0" fmla="*/ 5 w 5"/>
                  <a:gd name="T1" fmla="*/ 3 w 5"/>
                  <a:gd name="T2" fmla="*/ 0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5" y="0"/>
                    </a:moveTo>
                    <a:lnTo>
                      <a:pt x="3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2" name="Rectangle 122"/>
              <p:cNvSpPr>
                <a:spLocks noChangeArrowheads="1"/>
              </p:cNvSpPr>
              <p:nvPr/>
            </p:nvSpPr>
            <p:spPr bwMode="auto">
              <a:xfrm>
                <a:off x="2532" y="2648"/>
                <a:ext cx="9" cy="6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3" name="Rectangle 123"/>
              <p:cNvSpPr>
                <a:spLocks noChangeArrowheads="1"/>
              </p:cNvSpPr>
              <p:nvPr/>
            </p:nvSpPr>
            <p:spPr bwMode="auto">
              <a:xfrm>
                <a:off x="2528" y="2648"/>
                <a:ext cx="1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4" name="Rectangle 124"/>
              <p:cNvSpPr>
                <a:spLocks noChangeArrowheads="1"/>
              </p:cNvSpPr>
              <p:nvPr/>
            </p:nvSpPr>
            <p:spPr bwMode="auto">
              <a:xfrm>
                <a:off x="2528" y="2711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5" name="Rectangle 125"/>
              <p:cNvSpPr>
                <a:spLocks noChangeArrowheads="1"/>
              </p:cNvSpPr>
              <p:nvPr/>
            </p:nvSpPr>
            <p:spPr bwMode="auto">
              <a:xfrm>
                <a:off x="2520" y="2653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6" name="Rectangle 126"/>
              <p:cNvSpPr>
                <a:spLocks noChangeArrowheads="1"/>
              </p:cNvSpPr>
              <p:nvPr/>
            </p:nvSpPr>
            <p:spPr bwMode="auto">
              <a:xfrm>
                <a:off x="2520" y="2706"/>
                <a:ext cx="33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7" name="Rectangle 127"/>
              <p:cNvSpPr>
                <a:spLocks noChangeArrowheads="1"/>
              </p:cNvSpPr>
              <p:nvPr/>
            </p:nvSpPr>
            <p:spPr bwMode="auto">
              <a:xfrm>
                <a:off x="2516" y="2657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8" name="Rectangle 128"/>
              <p:cNvSpPr>
                <a:spLocks noChangeArrowheads="1"/>
              </p:cNvSpPr>
              <p:nvPr/>
            </p:nvSpPr>
            <p:spPr bwMode="auto">
              <a:xfrm>
                <a:off x="2516" y="2702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9" name="Rectangle 129"/>
              <p:cNvSpPr>
                <a:spLocks noChangeArrowheads="1"/>
              </p:cNvSpPr>
              <p:nvPr/>
            </p:nvSpPr>
            <p:spPr bwMode="auto">
              <a:xfrm>
                <a:off x="2512" y="2661"/>
                <a:ext cx="4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0" name="Rectangle 130"/>
              <p:cNvSpPr>
                <a:spLocks noChangeArrowheads="1"/>
              </p:cNvSpPr>
              <p:nvPr/>
            </p:nvSpPr>
            <p:spPr bwMode="auto">
              <a:xfrm>
                <a:off x="2512" y="2698"/>
                <a:ext cx="4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1" name="Rectangle 131"/>
              <p:cNvSpPr>
                <a:spLocks noChangeArrowheads="1"/>
              </p:cNvSpPr>
              <p:nvPr/>
            </p:nvSpPr>
            <p:spPr bwMode="auto">
              <a:xfrm>
                <a:off x="2508" y="2665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2" name="Rectangle 132"/>
              <p:cNvSpPr>
                <a:spLocks noChangeArrowheads="1"/>
              </p:cNvSpPr>
              <p:nvPr/>
            </p:nvSpPr>
            <p:spPr bwMode="auto">
              <a:xfrm>
                <a:off x="2508" y="2690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3" name="Rectangle 133"/>
              <p:cNvSpPr>
                <a:spLocks noChangeArrowheads="1"/>
              </p:cNvSpPr>
              <p:nvPr/>
            </p:nvSpPr>
            <p:spPr bwMode="auto">
              <a:xfrm>
                <a:off x="2503" y="2673"/>
                <a:ext cx="67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4" name="Rectangle 134"/>
              <p:cNvSpPr>
                <a:spLocks noChangeArrowheads="1"/>
              </p:cNvSpPr>
              <p:nvPr/>
            </p:nvSpPr>
            <p:spPr bwMode="auto">
              <a:xfrm>
                <a:off x="2503" y="2682"/>
                <a:ext cx="67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5" name="Rectangle 135"/>
              <p:cNvSpPr>
                <a:spLocks noChangeArrowheads="1"/>
              </p:cNvSpPr>
              <p:nvPr/>
            </p:nvSpPr>
            <p:spPr bwMode="auto">
              <a:xfrm>
                <a:off x="2503" y="2682"/>
                <a:ext cx="6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6" name="Rectangle 136"/>
              <p:cNvSpPr>
                <a:spLocks noChangeArrowheads="1"/>
              </p:cNvSpPr>
              <p:nvPr/>
            </p:nvSpPr>
            <p:spPr bwMode="auto">
              <a:xfrm>
                <a:off x="2503" y="2677"/>
                <a:ext cx="6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7" name="Oval 137"/>
              <p:cNvSpPr>
                <a:spLocks noChangeArrowheads="1"/>
              </p:cNvSpPr>
              <p:nvPr/>
            </p:nvSpPr>
            <p:spPr bwMode="auto">
              <a:xfrm>
                <a:off x="2503" y="2648"/>
                <a:ext cx="63" cy="63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8" name="Line 138"/>
              <p:cNvSpPr>
                <a:spLocks noChangeShapeType="1"/>
              </p:cNvSpPr>
              <p:nvPr/>
            </p:nvSpPr>
            <p:spPr bwMode="auto">
              <a:xfrm flipV="1">
                <a:off x="3459" y="1785"/>
                <a:ext cx="0" cy="365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9" name="Freeform 139"/>
              <p:cNvSpPr>
                <a:spLocks/>
              </p:cNvSpPr>
              <p:nvPr/>
            </p:nvSpPr>
            <p:spPr bwMode="auto">
              <a:xfrm>
                <a:off x="3451" y="2150"/>
                <a:ext cx="17" cy="0"/>
              </a:xfrm>
              <a:custGeom>
                <a:avLst/>
                <a:gdLst>
                  <a:gd name="T0" fmla="*/ 0 w 4"/>
                  <a:gd name="T1" fmla="*/ 2 w 4"/>
                  <a:gd name="T2" fmla="*/ 4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0" y="0"/>
                    </a:moveTo>
                    <a:lnTo>
                      <a:pt x="2" y="0"/>
                    </a:lnTo>
                    <a:lnTo>
                      <a:pt x="4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0" name="Freeform 140"/>
              <p:cNvSpPr>
                <a:spLocks/>
              </p:cNvSpPr>
              <p:nvPr/>
            </p:nvSpPr>
            <p:spPr bwMode="auto">
              <a:xfrm>
                <a:off x="3451" y="1785"/>
                <a:ext cx="17" cy="0"/>
              </a:xfrm>
              <a:custGeom>
                <a:avLst/>
                <a:gdLst>
                  <a:gd name="T0" fmla="*/ 4 w 4"/>
                  <a:gd name="T1" fmla="*/ 2 w 4"/>
                  <a:gd name="T2" fmla="*/ 0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4" y="0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1" name="Rectangle 141"/>
              <p:cNvSpPr>
                <a:spLocks noChangeArrowheads="1"/>
              </p:cNvSpPr>
              <p:nvPr/>
            </p:nvSpPr>
            <p:spPr bwMode="auto">
              <a:xfrm>
                <a:off x="3455" y="1935"/>
                <a:ext cx="9" cy="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2" name="Rectangle 142"/>
              <p:cNvSpPr>
                <a:spLocks noChangeArrowheads="1"/>
              </p:cNvSpPr>
              <p:nvPr/>
            </p:nvSpPr>
            <p:spPr bwMode="auto">
              <a:xfrm>
                <a:off x="3451" y="1935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3" name="Rectangle 143"/>
              <p:cNvSpPr>
                <a:spLocks noChangeArrowheads="1"/>
              </p:cNvSpPr>
              <p:nvPr/>
            </p:nvSpPr>
            <p:spPr bwMode="auto">
              <a:xfrm>
                <a:off x="3451" y="1997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4" name="Rectangle 144"/>
              <p:cNvSpPr>
                <a:spLocks noChangeArrowheads="1"/>
              </p:cNvSpPr>
              <p:nvPr/>
            </p:nvSpPr>
            <p:spPr bwMode="auto">
              <a:xfrm>
                <a:off x="3443" y="1939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5" name="Rectangle 145"/>
              <p:cNvSpPr>
                <a:spLocks noChangeArrowheads="1"/>
              </p:cNvSpPr>
              <p:nvPr/>
            </p:nvSpPr>
            <p:spPr bwMode="auto">
              <a:xfrm>
                <a:off x="3443" y="1993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6" name="Rectangle 146"/>
              <p:cNvSpPr>
                <a:spLocks noChangeArrowheads="1"/>
              </p:cNvSpPr>
              <p:nvPr/>
            </p:nvSpPr>
            <p:spPr bwMode="auto">
              <a:xfrm>
                <a:off x="3439" y="1943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7" name="Rectangle 147"/>
              <p:cNvSpPr>
                <a:spLocks noChangeArrowheads="1"/>
              </p:cNvSpPr>
              <p:nvPr/>
            </p:nvSpPr>
            <p:spPr bwMode="auto">
              <a:xfrm>
                <a:off x="3439" y="1989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8" name="Rectangle 148"/>
              <p:cNvSpPr>
                <a:spLocks noChangeArrowheads="1"/>
              </p:cNvSpPr>
              <p:nvPr/>
            </p:nvSpPr>
            <p:spPr bwMode="auto">
              <a:xfrm>
                <a:off x="3435" y="1947"/>
                <a:ext cx="4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9" name="Rectangle 149"/>
              <p:cNvSpPr>
                <a:spLocks noChangeArrowheads="1"/>
              </p:cNvSpPr>
              <p:nvPr/>
            </p:nvSpPr>
            <p:spPr bwMode="auto">
              <a:xfrm>
                <a:off x="3435" y="1985"/>
                <a:ext cx="4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0" name="Rectangle 150"/>
              <p:cNvSpPr>
                <a:spLocks noChangeArrowheads="1"/>
              </p:cNvSpPr>
              <p:nvPr/>
            </p:nvSpPr>
            <p:spPr bwMode="auto">
              <a:xfrm>
                <a:off x="3430" y="1951"/>
                <a:ext cx="58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1" name="Rectangle 151"/>
              <p:cNvSpPr>
                <a:spLocks noChangeArrowheads="1"/>
              </p:cNvSpPr>
              <p:nvPr/>
            </p:nvSpPr>
            <p:spPr bwMode="auto">
              <a:xfrm>
                <a:off x="3430" y="1976"/>
                <a:ext cx="58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2" name="Rectangle 152"/>
              <p:cNvSpPr>
                <a:spLocks noChangeArrowheads="1"/>
              </p:cNvSpPr>
              <p:nvPr/>
            </p:nvSpPr>
            <p:spPr bwMode="auto">
              <a:xfrm>
                <a:off x="3426" y="1960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3" name="Rectangle 153"/>
              <p:cNvSpPr>
                <a:spLocks noChangeArrowheads="1"/>
              </p:cNvSpPr>
              <p:nvPr/>
            </p:nvSpPr>
            <p:spPr bwMode="auto">
              <a:xfrm>
                <a:off x="3426" y="1968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4" name="Rectangle 154"/>
              <p:cNvSpPr>
                <a:spLocks noChangeArrowheads="1"/>
              </p:cNvSpPr>
              <p:nvPr/>
            </p:nvSpPr>
            <p:spPr bwMode="auto">
              <a:xfrm>
                <a:off x="3426" y="1968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5" name="Rectangle 155"/>
              <p:cNvSpPr>
                <a:spLocks noChangeArrowheads="1"/>
              </p:cNvSpPr>
              <p:nvPr/>
            </p:nvSpPr>
            <p:spPr bwMode="auto">
              <a:xfrm>
                <a:off x="3426" y="1964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6" name="Oval 156"/>
              <p:cNvSpPr>
                <a:spLocks noChangeArrowheads="1"/>
              </p:cNvSpPr>
              <p:nvPr/>
            </p:nvSpPr>
            <p:spPr bwMode="auto">
              <a:xfrm>
                <a:off x="3426" y="1935"/>
                <a:ext cx="62" cy="62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7" name="Line 157"/>
              <p:cNvSpPr>
                <a:spLocks noChangeShapeType="1"/>
              </p:cNvSpPr>
              <p:nvPr/>
            </p:nvSpPr>
            <p:spPr bwMode="auto">
              <a:xfrm flipV="1">
                <a:off x="4386" y="1084"/>
                <a:ext cx="0" cy="461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8" name="Freeform 158"/>
              <p:cNvSpPr>
                <a:spLocks/>
              </p:cNvSpPr>
              <p:nvPr/>
            </p:nvSpPr>
            <p:spPr bwMode="auto">
              <a:xfrm>
                <a:off x="4378" y="1545"/>
                <a:ext cx="17" cy="0"/>
              </a:xfrm>
              <a:custGeom>
                <a:avLst/>
                <a:gdLst>
                  <a:gd name="T0" fmla="*/ 0 w 4"/>
                  <a:gd name="T1" fmla="*/ 2 w 4"/>
                  <a:gd name="T2" fmla="*/ 4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0" y="0"/>
                    </a:moveTo>
                    <a:lnTo>
                      <a:pt x="2" y="0"/>
                    </a:lnTo>
                    <a:lnTo>
                      <a:pt x="4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9" name="Freeform 159"/>
              <p:cNvSpPr>
                <a:spLocks/>
              </p:cNvSpPr>
              <p:nvPr/>
            </p:nvSpPr>
            <p:spPr bwMode="auto">
              <a:xfrm>
                <a:off x="4378" y="1084"/>
                <a:ext cx="17" cy="0"/>
              </a:xfrm>
              <a:custGeom>
                <a:avLst/>
                <a:gdLst>
                  <a:gd name="T0" fmla="*/ 4 w 4"/>
                  <a:gd name="T1" fmla="*/ 2 w 4"/>
                  <a:gd name="T2" fmla="*/ 0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4" y="0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0" name="Rectangle 160"/>
              <p:cNvSpPr>
                <a:spLocks noChangeArrowheads="1"/>
              </p:cNvSpPr>
              <p:nvPr/>
            </p:nvSpPr>
            <p:spPr bwMode="auto">
              <a:xfrm>
                <a:off x="4382" y="1283"/>
                <a:ext cx="8" cy="6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1" name="Rectangle 161"/>
              <p:cNvSpPr>
                <a:spLocks noChangeArrowheads="1"/>
              </p:cNvSpPr>
              <p:nvPr/>
            </p:nvSpPr>
            <p:spPr bwMode="auto">
              <a:xfrm>
                <a:off x="4378" y="1283"/>
                <a:ext cx="1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2" name="Rectangle 162"/>
              <p:cNvSpPr>
                <a:spLocks noChangeArrowheads="1"/>
              </p:cNvSpPr>
              <p:nvPr/>
            </p:nvSpPr>
            <p:spPr bwMode="auto">
              <a:xfrm>
                <a:off x="4378" y="1346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3" name="Rectangle 163"/>
              <p:cNvSpPr>
                <a:spLocks noChangeArrowheads="1"/>
              </p:cNvSpPr>
              <p:nvPr/>
            </p:nvSpPr>
            <p:spPr bwMode="auto">
              <a:xfrm>
                <a:off x="4370" y="1288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4" name="Rectangle 164"/>
              <p:cNvSpPr>
                <a:spLocks noChangeArrowheads="1"/>
              </p:cNvSpPr>
              <p:nvPr/>
            </p:nvSpPr>
            <p:spPr bwMode="auto">
              <a:xfrm>
                <a:off x="4370" y="1341"/>
                <a:ext cx="33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5" name="Rectangle 165"/>
              <p:cNvSpPr>
                <a:spLocks noChangeArrowheads="1"/>
              </p:cNvSpPr>
              <p:nvPr/>
            </p:nvSpPr>
            <p:spPr bwMode="auto">
              <a:xfrm>
                <a:off x="4366" y="1292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6" name="Rectangle 166"/>
              <p:cNvSpPr>
                <a:spLocks noChangeArrowheads="1"/>
              </p:cNvSpPr>
              <p:nvPr/>
            </p:nvSpPr>
            <p:spPr bwMode="auto">
              <a:xfrm>
                <a:off x="4366" y="1337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7" name="Rectangle 167"/>
              <p:cNvSpPr>
                <a:spLocks noChangeArrowheads="1"/>
              </p:cNvSpPr>
              <p:nvPr/>
            </p:nvSpPr>
            <p:spPr bwMode="auto">
              <a:xfrm>
                <a:off x="4361" y="1296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8" name="Rectangle 168"/>
              <p:cNvSpPr>
                <a:spLocks noChangeArrowheads="1"/>
              </p:cNvSpPr>
              <p:nvPr/>
            </p:nvSpPr>
            <p:spPr bwMode="auto">
              <a:xfrm>
                <a:off x="4361" y="1333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9" name="Rectangle 169"/>
              <p:cNvSpPr>
                <a:spLocks noChangeArrowheads="1"/>
              </p:cNvSpPr>
              <p:nvPr/>
            </p:nvSpPr>
            <p:spPr bwMode="auto">
              <a:xfrm>
                <a:off x="4357" y="1300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0" name="Rectangle 170"/>
              <p:cNvSpPr>
                <a:spLocks noChangeArrowheads="1"/>
              </p:cNvSpPr>
              <p:nvPr/>
            </p:nvSpPr>
            <p:spPr bwMode="auto">
              <a:xfrm>
                <a:off x="4357" y="1325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1" name="Rectangle 171"/>
              <p:cNvSpPr>
                <a:spLocks noChangeArrowheads="1"/>
              </p:cNvSpPr>
              <p:nvPr/>
            </p:nvSpPr>
            <p:spPr bwMode="auto">
              <a:xfrm>
                <a:off x="4353" y="1308"/>
                <a:ext cx="66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2" name="Rectangle 172"/>
              <p:cNvSpPr>
                <a:spLocks noChangeArrowheads="1"/>
              </p:cNvSpPr>
              <p:nvPr/>
            </p:nvSpPr>
            <p:spPr bwMode="auto">
              <a:xfrm>
                <a:off x="4353" y="1317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3" name="Rectangle 173"/>
              <p:cNvSpPr>
                <a:spLocks noChangeArrowheads="1"/>
              </p:cNvSpPr>
              <p:nvPr/>
            </p:nvSpPr>
            <p:spPr bwMode="auto">
              <a:xfrm>
                <a:off x="4353" y="1317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4" name="Rectangle 174"/>
              <p:cNvSpPr>
                <a:spLocks noChangeArrowheads="1"/>
              </p:cNvSpPr>
              <p:nvPr/>
            </p:nvSpPr>
            <p:spPr bwMode="auto">
              <a:xfrm>
                <a:off x="4353" y="1312"/>
                <a:ext cx="66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5" name="Oval 175"/>
              <p:cNvSpPr>
                <a:spLocks noChangeArrowheads="1"/>
              </p:cNvSpPr>
              <p:nvPr/>
            </p:nvSpPr>
            <p:spPr bwMode="auto">
              <a:xfrm>
                <a:off x="4353" y="1283"/>
                <a:ext cx="62" cy="63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6" name="Freeform 176"/>
              <p:cNvSpPr>
                <a:spLocks noEditPoints="1"/>
              </p:cNvSpPr>
              <p:nvPr/>
            </p:nvSpPr>
            <p:spPr bwMode="auto">
              <a:xfrm>
                <a:off x="1626" y="2565"/>
                <a:ext cx="911" cy="660"/>
              </a:xfrm>
              <a:custGeom>
                <a:avLst/>
                <a:gdLst>
                  <a:gd name="T0" fmla="*/ 0 w 220"/>
                  <a:gd name="T1" fmla="*/ 159 h 159"/>
                  <a:gd name="T2" fmla="*/ 12 w 220"/>
                  <a:gd name="T3" fmla="*/ 150 h 159"/>
                  <a:gd name="T4" fmla="*/ 16 w 220"/>
                  <a:gd name="T5" fmla="*/ 147 h 159"/>
                  <a:gd name="T6" fmla="*/ 29 w 220"/>
                  <a:gd name="T7" fmla="*/ 138 h 159"/>
                  <a:gd name="T8" fmla="*/ 33 w 220"/>
                  <a:gd name="T9" fmla="*/ 135 h 159"/>
                  <a:gd name="T10" fmla="*/ 45 w 220"/>
                  <a:gd name="T11" fmla="*/ 126 h 159"/>
                  <a:gd name="T12" fmla="*/ 49 w 220"/>
                  <a:gd name="T13" fmla="*/ 123 h 159"/>
                  <a:gd name="T14" fmla="*/ 61 w 220"/>
                  <a:gd name="T15" fmla="*/ 114 h 159"/>
                  <a:gd name="T16" fmla="*/ 65 w 220"/>
                  <a:gd name="T17" fmla="*/ 111 h 159"/>
                  <a:gd name="T18" fmla="*/ 77 w 220"/>
                  <a:gd name="T19" fmla="*/ 102 h 159"/>
                  <a:gd name="T20" fmla="*/ 81 w 220"/>
                  <a:gd name="T21" fmla="*/ 99 h 159"/>
                  <a:gd name="T22" fmla="*/ 93 w 220"/>
                  <a:gd name="T23" fmla="*/ 90 h 159"/>
                  <a:gd name="T24" fmla="*/ 97 w 220"/>
                  <a:gd name="T25" fmla="*/ 87 h 159"/>
                  <a:gd name="T26" fmla="*/ 109 w 220"/>
                  <a:gd name="T27" fmla="*/ 78 h 159"/>
                  <a:gd name="T28" fmla="*/ 113 w 220"/>
                  <a:gd name="T29" fmla="*/ 75 h 159"/>
                  <a:gd name="T30" fmla="*/ 126 w 220"/>
                  <a:gd name="T31" fmla="*/ 66 h 159"/>
                  <a:gd name="T32" fmla="*/ 130 w 220"/>
                  <a:gd name="T33" fmla="*/ 63 h 159"/>
                  <a:gd name="T34" fmla="*/ 130 w 220"/>
                  <a:gd name="T35" fmla="*/ 63 h 159"/>
                  <a:gd name="T36" fmla="*/ 142 w 220"/>
                  <a:gd name="T37" fmla="*/ 54 h 159"/>
                  <a:gd name="T38" fmla="*/ 147 w 220"/>
                  <a:gd name="T39" fmla="*/ 51 h 159"/>
                  <a:gd name="T40" fmla="*/ 159 w 220"/>
                  <a:gd name="T41" fmla="*/ 42 h 159"/>
                  <a:gd name="T42" fmla="*/ 164 w 220"/>
                  <a:gd name="T43" fmla="*/ 39 h 159"/>
                  <a:gd name="T44" fmla="*/ 176 w 220"/>
                  <a:gd name="T45" fmla="*/ 30 h 159"/>
                  <a:gd name="T46" fmla="*/ 181 w 220"/>
                  <a:gd name="T47" fmla="*/ 27 h 159"/>
                  <a:gd name="T48" fmla="*/ 194 w 220"/>
                  <a:gd name="T49" fmla="*/ 18 h 159"/>
                  <a:gd name="T50" fmla="*/ 198 w 220"/>
                  <a:gd name="T51" fmla="*/ 15 h 159"/>
                  <a:gd name="T52" fmla="*/ 211 w 220"/>
                  <a:gd name="T53" fmla="*/ 6 h 159"/>
                  <a:gd name="T54" fmla="*/ 215 w 220"/>
                  <a:gd name="T55" fmla="*/ 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20" h="159">
                    <a:moveTo>
                      <a:pt x="12" y="150"/>
                    </a:moveTo>
                    <a:lnTo>
                      <a:pt x="16" y="147"/>
                    </a:lnTo>
                    <a:moveTo>
                      <a:pt x="29" y="138"/>
                    </a:moveTo>
                    <a:lnTo>
                      <a:pt x="33" y="135"/>
                    </a:lnTo>
                    <a:moveTo>
                      <a:pt x="45" y="126"/>
                    </a:moveTo>
                    <a:lnTo>
                      <a:pt x="49" y="123"/>
                    </a:lnTo>
                    <a:moveTo>
                      <a:pt x="61" y="114"/>
                    </a:moveTo>
                    <a:lnTo>
                      <a:pt x="65" y="111"/>
                    </a:lnTo>
                    <a:moveTo>
                      <a:pt x="77" y="102"/>
                    </a:moveTo>
                    <a:lnTo>
                      <a:pt x="81" y="99"/>
                    </a:lnTo>
                    <a:moveTo>
                      <a:pt x="93" y="90"/>
                    </a:moveTo>
                    <a:lnTo>
                      <a:pt x="97" y="87"/>
                    </a:lnTo>
                    <a:moveTo>
                      <a:pt x="109" y="78"/>
                    </a:moveTo>
                    <a:lnTo>
                      <a:pt x="113" y="75"/>
                    </a:lnTo>
                    <a:moveTo>
                      <a:pt x="126" y="66"/>
                    </a:moveTo>
                    <a:lnTo>
                      <a:pt x="130" y="63"/>
                    </a:lnTo>
                    <a:lnTo>
                      <a:pt x="130" y="63"/>
                    </a:lnTo>
                    <a:moveTo>
                      <a:pt x="142" y="54"/>
                    </a:moveTo>
                    <a:lnTo>
                      <a:pt x="147" y="51"/>
                    </a:lnTo>
                    <a:moveTo>
                      <a:pt x="159" y="42"/>
                    </a:moveTo>
                    <a:lnTo>
                      <a:pt x="164" y="39"/>
                    </a:lnTo>
                    <a:moveTo>
                      <a:pt x="176" y="30"/>
                    </a:moveTo>
                    <a:lnTo>
                      <a:pt x="181" y="27"/>
                    </a:lnTo>
                    <a:moveTo>
                      <a:pt x="194" y="18"/>
                    </a:moveTo>
                    <a:lnTo>
                      <a:pt x="198" y="15"/>
                    </a:lnTo>
                    <a:moveTo>
                      <a:pt x="211" y="6"/>
                    </a:moveTo>
                    <a:lnTo>
                      <a:pt x="215" y="3"/>
                    </a:lnTo>
                  </a:path>
                </a:pathLst>
              </a:cu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7" name="Freeform 177"/>
              <p:cNvSpPr>
                <a:spLocks noEditPoints="1"/>
              </p:cNvSpPr>
              <p:nvPr/>
            </p:nvSpPr>
            <p:spPr bwMode="auto">
              <a:xfrm>
                <a:off x="2599" y="976"/>
                <a:ext cx="1787" cy="1531"/>
              </a:xfrm>
              <a:custGeom>
                <a:avLst/>
                <a:gdLst>
                  <a:gd name="T0" fmla="*/ 0 w 432"/>
                  <a:gd name="T1" fmla="*/ 369 h 369"/>
                  <a:gd name="T2" fmla="*/ 15 w 432"/>
                  <a:gd name="T3" fmla="*/ 354 h 369"/>
                  <a:gd name="T4" fmla="*/ 29 w 432"/>
                  <a:gd name="T5" fmla="*/ 341 h 369"/>
                  <a:gd name="T6" fmla="*/ 29 w 432"/>
                  <a:gd name="T7" fmla="*/ 341 h 369"/>
                  <a:gd name="T8" fmla="*/ 44 w 432"/>
                  <a:gd name="T9" fmla="*/ 327 h 369"/>
                  <a:gd name="T10" fmla="*/ 59 w 432"/>
                  <a:gd name="T11" fmla="*/ 313 h 369"/>
                  <a:gd name="T12" fmla="*/ 74 w 432"/>
                  <a:gd name="T13" fmla="*/ 299 h 369"/>
                  <a:gd name="T14" fmla="*/ 90 w 432"/>
                  <a:gd name="T15" fmla="*/ 285 h 369"/>
                  <a:gd name="T16" fmla="*/ 105 w 432"/>
                  <a:gd name="T17" fmla="*/ 271 h 369"/>
                  <a:gd name="T18" fmla="*/ 119 w 432"/>
                  <a:gd name="T19" fmla="*/ 259 h 369"/>
                  <a:gd name="T20" fmla="*/ 120 w 432"/>
                  <a:gd name="T21" fmla="*/ 258 h 369"/>
                  <a:gd name="T22" fmla="*/ 135 w 432"/>
                  <a:gd name="T23" fmla="*/ 244 h 369"/>
                  <a:gd name="T24" fmla="*/ 151 w 432"/>
                  <a:gd name="T25" fmla="*/ 230 h 369"/>
                  <a:gd name="T26" fmla="*/ 166 w 432"/>
                  <a:gd name="T27" fmla="*/ 216 h 369"/>
                  <a:gd name="T28" fmla="*/ 182 w 432"/>
                  <a:gd name="T29" fmla="*/ 203 h 369"/>
                  <a:gd name="T30" fmla="*/ 198 w 432"/>
                  <a:gd name="T31" fmla="*/ 189 h 369"/>
                  <a:gd name="T32" fmla="*/ 208 w 432"/>
                  <a:gd name="T33" fmla="*/ 181 h 369"/>
                  <a:gd name="T34" fmla="*/ 214 w 432"/>
                  <a:gd name="T35" fmla="*/ 176 h 369"/>
                  <a:gd name="T36" fmla="*/ 230 w 432"/>
                  <a:gd name="T37" fmla="*/ 162 h 369"/>
                  <a:gd name="T38" fmla="*/ 246 w 432"/>
                  <a:gd name="T39" fmla="*/ 149 h 369"/>
                  <a:gd name="T40" fmla="*/ 262 w 432"/>
                  <a:gd name="T41" fmla="*/ 136 h 369"/>
                  <a:gd name="T42" fmla="*/ 278 w 432"/>
                  <a:gd name="T43" fmla="*/ 122 h 369"/>
                  <a:gd name="T44" fmla="*/ 294 w 432"/>
                  <a:gd name="T45" fmla="*/ 109 h 369"/>
                  <a:gd name="T46" fmla="*/ 298 w 432"/>
                  <a:gd name="T47" fmla="*/ 106 h 369"/>
                  <a:gd name="T48" fmla="*/ 310 w 432"/>
                  <a:gd name="T49" fmla="*/ 96 h 369"/>
                  <a:gd name="T50" fmla="*/ 326 w 432"/>
                  <a:gd name="T51" fmla="*/ 83 h 369"/>
                  <a:gd name="T52" fmla="*/ 342 w 432"/>
                  <a:gd name="T53" fmla="*/ 70 h 369"/>
                  <a:gd name="T54" fmla="*/ 342 w 432"/>
                  <a:gd name="T55" fmla="*/ 70 h 369"/>
                  <a:gd name="T56" fmla="*/ 358 w 432"/>
                  <a:gd name="T57" fmla="*/ 58 h 369"/>
                  <a:gd name="T58" fmla="*/ 374 w 432"/>
                  <a:gd name="T59" fmla="*/ 45 h 369"/>
                  <a:gd name="T60" fmla="*/ 390 w 432"/>
                  <a:gd name="T61" fmla="*/ 33 h 369"/>
                  <a:gd name="T62" fmla="*/ 406 w 432"/>
                  <a:gd name="T63" fmla="*/ 20 h 369"/>
                  <a:gd name="T64" fmla="*/ 422 w 432"/>
                  <a:gd name="T65" fmla="*/ 8 h 3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32" h="369">
                    <a:moveTo>
                      <a:pt x="15" y="354"/>
                    </a:moveTo>
                    <a:lnTo>
                      <a:pt x="29" y="341"/>
                    </a:lnTo>
                    <a:lnTo>
                      <a:pt x="29" y="341"/>
                    </a:lnTo>
                    <a:moveTo>
                      <a:pt x="44" y="327"/>
                    </a:moveTo>
                    <a:lnTo>
                      <a:pt x="59" y="313"/>
                    </a:lnTo>
                    <a:moveTo>
                      <a:pt x="74" y="299"/>
                    </a:moveTo>
                    <a:lnTo>
                      <a:pt x="90" y="285"/>
                    </a:lnTo>
                    <a:moveTo>
                      <a:pt x="105" y="271"/>
                    </a:moveTo>
                    <a:lnTo>
                      <a:pt x="119" y="259"/>
                    </a:lnTo>
                    <a:lnTo>
                      <a:pt x="120" y="258"/>
                    </a:lnTo>
                    <a:moveTo>
                      <a:pt x="135" y="244"/>
                    </a:moveTo>
                    <a:lnTo>
                      <a:pt x="151" y="230"/>
                    </a:lnTo>
                    <a:moveTo>
                      <a:pt x="166" y="216"/>
                    </a:moveTo>
                    <a:lnTo>
                      <a:pt x="182" y="203"/>
                    </a:lnTo>
                    <a:moveTo>
                      <a:pt x="198" y="189"/>
                    </a:moveTo>
                    <a:lnTo>
                      <a:pt x="208" y="181"/>
                    </a:lnTo>
                    <a:lnTo>
                      <a:pt x="214" y="176"/>
                    </a:lnTo>
                    <a:moveTo>
                      <a:pt x="230" y="162"/>
                    </a:moveTo>
                    <a:lnTo>
                      <a:pt x="246" y="149"/>
                    </a:lnTo>
                    <a:moveTo>
                      <a:pt x="262" y="136"/>
                    </a:moveTo>
                    <a:lnTo>
                      <a:pt x="278" y="122"/>
                    </a:lnTo>
                    <a:moveTo>
                      <a:pt x="294" y="109"/>
                    </a:moveTo>
                    <a:lnTo>
                      <a:pt x="298" y="106"/>
                    </a:lnTo>
                    <a:lnTo>
                      <a:pt x="310" y="96"/>
                    </a:lnTo>
                    <a:moveTo>
                      <a:pt x="326" y="83"/>
                    </a:moveTo>
                    <a:lnTo>
                      <a:pt x="342" y="70"/>
                    </a:lnTo>
                    <a:lnTo>
                      <a:pt x="342" y="70"/>
                    </a:lnTo>
                    <a:moveTo>
                      <a:pt x="358" y="58"/>
                    </a:moveTo>
                    <a:lnTo>
                      <a:pt x="374" y="45"/>
                    </a:lnTo>
                    <a:moveTo>
                      <a:pt x="390" y="33"/>
                    </a:moveTo>
                    <a:lnTo>
                      <a:pt x="406" y="20"/>
                    </a:lnTo>
                    <a:moveTo>
                      <a:pt x="422" y="8"/>
                    </a:moveTo>
                  </a:path>
                </a:pathLst>
              </a:cu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8" name="Line 178"/>
              <p:cNvSpPr>
                <a:spLocks noChangeShapeType="1"/>
              </p:cNvSpPr>
              <p:nvPr/>
            </p:nvSpPr>
            <p:spPr bwMode="auto">
              <a:xfrm flipV="1">
                <a:off x="2537" y="2462"/>
                <a:ext cx="0" cy="203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9" name="Freeform 179"/>
              <p:cNvSpPr>
                <a:spLocks/>
              </p:cNvSpPr>
              <p:nvPr/>
            </p:nvSpPr>
            <p:spPr bwMode="auto">
              <a:xfrm>
                <a:off x="2524" y="2665"/>
                <a:ext cx="21" cy="0"/>
              </a:xfrm>
              <a:custGeom>
                <a:avLst/>
                <a:gdLst>
                  <a:gd name="T0" fmla="*/ 0 w 5"/>
                  <a:gd name="T1" fmla="*/ 3 w 5"/>
                  <a:gd name="T2" fmla="*/ 5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0" y="0"/>
                    </a:moveTo>
                    <a:lnTo>
                      <a:pt x="3" y="0"/>
                    </a:lnTo>
                    <a:lnTo>
                      <a:pt x="5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0" name="Freeform 180"/>
              <p:cNvSpPr>
                <a:spLocks/>
              </p:cNvSpPr>
              <p:nvPr/>
            </p:nvSpPr>
            <p:spPr bwMode="auto">
              <a:xfrm>
                <a:off x="2524" y="2462"/>
                <a:ext cx="21" cy="0"/>
              </a:xfrm>
              <a:custGeom>
                <a:avLst/>
                <a:gdLst>
                  <a:gd name="T0" fmla="*/ 5 w 5"/>
                  <a:gd name="T1" fmla="*/ 3 w 5"/>
                  <a:gd name="T2" fmla="*/ 0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5" y="0"/>
                    </a:moveTo>
                    <a:lnTo>
                      <a:pt x="3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1" name="Rectangle 181"/>
              <p:cNvSpPr>
                <a:spLocks noChangeArrowheads="1"/>
              </p:cNvSpPr>
              <p:nvPr/>
            </p:nvSpPr>
            <p:spPr bwMode="auto">
              <a:xfrm>
                <a:off x="2532" y="2532"/>
                <a:ext cx="9" cy="6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2" name="Rectangle 182"/>
              <p:cNvSpPr>
                <a:spLocks noChangeArrowheads="1"/>
              </p:cNvSpPr>
              <p:nvPr/>
            </p:nvSpPr>
            <p:spPr bwMode="auto">
              <a:xfrm>
                <a:off x="2528" y="2532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3" name="Rectangle 183"/>
              <p:cNvSpPr>
                <a:spLocks noChangeArrowheads="1"/>
              </p:cNvSpPr>
              <p:nvPr/>
            </p:nvSpPr>
            <p:spPr bwMode="auto">
              <a:xfrm>
                <a:off x="2528" y="2594"/>
                <a:ext cx="1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4" name="Rectangle 184"/>
              <p:cNvSpPr>
                <a:spLocks noChangeArrowheads="1"/>
              </p:cNvSpPr>
              <p:nvPr/>
            </p:nvSpPr>
            <p:spPr bwMode="auto">
              <a:xfrm>
                <a:off x="2520" y="2536"/>
                <a:ext cx="33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5" name="Rectangle 185"/>
              <p:cNvSpPr>
                <a:spLocks noChangeArrowheads="1"/>
              </p:cNvSpPr>
              <p:nvPr/>
            </p:nvSpPr>
            <p:spPr bwMode="auto">
              <a:xfrm>
                <a:off x="2520" y="2590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6" name="Rectangle 186"/>
              <p:cNvSpPr>
                <a:spLocks noChangeArrowheads="1"/>
              </p:cNvSpPr>
              <p:nvPr/>
            </p:nvSpPr>
            <p:spPr bwMode="auto">
              <a:xfrm>
                <a:off x="2516" y="2541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7" name="Rectangle 187"/>
              <p:cNvSpPr>
                <a:spLocks noChangeArrowheads="1"/>
              </p:cNvSpPr>
              <p:nvPr/>
            </p:nvSpPr>
            <p:spPr bwMode="auto">
              <a:xfrm>
                <a:off x="2516" y="2586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8" name="Rectangle 188"/>
              <p:cNvSpPr>
                <a:spLocks noChangeArrowheads="1"/>
              </p:cNvSpPr>
              <p:nvPr/>
            </p:nvSpPr>
            <p:spPr bwMode="auto">
              <a:xfrm>
                <a:off x="2512" y="2545"/>
                <a:ext cx="4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9" name="Rectangle 189"/>
              <p:cNvSpPr>
                <a:spLocks noChangeArrowheads="1"/>
              </p:cNvSpPr>
              <p:nvPr/>
            </p:nvSpPr>
            <p:spPr bwMode="auto">
              <a:xfrm>
                <a:off x="2512" y="2582"/>
                <a:ext cx="4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0" name="Rectangle 190"/>
              <p:cNvSpPr>
                <a:spLocks noChangeArrowheads="1"/>
              </p:cNvSpPr>
              <p:nvPr/>
            </p:nvSpPr>
            <p:spPr bwMode="auto">
              <a:xfrm>
                <a:off x="2508" y="2549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1" name="Rectangle 191"/>
              <p:cNvSpPr>
                <a:spLocks noChangeArrowheads="1"/>
              </p:cNvSpPr>
              <p:nvPr/>
            </p:nvSpPr>
            <p:spPr bwMode="auto">
              <a:xfrm>
                <a:off x="2508" y="2574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2" name="Rectangle 192"/>
              <p:cNvSpPr>
                <a:spLocks noChangeArrowheads="1"/>
              </p:cNvSpPr>
              <p:nvPr/>
            </p:nvSpPr>
            <p:spPr bwMode="auto">
              <a:xfrm>
                <a:off x="2503" y="2557"/>
                <a:ext cx="67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3" name="Rectangle 193"/>
              <p:cNvSpPr>
                <a:spLocks noChangeArrowheads="1"/>
              </p:cNvSpPr>
              <p:nvPr/>
            </p:nvSpPr>
            <p:spPr bwMode="auto">
              <a:xfrm>
                <a:off x="2503" y="2565"/>
                <a:ext cx="67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4" name="Rectangle 194"/>
              <p:cNvSpPr>
                <a:spLocks noChangeArrowheads="1"/>
              </p:cNvSpPr>
              <p:nvPr/>
            </p:nvSpPr>
            <p:spPr bwMode="auto">
              <a:xfrm>
                <a:off x="2503" y="2565"/>
                <a:ext cx="6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5" name="Rectangle 195"/>
              <p:cNvSpPr>
                <a:spLocks noChangeArrowheads="1"/>
              </p:cNvSpPr>
              <p:nvPr/>
            </p:nvSpPr>
            <p:spPr bwMode="auto">
              <a:xfrm>
                <a:off x="2503" y="2561"/>
                <a:ext cx="6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6" name="Oval 196"/>
              <p:cNvSpPr>
                <a:spLocks noChangeArrowheads="1"/>
              </p:cNvSpPr>
              <p:nvPr/>
            </p:nvSpPr>
            <p:spPr bwMode="auto">
              <a:xfrm>
                <a:off x="2503" y="2532"/>
                <a:ext cx="63" cy="62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7" name="Line 197"/>
              <p:cNvSpPr>
                <a:spLocks noChangeShapeType="1"/>
              </p:cNvSpPr>
              <p:nvPr/>
            </p:nvSpPr>
            <p:spPr bwMode="auto">
              <a:xfrm flipV="1">
                <a:off x="3459" y="1412"/>
                <a:ext cx="0" cy="626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8" name="Freeform 198"/>
              <p:cNvSpPr>
                <a:spLocks/>
              </p:cNvSpPr>
              <p:nvPr/>
            </p:nvSpPr>
            <p:spPr bwMode="auto">
              <a:xfrm>
                <a:off x="3451" y="2038"/>
                <a:ext cx="17" cy="0"/>
              </a:xfrm>
              <a:custGeom>
                <a:avLst/>
                <a:gdLst>
                  <a:gd name="T0" fmla="*/ 0 w 4"/>
                  <a:gd name="T1" fmla="*/ 2 w 4"/>
                  <a:gd name="T2" fmla="*/ 4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0" y="0"/>
                    </a:moveTo>
                    <a:lnTo>
                      <a:pt x="2" y="0"/>
                    </a:lnTo>
                    <a:lnTo>
                      <a:pt x="4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9" name="Freeform 199"/>
              <p:cNvSpPr>
                <a:spLocks/>
              </p:cNvSpPr>
              <p:nvPr/>
            </p:nvSpPr>
            <p:spPr bwMode="auto">
              <a:xfrm>
                <a:off x="3451" y="1412"/>
                <a:ext cx="17" cy="0"/>
              </a:xfrm>
              <a:custGeom>
                <a:avLst/>
                <a:gdLst>
                  <a:gd name="T0" fmla="*/ 4 w 4"/>
                  <a:gd name="T1" fmla="*/ 2 w 4"/>
                  <a:gd name="T2" fmla="*/ 0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4" y="0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0" name="Rectangle 200"/>
              <p:cNvSpPr>
                <a:spLocks noChangeArrowheads="1"/>
              </p:cNvSpPr>
              <p:nvPr/>
            </p:nvSpPr>
            <p:spPr bwMode="auto">
              <a:xfrm>
                <a:off x="3455" y="1694"/>
                <a:ext cx="9" cy="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1" name="Rectangle 201"/>
              <p:cNvSpPr>
                <a:spLocks noChangeArrowheads="1"/>
              </p:cNvSpPr>
              <p:nvPr/>
            </p:nvSpPr>
            <p:spPr bwMode="auto">
              <a:xfrm>
                <a:off x="3451" y="1694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2" name="Rectangle 202"/>
              <p:cNvSpPr>
                <a:spLocks noChangeArrowheads="1"/>
              </p:cNvSpPr>
              <p:nvPr/>
            </p:nvSpPr>
            <p:spPr bwMode="auto">
              <a:xfrm>
                <a:off x="3451" y="1756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3" name="Rectangle 203"/>
              <p:cNvSpPr>
                <a:spLocks noChangeArrowheads="1"/>
              </p:cNvSpPr>
              <p:nvPr/>
            </p:nvSpPr>
            <p:spPr bwMode="auto">
              <a:xfrm>
                <a:off x="3443" y="1698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4" name="Rectangle 204"/>
              <p:cNvSpPr>
                <a:spLocks noChangeArrowheads="1"/>
              </p:cNvSpPr>
              <p:nvPr/>
            </p:nvSpPr>
            <p:spPr bwMode="auto">
              <a:xfrm>
                <a:off x="3443" y="1752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6" name="Rectangle 206"/>
            <p:cNvSpPr>
              <a:spLocks noChangeArrowheads="1"/>
            </p:cNvSpPr>
            <p:nvPr/>
          </p:nvSpPr>
          <p:spPr bwMode="auto">
            <a:xfrm>
              <a:off x="3439" y="1702"/>
              <a:ext cx="41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Rectangle 207"/>
            <p:cNvSpPr>
              <a:spLocks noChangeArrowheads="1"/>
            </p:cNvSpPr>
            <p:nvPr/>
          </p:nvSpPr>
          <p:spPr bwMode="auto">
            <a:xfrm>
              <a:off x="3439" y="1748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Rectangle 208"/>
            <p:cNvSpPr>
              <a:spLocks noChangeArrowheads="1"/>
            </p:cNvSpPr>
            <p:nvPr/>
          </p:nvSpPr>
          <p:spPr bwMode="auto">
            <a:xfrm>
              <a:off x="3435" y="1707"/>
              <a:ext cx="4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Rectangle 209"/>
            <p:cNvSpPr>
              <a:spLocks noChangeArrowheads="1"/>
            </p:cNvSpPr>
            <p:nvPr/>
          </p:nvSpPr>
          <p:spPr bwMode="auto">
            <a:xfrm>
              <a:off x="3435" y="1744"/>
              <a:ext cx="4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Rectangle 210"/>
            <p:cNvSpPr>
              <a:spLocks noChangeArrowheads="1"/>
            </p:cNvSpPr>
            <p:nvPr/>
          </p:nvSpPr>
          <p:spPr bwMode="auto">
            <a:xfrm>
              <a:off x="3430" y="1711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Rectangle 211"/>
            <p:cNvSpPr>
              <a:spLocks noChangeArrowheads="1"/>
            </p:cNvSpPr>
            <p:nvPr/>
          </p:nvSpPr>
          <p:spPr bwMode="auto">
            <a:xfrm>
              <a:off x="3430" y="1736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Rectangle 212"/>
            <p:cNvSpPr>
              <a:spLocks noChangeArrowheads="1"/>
            </p:cNvSpPr>
            <p:nvPr/>
          </p:nvSpPr>
          <p:spPr bwMode="auto">
            <a:xfrm>
              <a:off x="3426" y="1719"/>
              <a:ext cx="66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Rectangle 213"/>
            <p:cNvSpPr>
              <a:spLocks noChangeArrowheads="1"/>
            </p:cNvSpPr>
            <p:nvPr/>
          </p:nvSpPr>
          <p:spPr bwMode="auto">
            <a:xfrm>
              <a:off x="3426" y="1727"/>
              <a:ext cx="66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Rectangle 214"/>
            <p:cNvSpPr>
              <a:spLocks noChangeArrowheads="1"/>
            </p:cNvSpPr>
            <p:nvPr/>
          </p:nvSpPr>
          <p:spPr bwMode="auto">
            <a:xfrm>
              <a:off x="3426" y="1727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Rectangle 215"/>
            <p:cNvSpPr>
              <a:spLocks noChangeArrowheads="1"/>
            </p:cNvSpPr>
            <p:nvPr/>
          </p:nvSpPr>
          <p:spPr bwMode="auto">
            <a:xfrm>
              <a:off x="3426" y="1723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Oval 216"/>
            <p:cNvSpPr>
              <a:spLocks noChangeArrowheads="1"/>
            </p:cNvSpPr>
            <p:nvPr/>
          </p:nvSpPr>
          <p:spPr bwMode="auto">
            <a:xfrm>
              <a:off x="3426" y="1694"/>
              <a:ext cx="62" cy="62"/>
            </a:xfrm>
            <a:prstGeom prst="ellips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Line 217"/>
            <p:cNvSpPr>
              <a:spLocks noChangeShapeType="1"/>
            </p:cNvSpPr>
            <p:nvPr/>
          </p:nvSpPr>
          <p:spPr bwMode="auto">
            <a:xfrm flipV="1">
              <a:off x="4386" y="586"/>
              <a:ext cx="0" cy="776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218"/>
            <p:cNvSpPr>
              <a:spLocks/>
            </p:cNvSpPr>
            <p:nvPr/>
          </p:nvSpPr>
          <p:spPr bwMode="auto">
            <a:xfrm>
              <a:off x="4378" y="1362"/>
              <a:ext cx="17" cy="0"/>
            </a:xfrm>
            <a:custGeom>
              <a:avLst/>
              <a:gdLst>
                <a:gd name="T0" fmla="*/ 0 w 4"/>
                <a:gd name="T1" fmla="*/ 2 w 4"/>
                <a:gd name="T2" fmla="*/ 4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">
                  <a:moveTo>
                    <a:pt x="0" y="0"/>
                  </a:moveTo>
                  <a:lnTo>
                    <a:pt x="2" y="0"/>
                  </a:lnTo>
                  <a:lnTo>
                    <a:pt x="4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219"/>
            <p:cNvSpPr>
              <a:spLocks/>
            </p:cNvSpPr>
            <p:nvPr/>
          </p:nvSpPr>
          <p:spPr bwMode="auto">
            <a:xfrm>
              <a:off x="4378" y="586"/>
              <a:ext cx="17" cy="0"/>
            </a:xfrm>
            <a:custGeom>
              <a:avLst/>
              <a:gdLst>
                <a:gd name="T0" fmla="*/ 4 w 4"/>
                <a:gd name="T1" fmla="*/ 2 w 4"/>
                <a:gd name="T2" fmla="*/ 0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">
                  <a:moveTo>
                    <a:pt x="4" y="0"/>
                  </a:move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Rectangle 220"/>
            <p:cNvSpPr>
              <a:spLocks noChangeArrowheads="1"/>
            </p:cNvSpPr>
            <p:nvPr/>
          </p:nvSpPr>
          <p:spPr bwMode="auto">
            <a:xfrm>
              <a:off x="4382" y="943"/>
              <a:ext cx="8" cy="6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Rectangle 221"/>
            <p:cNvSpPr>
              <a:spLocks noChangeArrowheads="1"/>
            </p:cNvSpPr>
            <p:nvPr/>
          </p:nvSpPr>
          <p:spPr bwMode="auto">
            <a:xfrm>
              <a:off x="4378" y="943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Rectangle 222"/>
            <p:cNvSpPr>
              <a:spLocks noChangeArrowheads="1"/>
            </p:cNvSpPr>
            <p:nvPr/>
          </p:nvSpPr>
          <p:spPr bwMode="auto">
            <a:xfrm>
              <a:off x="4378" y="1005"/>
              <a:ext cx="1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Rectangle 223"/>
            <p:cNvSpPr>
              <a:spLocks noChangeArrowheads="1"/>
            </p:cNvSpPr>
            <p:nvPr/>
          </p:nvSpPr>
          <p:spPr bwMode="auto">
            <a:xfrm>
              <a:off x="4370" y="947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Rectangle 224"/>
            <p:cNvSpPr>
              <a:spLocks noChangeArrowheads="1"/>
            </p:cNvSpPr>
            <p:nvPr/>
          </p:nvSpPr>
          <p:spPr bwMode="auto">
            <a:xfrm>
              <a:off x="4370" y="1001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Rectangle 225"/>
            <p:cNvSpPr>
              <a:spLocks noChangeArrowheads="1"/>
            </p:cNvSpPr>
            <p:nvPr/>
          </p:nvSpPr>
          <p:spPr bwMode="auto">
            <a:xfrm>
              <a:off x="4366" y="951"/>
              <a:ext cx="41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Rectangle 226"/>
            <p:cNvSpPr>
              <a:spLocks noChangeArrowheads="1"/>
            </p:cNvSpPr>
            <p:nvPr/>
          </p:nvSpPr>
          <p:spPr bwMode="auto">
            <a:xfrm>
              <a:off x="4366" y="997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Rectangle 227"/>
            <p:cNvSpPr>
              <a:spLocks noChangeArrowheads="1"/>
            </p:cNvSpPr>
            <p:nvPr/>
          </p:nvSpPr>
          <p:spPr bwMode="auto">
            <a:xfrm>
              <a:off x="4361" y="956"/>
              <a:ext cx="5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Rectangle 228"/>
            <p:cNvSpPr>
              <a:spLocks noChangeArrowheads="1"/>
            </p:cNvSpPr>
            <p:nvPr/>
          </p:nvSpPr>
          <p:spPr bwMode="auto">
            <a:xfrm>
              <a:off x="4361" y="993"/>
              <a:ext cx="5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Rectangle 229"/>
            <p:cNvSpPr>
              <a:spLocks noChangeArrowheads="1"/>
            </p:cNvSpPr>
            <p:nvPr/>
          </p:nvSpPr>
          <p:spPr bwMode="auto">
            <a:xfrm>
              <a:off x="4357" y="960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Rectangle 230"/>
            <p:cNvSpPr>
              <a:spLocks noChangeArrowheads="1"/>
            </p:cNvSpPr>
            <p:nvPr/>
          </p:nvSpPr>
          <p:spPr bwMode="auto">
            <a:xfrm>
              <a:off x="4357" y="985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Rectangle 231"/>
            <p:cNvSpPr>
              <a:spLocks noChangeArrowheads="1"/>
            </p:cNvSpPr>
            <p:nvPr/>
          </p:nvSpPr>
          <p:spPr bwMode="auto">
            <a:xfrm>
              <a:off x="4353" y="968"/>
              <a:ext cx="66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Rectangle 232"/>
            <p:cNvSpPr>
              <a:spLocks noChangeArrowheads="1"/>
            </p:cNvSpPr>
            <p:nvPr/>
          </p:nvSpPr>
          <p:spPr bwMode="auto">
            <a:xfrm>
              <a:off x="4353" y="976"/>
              <a:ext cx="66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Rectangle 233"/>
            <p:cNvSpPr>
              <a:spLocks noChangeArrowheads="1"/>
            </p:cNvSpPr>
            <p:nvPr/>
          </p:nvSpPr>
          <p:spPr bwMode="auto">
            <a:xfrm>
              <a:off x="4353" y="976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" name="Rectangle 234"/>
            <p:cNvSpPr>
              <a:spLocks noChangeArrowheads="1"/>
            </p:cNvSpPr>
            <p:nvPr/>
          </p:nvSpPr>
          <p:spPr bwMode="auto">
            <a:xfrm>
              <a:off x="4353" y="972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" name="Oval 235"/>
            <p:cNvSpPr>
              <a:spLocks noChangeArrowheads="1"/>
            </p:cNvSpPr>
            <p:nvPr/>
          </p:nvSpPr>
          <p:spPr bwMode="auto">
            <a:xfrm>
              <a:off x="4353" y="943"/>
              <a:ext cx="62" cy="62"/>
            </a:xfrm>
            <a:prstGeom prst="ellips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" name="Rectangle 236"/>
            <p:cNvSpPr>
              <a:spLocks noChangeArrowheads="1"/>
            </p:cNvSpPr>
            <p:nvPr/>
          </p:nvSpPr>
          <p:spPr bwMode="auto">
            <a:xfrm>
              <a:off x="2494" y="2861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Rectangle 237"/>
            <p:cNvSpPr>
              <a:spLocks noChangeArrowheads="1"/>
            </p:cNvSpPr>
            <p:nvPr/>
          </p:nvSpPr>
          <p:spPr bwMode="auto">
            <a:xfrm>
              <a:off x="3494" y="2233"/>
              <a:ext cx="1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Rectangle 238"/>
            <p:cNvSpPr>
              <a:spLocks noChangeArrowheads="1"/>
            </p:cNvSpPr>
            <p:nvPr/>
          </p:nvSpPr>
          <p:spPr bwMode="auto">
            <a:xfrm>
              <a:off x="4461" y="1570"/>
              <a:ext cx="113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17 Low grade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239"/>
            <p:cNvSpPr>
              <a:spLocks noChangeArrowheads="1"/>
            </p:cNvSpPr>
            <p:nvPr/>
          </p:nvSpPr>
          <p:spPr bwMode="auto">
            <a:xfrm>
              <a:off x="2578" y="2557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240"/>
            <p:cNvSpPr>
              <a:spLocks noChangeArrowheads="1"/>
            </p:cNvSpPr>
            <p:nvPr/>
          </p:nvSpPr>
          <p:spPr bwMode="auto">
            <a:xfrm>
              <a:off x="3463" y="1733"/>
              <a:ext cx="1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241"/>
            <p:cNvSpPr>
              <a:spLocks noChangeArrowheads="1"/>
            </p:cNvSpPr>
            <p:nvPr/>
          </p:nvSpPr>
          <p:spPr bwMode="auto">
            <a:xfrm>
              <a:off x="4461" y="1162"/>
              <a:ext cx="663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22 Mod.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Rectangle 242"/>
            <p:cNvSpPr>
              <a:spLocks noChangeArrowheads="1"/>
            </p:cNvSpPr>
            <p:nvPr/>
          </p:nvSpPr>
          <p:spPr bwMode="auto">
            <a:xfrm>
              <a:off x="2494" y="2304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Rectangle 243"/>
            <p:cNvSpPr>
              <a:spLocks noChangeArrowheads="1"/>
            </p:cNvSpPr>
            <p:nvPr/>
          </p:nvSpPr>
          <p:spPr bwMode="auto">
            <a:xfrm>
              <a:off x="3470" y="1461"/>
              <a:ext cx="1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17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Rectangle 244"/>
            <p:cNvSpPr>
              <a:spLocks noChangeArrowheads="1"/>
            </p:cNvSpPr>
            <p:nvPr/>
          </p:nvSpPr>
          <p:spPr bwMode="auto">
            <a:xfrm>
              <a:off x="4461" y="799"/>
              <a:ext cx="643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26 High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45" name="Rectangle 244"/>
          <p:cNvSpPr/>
          <p:nvPr/>
        </p:nvSpPr>
        <p:spPr>
          <a:xfrm>
            <a:off x="1123527" y="908720"/>
            <a:ext cx="53206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Rate ratio (low vs. high grade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), 0.67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(95% CI, 0.54–0.82)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P&lt;0.001</a:t>
            </a:r>
          </a:p>
        </p:txBody>
      </p:sp>
      <p:sp>
        <p:nvSpPr>
          <p:cNvPr id="246" name="Rectangle 245"/>
          <p:cNvSpPr/>
          <p:nvPr/>
        </p:nvSpPr>
        <p:spPr>
          <a:xfrm>
            <a:off x="0" y="187692"/>
            <a:ext cx="9180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Tumor Grade and Any Breast-Cancer Event, Years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5 to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16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2017713" y="714375"/>
            <a:ext cx="5108575" cy="6115050"/>
            <a:chOff x="1271" y="450"/>
            <a:chExt cx="3218" cy="3852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1271" y="450"/>
              <a:ext cx="3218" cy="38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grpSp>
          <p:nvGrpSpPr>
            <p:cNvPr id="5" name="Group 205"/>
            <p:cNvGrpSpPr>
              <a:grpSpLocks/>
            </p:cNvGrpSpPr>
            <p:nvPr/>
          </p:nvGrpSpPr>
          <p:grpSpPr bwMode="auto">
            <a:xfrm>
              <a:off x="1456" y="471"/>
              <a:ext cx="2924" cy="2116"/>
              <a:chOff x="1456" y="471"/>
              <a:chExt cx="2924" cy="2116"/>
            </a:xfrm>
          </p:grpSpPr>
          <p:sp>
            <p:nvSpPr>
              <p:cNvPr id="144" name="Rectangle 7"/>
              <p:cNvSpPr>
                <a:spLocks noChangeArrowheads="1"/>
              </p:cNvSpPr>
              <p:nvPr/>
            </p:nvSpPr>
            <p:spPr bwMode="auto">
              <a:xfrm>
                <a:off x="1791" y="471"/>
                <a:ext cx="1268" cy="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Years 0-5 (on endocrine, 74,194 women)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5" name="Line 8"/>
              <p:cNvSpPr>
                <a:spLocks noChangeShapeType="1"/>
              </p:cNvSpPr>
              <p:nvPr/>
            </p:nvSpPr>
            <p:spPr bwMode="auto">
              <a:xfrm>
                <a:off x="1791" y="545"/>
                <a:ext cx="1247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6" name="Rectangle 9"/>
              <p:cNvSpPr>
                <a:spLocks noChangeArrowheads="1"/>
              </p:cNvSpPr>
              <p:nvPr/>
            </p:nvSpPr>
            <p:spPr bwMode="auto">
              <a:xfrm>
                <a:off x="3071" y="471"/>
                <a:ext cx="1306" cy="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Years 5-20 (off endocrine, 62,923 women)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7" name="Line 10"/>
              <p:cNvSpPr>
                <a:spLocks noChangeShapeType="1"/>
              </p:cNvSpPr>
              <p:nvPr/>
            </p:nvSpPr>
            <p:spPr bwMode="auto">
              <a:xfrm>
                <a:off x="3073" y="545"/>
                <a:ext cx="1270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8" name="Rectangle 11"/>
              <p:cNvSpPr>
                <a:spLocks noChangeArrowheads="1"/>
              </p:cNvSpPr>
              <p:nvPr/>
            </p:nvSpPr>
            <p:spPr bwMode="auto">
              <a:xfrm>
                <a:off x="2693" y="556"/>
                <a:ext cx="397" cy="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RR (95% CI)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9" name="Rectangle 12"/>
              <p:cNvSpPr>
                <a:spLocks noChangeArrowheads="1"/>
              </p:cNvSpPr>
              <p:nvPr/>
            </p:nvSpPr>
            <p:spPr bwMode="auto">
              <a:xfrm>
                <a:off x="1791" y="556"/>
                <a:ext cx="242" cy="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Events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0" name="Rectangle 13"/>
              <p:cNvSpPr>
                <a:spLocks noChangeArrowheads="1"/>
              </p:cNvSpPr>
              <p:nvPr/>
            </p:nvSpPr>
            <p:spPr bwMode="auto">
              <a:xfrm>
                <a:off x="2074" y="556"/>
                <a:ext cx="266" cy="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Women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1" name="Rectangle 14"/>
              <p:cNvSpPr>
                <a:spLocks noChangeArrowheads="1"/>
              </p:cNvSpPr>
              <p:nvPr/>
            </p:nvSpPr>
            <p:spPr bwMode="auto">
              <a:xfrm>
                <a:off x="3945" y="556"/>
                <a:ext cx="397" cy="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RR (95% CI)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2" name="Rectangle 15"/>
              <p:cNvSpPr>
                <a:spLocks noChangeArrowheads="1"/>
              </p:cNvSpPr>
              <p:nvPr/>
            </p:nvSpPr>
            <p:spPr bwMode="auto">
              <a:xfrm>
                <a:off x="3100" y="556"/>
                <a:ext cx="242" cy="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Events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3" name="Rectangle 16"/>
              <p:cNvSpPr>
                <a:spLocks noChangeArrowheads="1"/>
              </p:cNvSpPr>
              <p:nvPr/>
            </p:nvSpPr>
            <p:spPr bwMode="auto">
              <a:xfrm>
                <a:off x="3340" y="556"/>
                <a:ext cx="266" cy="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Women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4" name="Line 17"/>
              <p:cNvSpPr>
                <a:spLocks noChangeShapeType="1"/>
              </p:cNvSpPr>
              <p:nvPr/>
            </p:nvSpPr>
            <p:spPr bwMode="auto">
              <a:xfrm>
                <a:off x="1456" y="625"/>
                <a:ext cx="2870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5" name="Rectangle 18"/>
              <p:cNvSpPr>
                <a:spLocks noChangeArrowheads="1"/>
              </p:cNvSpPr>
              <p:nvPr/>
            </p:nvSpPr>
            <p:spPr bwMode="auto">
              <a:xfrm>
                <a:off x="1471" y="675"/>
                <a:ext cx="655" cy="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Tumor diameter and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6" name="Rectangle 19"/>
              <p:cNvSpPr>
                <a:spLocks noChangeArrowheads="1"/>
              </p:cNvSpPr>
              <p:nvPr/>
            </p:nvSpPr>
            <p:spPr bwMode="auto">
              <a:xfrm>
                <a:off x="1514" y="767"/>
                <a:ext cx="778" cy="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no. of nodes (TN status)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7" name="Rectangle 20"/>
              <p:cNvSpPr>
                <a:spLocks noChangeArrowheads="1"/>
              </p:cNvSpPr>
              <p:nvPr/>
            </p:nvSpPr>
            <p:spPr bwMode="auto">
              <a:xfrm>
                <a:off x="1541" y="876"/>
                <a:ext cx="451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T1N0 (1-20 mm)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8" name="Rectangle 21"/>
              <p:cNvSpPr>
                <a:spLocks noChangeArrowheads="1"/>
              </p:cNvSpPr>
              <p:nvPr/>
            </p:nvSpPr>
            <p:spPr bwMode="auto">
              <a:xfrm>
                <a:off x="1919" y="883"/>
                <a:ext cx="12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744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9" name="Rectangle 22"/>
              <p:cNvSpPr>
                <a:spLocks noChangeArrowheads="1"/>
              </p:cNvSpPr>
              <p:nvPr/>
            </p:nvSpPr>
            <p:spPr bwMode="auto">
              <a:xfrm>
                <a:off x="2072" y="883"/>
                <a:ext cx="189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19682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0" name="Line 23"/>
              <p:cNvSpPr>
                <a:spLocks noChangeShapeType="1"/>
              </p:cNvSpPr>
              <p:nvPr/>
            </p:nvSpPr>
            <p:spPr bwMode="auto">
              <a:xfrm>
                <a:off x="2280" y="902"/>
                <a:ext cx="35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1" name="Rectangle 24"/>
              <p:cNvSpPr>
                <a:spLocks noChangeArrowheads="1"/>
              </p:cNvSpPr>
              <p:nvPr/>
            </p:nvSpPr>
            <p:spPr bwMode="auto">
              <a:xfrm>
                <a:off x="2292" y="899"/>
                <a:ext cx="12" cy="1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2" name="Rectangle 25"/>
              <p:cNvSpPr>
                <a:spLocks noChangeArrowheads="1"/>
              </p:cNvSpPr>
              <p:nvPr/>
            </p:nvSpPr>
            <p:spPr bwMode="auto">
              <a:xfrm>
                <a:off x="2292" y="899"/>
                <a:ext cx="12" cy="11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3" name="Rectangle 26"/>
              <p:cNvSpPr>
                <a:spLocks noChangeArrowheads="1"/>
              </p:cNvSpPr>
              <p:nvPr/>
            </p:nvSpPr>
            <p:spPr bwMode="auto">
              <a:xfrm>
                <a:off x="2693" y="876"/>
                <a:ext cx="43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0.44 (0.41-0.48)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4" name="Rectangle 27"/>
              <p:cNvSpPr>
                <a:spLocks noChangeArrowheads="1"/>
              </p:cNvSpPr>
              <p:nvPr/>
            </p:nvSpPr>
            <p:spPr bwMode="auto">
              <a:xfrm>
                <a:off x="3167" y="883"/>
                <a:ext cx="12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785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5" name="Rectangle 28"/>
              <p:cNvSpPr>
                <a:spLocks noChangeArrowheads="1"/>
              </p:cNvSpPr>
              <p:nvPr/>
            </p:nvSpPr>
            <p:spPr bwMode="auto">
              <a:xfrm>
                <a:off x="3340" y="883"/>
                <a:ext cx="189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19402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6" name="Line 29"/>
              <p:cNvSpPr>
                <a:spLocks noChangeShapeType="1"/>
              </p:cNvSpPr>
              <p:nvPr/>
            </p:nvSpPr>
            <p:spPr bwMode="auto">
              <a:xfrm>
                <a:off x="3579" y="902"/>
                <a:ext cx="35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7" name="Rectangle 30"/>
              <p:cNvSpPr>
                <a:spLocks noChangeArrowheads="1"/>
              </p:cNvSpPr>
              <p:nvPr/>
            </p:nvSpPr>
            <p:spPr bwMode="auto">
              <a:xfrm>
                <a:off x="3591" y="899"/>
                <a:ext cx="11" cy="1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8" name="Rectangle 31"/>
              <p:cNvSpPr>
                <a:spLocks noChangeArrowheads="1"/>
              </p:cNvSpPr>
              <p:nvPr/>
            </p:nvSpPr>
            <p:spPr bwMode="auto">
              <a:xfrm>
                <a:off x="3591" y="899"/>
                <a:ext cx="11" cy="11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9" name="Rectangle 32"/>
              <p:cNvSpPr>
                <a:spLocks noChangeArrowheads="1"/>
              </p:cNvSpPr>
              <p:nvPr/>
            </p:nvSpPr>
            <p:spPr bwMode="auto">
              <a:xfrm>
                <a:off x="3945" y="876"/>
                <a:ext cx="43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0.56 (0.51-0.61)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0" name="Rectangle 33"/>
              <p:cNvSpPr>
                <a:spLocks noChangeArrowheads="1"/>
              </p:cNvSpPr>
              <p:nvPr/>
            </p:nvSpPr>
            <p:spPr bwMode="auto">
              <a:xfrm>
                <a:off x="1541" y="976"/>
                <a:ext cx="48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T2N0 (21-50 mm)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1" name="Rectangle 34"/>
              <p:cNvSpPr>
                <a:spLocks noChangeArrowheads="1"/>
              </p:cNvSpPr>
              <p:nvPr/>
            </p:nvSpPr>
            <p:spPr bwMode="auto">
              <a:xfrm>
                <a:off x="1919" y="983"/>
                <a:ext cx="12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902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2" name="Rectangle 35"/>
              <p:cNvSpPr>
                <a:spLocks noChangeArrowheads="1"/>
              </p:cNvSpPr>
              <p:nvPr/>
            </p:nvSpPr>
            <p:spPr bwMode="auto">
              <a:xfrm>
                <a:off x="2072" y="983"/>
                <a:ext cx="189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10243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3" name="Line 36"/>
              <p:cNvSpPr>
                <a:spLocks noChangeShapeType="1"/>
              </p:cNvSpPr>
              <p:nvPr/>
            </p:nvSpPr>
            <p:spPr bwMode="auto">
              <a:xfrm>
                <a:off x="2442" y="1002"/>
                <a:ext cx="35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4" name="Rectangle 37"/>
              <p:cNvSpPr>
                <a:spLocks noChangeArrowheads="1"/>
              </p:cNvSpPr>
              <p:nvPr/>
            </p:nvSpPr>
            <p:spPr bwMode="auto">
              <a:xfrm>
                <a:off x="2454" y="999"/>
                <a:ext cx="11" cy="1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5" name="Rectangle 38"/>
              <p:cNvSpPr>
                <a:spLocks noChangeArrowheads="1"/>
              </p:cNvSpPr>
              <p:nvPr/>
            </p:nvSpPr>
            <p:spPr bwMode="auto">
              <a:xfrm>
                <a:off x="2454" y="999"/>
                <a:ext cx="11" cy="11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6" name="Rectangle 39"/>
              <p:cNvSpPr>
                <a:spLocks noChangeArrowheads="1"/>
              </p:cNvSpPr>
              <p:nvPr/>
            </p:nvSpPr>
            <p:spPr bwMode="auto">
              <a:xfrm>
                <a:off x="2693" y="976"/>
                <a:ext cx="43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1.00 (0.92-1.09)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7" name="Rectangle 40"/>
              <p:cNvSpPr>
                <a:spLocks noChangeArrowheads="1"/>
              </p:cNvSpPr>
              <p:nvPr/>
            </p:nvSpPr>
            <p:spPr bwMode="auto">
              <a:xfrm>
                <a:off x="3167" y="983"/>
                <a:ext cx="12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701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8" name="Rectangle 41"/>
              <p:cNvSpPr>
                <a:spLocks noChangeArrowheads="1"/>
              </p:cNvSpPr>
              <p:nvPr/>
            </p:nvSpPr>
            <p:spPr bwMode="auto">
              <a:xfrm>
                <a:off x="3375" y="983"/>
                <a:ext cx="154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9445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9" name="Line 42"/>
              <p:cNvSpPr>
                <a:spLocks noChangeShapeType="1"/>
              </p:cNvSpPr>
              <p:nvPr/>
            </p:nvSpPr>
            <p:spPr bwMode="auto">
              <a:xfrm>
                <a:off x="3691" y="1002"/>
                <a:ext cx="38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0" name="Rectangle 43"/>
              <p:cNvSpPr>
                <a:spLocks noChangeArrowheads="1"/>
              </p:cNvSpPr>
              <p:nvPr/>
            </p:nvSpPr>
            <p:spPr bwMode="auto">
              <a:xfrm>
                <a:off x="3706" y="999"/>
                <a:ext cx="8" cy="1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1" name="Rectangle 44"/>
              <p:cNvSpPr>
                <a:spLocks noChangeArrowheads="1"/>
              </p:cNvSpPr>
              <p:nvPr/>
            </p:nvSpPr>
            <p:spPr bwMode="auto">
              <a:xfrm>
                <a:off x="3706" y="999"/>
                <a:ext cx="8" cy="11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2" name="Rectangle 45"/>
              <p:cNvSpPr>
                <a:spLocks noChangeArrowheads="1"/>
              </p:cNvSpPr>
              <p:nvPr/>
            </p:nvSpPr>
            <p:spPr bwMode="auto">
              <a:xfrm>
                <a:off x="3945" y="976"/>
                <a:ext cx="43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1.00 (0.91-1.10)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3" name="Rectangle 46"/>
              <p:cNvSpPr>
                <a:spLocks noChangeArrowheads="1"/>
              </p:cNvSpPr>
              <p:nvPr/>
            </p:nvSpPr>
            <p:spPr bwMode="auto">
              <a:xfrm>
                <a:off x="1541" y="1083"/>
                <a:ext cx="220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T1N1-3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4" name="Rectangle 47"/>
              <p:cNvSpPr>
                <a:spLocks noChangeArrowheads="1"/>
              </p:cNvSpPr>
              <p:nvPr/>
            </p:nvSpPr>
            <p:spPr bwMode="auto">
              <a:xfrm>
                <a:off x="1888" y="1083"/>
                <a:ext cx="154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1203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5" name="Rectangle 48"/>
              <p:cNvSpPr>
                <a:spLocks noChangeArrowheads="1"/>
              </p:cNvSpPr>
              <p:nvPr/>
            </p:nvSpPr>
            <p:spPr bwMode="auto">
              <a:xfrm>
                <a:off x="2072" y="1083"/>
                <a:ext cx="189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17171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6" name="Line 49"/>
              <p:cNvSpPr>
                <a:spLocks noChangeShapeType="1"/>
              </p:cNvSpPr>
              <p:nvPr/>
            </p:nvSpPr>
            <p:spPr bwMode="auto">
              <a:xfrm>
                <a:off x="2423" y="1102"/>
                <a:ext cx="23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7" name="Rectangle 50"/>
              <p:cNvSpPr>
                <a:spLocks noChangeArrowheads="1"/>
              </p:cNvSpPr>
              <p:nvPr/>
            </p:nvSpPr>
            <p:spPr bwMode="auto">
              <a:xfrm>
                <a:off x="2431" y="1099"/>
                <a:ext cx="11" cy="1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8" name="Rectangle 51"/>
              <p:cNvSpPr>
                <a:spLocks noChangeArrowheads="1"/>
              </p:cNvSpPr>
              <p:nvPr/>
            </p:nvSpPr>
            <p:spPr bwMode="auto">
              <a:xfrm>
                <a:off x="2431" y="1099"/>
                <a:ext cx="11" cy="11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9" name="Rectangle 52"/>
              <p:cNvSpPr>
                <a:spLocks noChangeArrowheads="1"/>
              </p:cNvSpPr>
              <p:nvPr/>
            </p:nvSpPr>
            <p:spPr bwMode="auto">
              <a:xfrm>
                <a:off x="2693" y="1076"/>
                <a:ext cx="43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0.89 (0.84-0.94)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0" name="Rectangle 53"/>
              <p:cNvSpPr>
                <a:spLocks noChangeArrowheads="1"/>
              </p:cNvSpPr>
              <p:nvPr/>
            </p:nvSpPr>
            <p:spPr bwMode="auto">
              <a:xfrm>
                <a:off x="3167" y="1083"/>
                <a:ext cx="12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931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1" name="Rectangle 54"/>
              <p:cNvSpPr>
                <a:spLocks noChangeArrowheads="1"/>
              </p:cNvSpPr>
              <p:nvPr/>
            </p:nvSpPr>
            <p:spPr bwMode="auto">
              <a:xfrm>
                <a:off x="3340" y="1083"/>
                <a:ext cx="189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14342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2" name="Line 55"/>
              <p:cNvSpPr>
                <a:spLocks noChangeShapeType="1"/>
              </p:cNvSpPr>
              <p:nvPr/>
            </p:nvSpPr>
            <p:spPr bwMode="auto">
              <a:xfrm>
                <a:off x="3741" y="1102"/>
                <a:ext cx="27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3" name="Rectangle 56"/>
              <p:cNvSpPr>
                <a:spLocks noChangeArrowheads="1"/>
              </p:cNvSpPr>
              <p:nvPr/>
            </p:nvSpPr>
            <p:spPr bwMode="auto">
              <a:xfrm>
                <a:off x="3749" y="1099"/>
                <a:ext cx="11" cy="1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4" name="Rectangle 57"/>
              <p:cNvSpPr>
                <a:spLocks noChangeArrowheads="1"/>
              </p:cNvSpPr>
              <p:nvPr/>
            </p:nvSpPr>
            <p:spPr bwMode="auto">
              <a:xfrm>
                <a:off x="3749" y="1099"/>
                <a:ext cx="11" cy="11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5" name="Rectangle 58"/>
              <p:cNvSpPr>
                <a:spLocks noChangeArrowheads="1"/>
              </p:cNvSpPr>
              <p:nvPr/>
            </p:nvSpPr>
            <p:spPr bwMode="auto">
              <a:xfrm>
                <a:off x="3945" y="1076"/>
                <a:ext cx="43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1.26 (1.18-1.34)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6" name="Rectangle 59"/>
              <p:cNvSpPr>
                <a:spLocks noChangeArrowheads="1"/>
              </p:cNvSpPr>
              <p:nvPr/>
            </p:nvSpPr>
            <p:spPr bwMode="auto">
              <a:xfrm>
                <a:off x="1541" y="1183"/>
                <a:ext cx="220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T2N1-3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7" name="Rectangle 60"/>
              <p:cNvSpPr>
                <a:spLocks noChangeArrowheads="1"/>
              </p:cNvSpPr>
              <p:nvPr/>
            </p:nvSpPr>
            <p:spPr bwMode="auto">
              <a:xfrm>
                <a:off x="1888" y="1183"/>
                <a:ext cx="154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1923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8" name="Rectangle 61"/>
              <p:cNvSpPr>
                <a:spLocks noChangeArrowheads="1"/>
              </p:cNvSpPr>
              <p:nvPr/>
            </p:nvSpPr>
            <p:spPr bwMode="auto">
              <a:xfrm>
                <a:off x="2072" y="1183"/>
                <a:ext cx="189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14765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9" name="Line 62"/>
              <p:cNvSpPr>
                <a:spLocks noChangeShapeType="1"/>
              </p:cNvSpPr>
              <p:nvPr/>
            </p:nvSpPr>
            <p:spPr bwMode="auto">
              <a:xfrm>
                <a:off x="2562" y="1202"/>
                <a:ext cx="15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0" name="Rectangle 63"/>
              <p:cNvSpPr>
                <a:spLocks noChangeArrowheads="1"/>
              </p:cNvSpPr>
              <p:nvPr/>
            </p:nvSpPr>
            <p:spPr bwMode="auto">
              <a:xfrm>
                <a:off x="2562" y="1195"/>
                <a:ext cx="15" cy="1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1" name="Rectangle 64"/>
              <p:cNvSpPr>
                <a:spLocks noChangeArrowheads="1"/>
              </p:cNvSpPr>
              <p:nvPr/>
            </p:nvSpPr>
            <p:spPr bwMode="auto">
              <a:xfrm>
                <a:off x="2562" y="1195"/>
                <a:ext cx="15" cy="15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2" name="Rectangle 65"/>
              <p:cNvSpPr>
                <a:spLocks noChangeArrowheads="1"/>
              </p:cNvSpPr>
              <p:nvPr/>
            </p:nvSpPr>
            <p:spPr bwMode="auto">
              <a:xfrm>
                <a:off x="2693" y="1176"/>
                <a:ext cx="43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1.74 (1.66-1.82)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3" name="Rectangle 66"/>
              <p:cNvSpPr>
                <a:spLocks noChangeArrowheads="1"/>
              </p:cNvSpPr>
              <p:nvPr/>
            </p:nvSpPr>
            <p:spPr bwMode="auto">
              <a:xfrm>
                <a:off x="3136" y="1183"/>
                <a:ext cx="154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1004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4" name="Rectangle 67"/>
              <p:cNvSpPr>
                <a:spLocks noChangeArrowheads="1"/>
              </p:cNvSpPr>
              <p:nvPr/>
            </p:nvSpPr>
            <p:spPr bwMode="auto">
              <a:xfrm>
                <a:off x="3340" y="1183"/>
                <a:ext cx="189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10950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5" name="Line 68"/>
              <p:cNvSpPr>
                <a:spLocks noChangeShapeType="1"/>
              </p:cNvSpPr>
              <p:nvPr/>
            </p:nvSpPr>
            <p:spPr bwMode="auto">
              <a:xfrm>
                <a:off x="3818" y="1202"/>
                <a:ext cx="27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6" name="Rectangle 69"/>
              <p:cNvSpPr>
                <a:spLocks noChangeArrowheads="1"/>
              </p:cNvSpPr>
              <p:nvPr/>
            </p:nvSpPr>
            <p:spPr bwMode="auto">
              <a:xfrm>
                <a:off x="3826" y="1199"/>
                <a:ext cx="11" cy="1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7" name="Rectangle 70"/>
              <p:cNvSpPr>
                <a:spLocks noChangeArrowheads="1"/>
              </p:cNvSpPr>
              <p:nvPr/>
            </p:nvSpPr>
            <p:spPr bwMode="auto">
              <a:xfrm>
                <a:off x="3826" y="1199"/>
                <a:ext cx="11" cy="11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8" name="Rectangle 71"/>
              <p:cNvSpPr>
                <a:spLocks noChangeArrowheads="1"/>
              </p:cNvSpPr>
              <p:nvPr/>
            </p:nvSpPr>
            <p:spPr bwMode="auto">
              <a:xfrm>
                <a:off x="3945" y="1176"/>
                <a:ext cx="43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1.85 (1.74-1.97)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9" name="Rectangle 72"/>
              <p:cNvSpPr>
                <a:spLocks noChangeArrowheads="1"/>
              </p:cNvSpPr>
              <p:nvPr/>
            </p:nvSpPr>
            <p:spPr bwMode="auto">
              <a:xfrm>
                <a:off x="1541" y="1283"/>
                <a:ext cx="220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T1N4-9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0" name="Rectangle 73"/>
              <p:cNvSpPr>
                <a:spLocks noChangeArrowheads="1"/>
              </p:cNvSpPr>
              <p:nvPr/>
            </p:nvSpPr>
            <p:spPr bwMode="auto">
              <a:xfrm>
                <a:off x="1919" y="1283"/>
                <a:ext cx="12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818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1" name="Rectangle 74"/>
              <p:cNvSpPr>
                <a:spLocks noChangeArrowheads="1"/>
              </p:cNvSpPr>
              <p:nvPr/>
            </p:nvSpPr>
            <p:spPr bwMode="auto">
              <a:xfrm>
                <a:off x="2107" y="1283"/>
                <a:ext cx="154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5033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2" name="Line 75"/>
              <p:cNvSpPr>
                <a:spLocks noChangeShapeType="1"/>
              </p:cNvSpPr>
              <p:nvPr/>
            </p:nvSpPr>
            <p:spPr bwMode="auto">
              <a:xfrm>
                <a:off x="2600" y="1302"/>
                <a:ext cx="31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3" name="Rectangle 76"/>
              <p:cNvSpPr>
                <a:spLocks noChangeArrowheads="1"/>
              </p:cNvSpPr>
              <p:nvPr/>
            </p:nvSpPr>
            <p:spPr bwMode="auto">
              <a:xfrm>
                <a:off x="2608" y="1299"/>
                <a:ext cx="12" cy="1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4" name="Rectangle 77"/>
              <p:cNvSpPr>
                <a:spLocks noChangeArrowheads="1"/>
              </p:cNvSpPr>
              <p:nvPr/>
            </p:nvSpPr>
            <p:spPr bwMode="auto">
              <a:xfrm>
                <a:off x="2608" y="1299"/>
                <a:ext cx="12" cy="11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5" name="Rectangle 78"/>
              <p:cNvSpPr>
                <a:spLocks noChangeArrowheads="1"/>
              </p:cNvSpPr>
              <p:nvPr/>
            </p:nvSpPr>
            <p:spPr bwMode="auto">
              <a:xfrm>
                <a:off x="2693" y="1276"/>
                <a:ext cx="43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2.20 (2.05-2.36)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6" name="Rectangle 79"/>
              <p:cNvSpPr>
                <a:spLocks noChangeArrowheads="1"/>
              </p:cNvSpPr>
              <p:nvPr/>
            </p:nvSpPr>
            <p:spPr bwMode="auto">
              <a:xfrm>
                <a:off x="3167" y="1283"/>
                <a:ext cx="12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470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7" name="Rectangle 80"/>
              <p:cNvSpPr>
                <a:spLocks noChangeArrowheads="1"/>
              </p:cNvSpPr>
              <p:nvPr/>
            </p:nvSpPr>
            <p:spPr bwMode="auto">
              <a:xfrm>
                <a:off x="3375" y="1283"/>
                <a:ext cx="154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3832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8" name="Line 81"/>
              <p:cNvSpPr>
                <a:spLocks noChangeShapeType="1"/>
              </p:cNvSpPr>
              <p:nvPr/>
            </p:nvSpPr>
            <p:spPr bwMode="auto">
              <a:xfrm>
                <a:off x="3868" y="1302"/>
                <a:ext cx="38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9" name="Rectangle 82"/>
              <p:cNvSpPr>
                <a:spLocks noChangeArrowheads="1"/>
              </p:cNvSpPr>
              <p:nvPr/>
            </p:nvSpPr>
            <p:spPr bwMode="auto">
              <a:xfrm>
                <a:off x="3883" y="1299"/>
                <a:ext cx="8" cy="1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0" name="Rectangle 83"/>
              <p:cNvSpPr>
                <a:spLocks noChangeArrowheads="1"/>
              </p:cNvSpPr>
              <p:nvPr/>
            </p:nvSpPr>
            <p:spPr bwMode="auto">
              <a:xfrm>
                <a:off x="3883" y="1299"/>
                <a:ext cx="8" cy="11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1" name="Rectangle 84"/>
              <p:cNvSpPr>
                <a:spLocks noChangeArrowheads="1"/>
              </p:cNvSpPr>
              <p:nvPr/>
            </p:nvSpPr>
            <p:spPr bwMode="auto">
              <a:xfrm>
                <a:off x="3945" y="1276"/>
                <a:ext cx="43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2.45 (2.23-2.69)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" name="Rectangle 85"/>
              <p:cNvSpPr>
                <a:spLocks noChangeArrowheads="1"/>
              </p:cNvSpPr>
              <p:nvPr/>
            </p:nvSpPr>
            <p:spPr bwMode="auto">
              <a:xfrm>
                <a:off x="1541" y="1383"/>
                <a:ext cx="220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T2N4-9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3" name="Rectangle 86"/>
              <p:cNvSpPr>
                <a:spLocks noChangeArrowheads="1"/>
              </p:cNvSpPr>
              <p:nvPr/>
            </p:nvSpPr>
            <p:spPr bwMode="auto">
              <a:xfrm>
                <a:off x="1888" y="1383"/>
                <a:ext cx="154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1750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4" name="Rectangle 87"/>
              <p:cNvSpPr>
                <a:spLocks noChangeArrowheads="1"/>
              </p:cNvSpPr>
              <p:nvPr/>
            </p:nvSpPr>
            <p:spPr bwMode="auto">
              <a:xfrm>
                <a:off x="2107" y="1383"/>
                <a:ext cx="154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7300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5" name="Line 88"/>
              <p:cNvSpPr>
                <a:spLocks noChangeShapeType="1"/>
              </p:cNvSpPr>
              <p:nvPr/>
            </p:nvSpPr>
            <p:spPr bwMode="auto">
              <a:xfrm>
                <a:off x="2693" y="1402"/>
                <a:ext cx="23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6" name="Rectangle 89"/>
              <p:cNvSpPr>
                <a:spLocks noChangeArrowheads="1"/>
              </p:cNvSpPr>
              <p:nvPr/>
            </p:nvSpPr>
            <p:spPr bwMode="auto">
              <a:xfrm>
                <a:off x="2697" y="1395"/>
                <a:ext cx="15" cy="1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7" name="Rectangle 90"/>
              <p:cNvSpPr>
                <a:spLocks noChangeArrowheads="1"/>
              </p:cNvSpPr>
              <p:nvPr/>
            </p:nvSpPr>
            <p:spPr bwMode="auto">
              <a:xfrm>
                <a:off x="2697" y="1395"/>
                <a:ext cx="15" cy="15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8" name="Rectangle 91"/>
              <p:cNvSpPr>
                <a:spLocks noChangeArrowheads="1"/>
              </p:cNvSpPr>
              <p:nvPr/>
            </p:nvSpPr>
            <p:spPr bwMode="auto">
              <a:xfrm>
                <a:off x="2693" y="1426"/>
                <a:ext cx="43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3.46 (3.28-3.64)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9" name="Rectangle 92"/>
              <p:cNvSpPr>
                <a:spLocks noChangeArrowheads="1"/>
              </p:cNvSpPr>
              <p:nvPr/>
            </p:nvSpPr>
            <p:spPr bwMode="auto">
              <a:xfrm>
                <a:off x="3167" y="1383"/>
                <a:ext cx="12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806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0" name="Rectangle 93"/>
              <p:cNvSpPr>
                <a:spLocks noChangeArrowheads="1"/>
              </p:cNvSpPr>
              <p:nvPr/>
            </p:nvSpPr>
            <p:spPr bwMode="auto">
              <a:xfrm>
                <a:off x="3375" y="1383"/>
                <a:ext cx="154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4952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1" name="Line 94"/>
              <p:cNvSpPr>
                <a:spLocks noChangeShapeType="1"/>
              </p:cNvSpPr>
              <p:nvPr/>
            </p:nvSpPr>
            <p:spPr bwMode="auto">
              <a:xfrm>
                <a:off x="3933" y="1402"/>
                <a:ext cx="27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2" name="Rectangle 95"/>
              <p:cNvSpPr>
                <a:spLocks noChangeArrowheads="1"/>
              </p:cNvSpPr>
              <p:nvPr/>
            </p:nvSpPr>
            <p:spPr bwMode="auto">
              <a:xfrm>
                <a:off x="3941" y="1399"/>
                <a:ext cx="12" cy="1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3" name="Rectangle 96"/>
              <p:cNvSpPr>
                <a:spLocks noChangeArrowheads="1"/>
              </p:cNvSpPr>
              <p:nvPr/>
            </p:nvSpPr>
            <p:spPr bwMode="auto">
              <a:xfrm>
                <a:off x="3941" y="1399"/>
                <a:ext cx="12" cy="11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4" name="Rectangle 97"/>
              <p:cNvSpPr>
                <a:spLocks noChangeArrowheads="1"/>
              </p:cNvSpPr>
              <p:nvPr/>
            </p:nvSpPr>
            <p:spPr bwMode="auto">
              <a:xfrm>
                <a:off x="3945" y="1426"/>
                <a:ext cx="43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3.32 (3.09-3.57)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5" name="Rectangle 98"/>
              <p:cNvSpPr>
                <a:spLocks noChangeArrowheads="1"/>
              </p:cNvSpPr>
              <p:nvPr/>
            </p:nvSpPr>
            <p:spPr bwMode="auto">
              <a:xfrm>
                <a:off x="1471" y="1498"/>
                <a:ext cx="836" cy="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Analyses given TN status: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6" name="Line 99"/>
              <p:cNvSpPr>
                <a:spLocks noChangeShapeType="1"/>
              </p:cNvSpPr>
              <p:nvPr/>
            </p:nvSpPr>
            <p:spPr bwMode="auto">
              <a:xfrm>
                <a:off x="1464" y="1572"/>
                <a:ext cx="770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7" name="Rectangle 100"/>
              <p:cNvSpPr>
                <a:spLocks noChangeArrowheads="1"/>
              </p:cNvSpPr>
              <p:nvPr/>
            </p:nvSpPr>
            <p:spPr bwMode="auto">
              <a:xfrm>
                <a:off x="1471" y="1598"/>
                <a:ext cx="778" cy="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Age at diagnosis (years)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8" name="Rectangle 101"/>
              <p:cNvSpPr>
                <a:spLocks noChangeArrowheads="1"/>
              </p:cNvSpPr>
              <p:nvPr/>
            </p:nvSpPr>
            <p:spPr bwMode="auto">
              <a:xfrm>
                <a:off x="1541" y="1710"/>
                <a:ext cx="12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&lt;35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9" name="Rectangle 102"/>
              <p:cNvSpPr>
                <a:spLocks noChangeArrowheads="1"/>
              </p:cNvSpPr>
              <p:nvPr/>
            </p:nvSpPr>
            <p:spPr bwMode="auto">
              <a:xfrm>
                <a:off x="1919" y="1710"/>
                <a:ext cx="12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338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0" name="Rectangle 103"/>
              <p:cNvSpPr>
                <a:spLocks noChangeArrowheads="1"/>
              </p:cNvSpPr>
              <p:nvPr/>
            </p:nvSpPr>
            <p:spPr bwMode="auto">
              <a:xfrm>
                <a:off x="2107" y="1710"/>
                <a:ext cx="154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1585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1" name="Line 104"/>
              <p:cNvSpPr>
                <a:spLocks noChangeShapeType="1"/>
              </p:cNvSpPr>
              <p:nvPr/>
            </p:nvSpPr>
            <p:spPr bwMode="auto">
              <a:xfrm>
                <a:off x="2593" y="1733"/>
                <a:ext cx="42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2" name="Rectangle 105"/>
              <p:cNvSpPr>
                <a:spLocks noChangeArrowheads="1"/>
              </p:cNvSpPr>
              <p:nvPr/>
            </p:nvSpPr>
            <p:spPr bwMode="auto">
              <a:xfrm>
                <a:off x="2608" y="1729"/>
                <a:ext cx="12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3" name="Rectangle 106"/>
              <p:cNvSpPr>
                <a:spLocks noChangeArrowheads="1"/>
              </p:cNvSpPr>
              <p:nvPr/>
            </p:nvSpPr>
            <p:spPr bwMode="auto">
              <a:xfrm>
                <a:off x="2608" y="1729"/>
                <a:ext cx="12" cy="8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4" name="Rectangle 107"/>
              <p:cNvSpPr>
                <a:spLocks noChangeArrowheads="1"/>
              </p:cNvSpPr>
              <p:nvPr/>
            </p:nvSpPr>
            <p:spPr bwMode="auto">
              <a:xfrm>
                <a:off x="2693" y="1706"/>
                <a:ext cx="43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2.18 (1.96-2.43)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5" name="Rectangle 108"/>
              <p:cNvSpPr>
                <a:spLocks noChangeArrowheads="1"/>
              </p:cNvSpPr>
              <p:nvPr/>
            </p:nvSpPr>
            <p:spPr bwMode="auto">
              <a:xfrm>
                <a:off x="3167" y="1710"/>
                <a:ext cx="12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114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6" name="Rectangle 109"/>
              <p:cNvSpPr>
                <a:spLocks noChangeArrowheads="1"/>
              </p:cNvSpPr>
              <p:nvPr/>
            </p:nvSpPr>
            <p:spPr bwMode="auto">
              <a:xfrm>
                <a:off x="3375" y="1710"/>
                <a:ext cx="154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1009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7" name="Line 110"/>
              <p:cNvSpPr>
                <a:spLocks noChangeShapeType="1"/>
              </p:cNvSpPr>
              <p:nvPr/>
            </p:nvSpPr>
            <p:spPr bwMode="auto">
              <a:xfrm>
                <a:off x="3756" y="1733"/>
                <a:ext cx="73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8" name="Rectangle 111"/>
              <p:cNvSpPr>
                <a:spLocks noChangeArrowheads="1"/>
              </p:cNvSpPr>
              <p:nvPr/>
            </p:nvSpPr>
            <p:spPr bwMode="auto">
              <a:xfrm>
                <a:off x="3787" y="1729"/>
                <a:ext cx="12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9" name="Rectangle 112"/>
              <p:cNvSpPr>
                <a:spLocks noChangeArrowheads="1"/>
              </p:cNvSpPr>
              <p:nvPr/>
            </p:nvSpPr>
            <p:spPr bwMode="auto">
              <a:xfrm>
                <a:off x="3787" y="1729"/>
                <a:ext cx="12" cy="8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0" name="Rectangle 113"/>
              <p:cNvSpPr>
                <a:spLocks noChangeArrowheads="1"/>
              </p:cNvSpPr>
              <p:nvPr/>
            </p:nvSpPr>
            <p:spPr bwMode="auto">
              <a:xfrm>
                <a:off x="3945" y="1706"/>
                <a:ext cx="43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1.51 (1.26-1.83)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1" name="Rectangle 114"/>
              <p:cNvSpPr>
                <a:spLocks noChangeArrowheads="1"/>
              </p:cNvSpPr>
              <p:nvPr/>
            </p:nvSpPr>
            <p:spPr bwMode="auto">
              <a:xfrm>
                <a:off x="1541" y="1810"/>
                <a:ext cx="17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35-44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2" name="Rectangle 115"/>
              <p:cNvSpPr>
                <a:spLocks noChangeArrowheads="1"/>
              </p:cNvSpPr>
              <p:nvPr/>
            </p:nvSpPr>
            <p:spPr bwMode="auto">
              <a:xfrm>
                <a:off x="1888" y="1810"/>
                <a:ext cx="154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1288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3" name="Rectangle 116"/>
              <p:cNvSpPr>
                <a:spLocks noChangeArrowheads="1"/>
              </p:cNvSpPr>
              <p:nvPr/>
            </p:nvSpPr>
            <p:spPr bwMode="auto">
              <a:xfrm>
                <a:off x="2072" y="1810"/>
                <a:ext cx="189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10344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4" name="Line 117"/>
              <p:cNvSpPr>
                <a:spLocks noChangeShapeType="1"/>
              </p:cNvSpPr>
              <p:nvPr/>
            </p:nvSpPr>
            <p:spPr bwMode="auto">
              <a:xfrm>
                <a:off x="2485" y="1833"/>
                <a:ext cx="27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5" name="Rectangle 118"/>
              <p:cNvSpPr>
                <a:spLocks noChangeArrowheads="1"/>
              </p:cNvSpPr>
              <p:nvPr/>
            </p:nvSpPr>
            <p:spPr bwMode="auto">
              <a:xfrm>
                <a:off x="2492" y="1825"/>
                <a:ext cx="12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6" name="Rectangle 119"/>
              <p:cNvSpPr>
                <a:spLocks noChangeArrowheads="1"/>
              </p:cNvSpPr>
              <p:nvPr/>
            </p:nvSpPr>
            <p:spPr bwMode="auto">
              <a:xfrm>
                <a:off x="2492" y="1825"/>
                <a:ext cx="12" cy="16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7" name="Rectangle 120"/>
              <p:cNvSpPr>
                <a:spLocks noChangeArrowheads="1"/>
              </p:cNvSpPr>
              <p:nvPr/>
            </p:nvSpPr>
            <p:spPr bwMode="auto">
              <a:xfrm>
                <a:off x="2693" y="1806"/>
                <a:ext cx="43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1.22 (1.15-1.29)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8" name="Rectangle 121"/>
              <p:cNvSpPr>
                <a:spLocks noChangeArrowheads="1"/>
              </p:cNvSpPr>
              <p:nvPr/>
            </p:nvSpPr>
            <p:spPr bwMode="auto">
              <a:xfrm>
                <a:off x="3167" y="1810"/>
                <a:ext cx="12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623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9" name="Rectangle 122"/>
              <p:cNvSpPr>
                <a:spLocks noChangeArrowheads="1"/>
              </p:cNvSpPr>
              <p:nvPr/>
            </p:nvSpPr>
            <p:spPr bwMode="auto">
              <a:xfrm>
                <a:off x="3375" y="1810"/>
                <a:ext cx="154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7859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0" name="Line 123"/>
              <p:cNvSpPr>
                <a:spLocks noChangeShapeType="1"/>
              </p:cNvSpPr>
              <p:nvPr/>
            </p:nvSpPr>
            <p:spPr bwMode="auto">
              <a:xfrm>
                <a:off x="3695" y="1833"/>
                <a:ext cx="30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1" name="Rectangle 124"/>
              <p:cNvSpPr>
                <a:spLocks noChangeArrowheads="1"/>
              </p:cNvSpPr>
              <p:nvPr/>
            </p:nvSpPr>
            <p:spPr bwMode="auto">
              <a:xfrm>
                <a:off x="3706" y="1829"/>
                <a:ext cx="12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2" name="Rectangle 125"/>
              <p:cNvSpPr>
                <a:spLocks noChangeArrowheads="1"/>
              </p:cNvSpPr>
              <p:nvPr/>
            </p:nvSpPr>
            <p:spPr bwMode="auto">
              <a:xfrm>
                <a:off x="3706" y="1829"/>
                <a:ext cx="12" cy="8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3" name="Rectangle 126"/>
              <p:cNvSpPr>
                <a:spLocks noChangeArrowheads="1"/>
              </p:cNvSpPr>
              <p:nvPr/>
            </p:nvSpPr>
            <p:spPr bwMode="auto">
              <a:xfrm>
                <a:off x="3945" y="1806"/>
                <a:ext cx="43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1.00 (0.92-1.09)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4" name="Rectangle 127"/>
              <p:cNvSpPr>
                <a:spLocks noChangeArrowheads="1"/>
              </p:cNvSpPr>
              <p:nvPr/>
            </p:nvSpPr>
            <p:spPr bwMode="auto">
              <a:xfrm>
                <a:off x="1541" y="1910"/>
                <a:ext cx="17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45-54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5" name="Rectangle 128"/>
              <p:cNvSpPr>
                <a:spLocks noChangeArrowheads="1"/>
              </p:cNvSpPr>
              <p:nvPr/>
            </p:nvSpPr>
            <p:spPr bwMode="auto">
              <a:xfrm>
                <a:off x="1888" y="1910"/>
                <a:ext cx="154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2017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6" name="Rectangle 129"/>
              <p:cNvSpPr>
                <a:spLocks noChangeArrowheads="1"/>
              </p:cNvSpPr>
              <p:nvPr/>
            </p:nvSpPr>
            <p:spPr bwMode="auto">
              <a:xfrm>
                <a:off x="2072" y="1910"/>
                <a:ext cx="189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22568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7" name="Line 130"/>
              <p:cNvSpPr>
                <a:spLocks noChangeShapeType="1"/>
              </p:cNvSpPr>
              <p:nvPr/>
            </p:nvSpPr>
            <p:spPr bwMode="auto">
              <a:xfrm>
                <a:off x="2427" y="1933"/>
                <a:ext cx="15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8" name="Rectangle 131"/>
              <p:cNvSpPr>
                <a:spLocks noChangeArrowheads="1"/>
              </p:cNvSpPr>
              <p:nvPr/>
            </p:nvSpPr>
            <p:spPr bwMode="auto">
              <a:xfrm>
                <a:off x="2427" y="1925"/>
                <a:ext cx="1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9" name="Rectangle 132"/>
              <p:cNvSpPr>
                <a:spLocks noChangeArrowheads="1"/>
              </p:cNvSpPr>
              <p:nvPr/>
            </p:nvSpPr>
            <p:spPr bwMode="auto">
              <a:xfrm>
                <a:off x="2427" y="1925"/>
                <a:ext cx="15" cy="16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0" name="Rectangle 133"/>
              <p:cNvSpPr>
                <a:spLocks noChangeArrowheads="1"/>
              </p:cNvSpPr>
              <p:nvPr/>
            </p:nvSpPr>
            <p:spPr bwMode="auto">
              <a:xfrm>
                <a:off x="2693" y="1906"/>
                <a:ext cx="43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0.88 (0.84-0.92)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1" name="Rectangle 134"/>
              <p:cNvSpPr>
                <a:spLocks noChangeArrowheads="1"/>
              </p:cNvSpPr>
              <p:nvPr/>
            </p:nvSpPr>
            <p:spPr bwMode="auto">
              <a:xfrm>
                <a:off x="3136" y="1910"/>
                <a:ext cx="154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1267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2" name="Rectangle 135"/>
              <p:cNvSpPr>
                <a:spLocks noChangeArrowheads="1"/>
              </p:cNvSpPr>
              <p:nvPr/>
            </p:nvSpPr>
            <p:spPr bwMode="auto">
              <a:xfrm>
                <a:off x="3340" y="1910"/>
                <a:ext cx="189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19326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3" name="Line 136"/>
              <p:cNvSpPr>
                <a:spLocks noChangeShapeType="1"/>
              </p:cNvSpPr>
              <p:nvPr/>
            </p:nvSpPr>
            <p:spPr bwMode="auto">
              <a:xfrm>
                <a:off x="3668" y="1933"/>
                <a:ext cx="23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4" name="Rectangle 137"/>
              <p:cNvSpPr>
                <a:spLocks noChangeArrowheads="1"/>
              </p:cNvSpPr>
              <p:nvPr/>
            </p:nvSpPr>
            <p:spPr bwMode="auto">
              <a:xfrm>
                <a:off x="3671" y="1925"/>
                <a:ext cx="16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5" name="Rectangle 138"/>
              <p:cNvSpPr>
                <a:spLocks noChangeArrowheads="1"/>
              </p:cNvSpPr>
              <p:nvPr/>
            </p:nvSpPr>
            <p:spPr bwMode="auto">
              <a:xfrm>
                <a:off x="3671" y="1925"/>
                <a:ext cx="16" cy="16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6" name="Rectangle 139"/>
              <p:cNvSpPr>
                <a:spLocks noChangeArrowheads="1"/>
              </p:cNvSpPr>
              <p:nvPr/>
            </p:nvSpPr>
            <p:spPr bwMode="auto">
              <a:xfrm>
                <a:off x="3945" y="1906"/>
                <a:ext cx="43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0.86 (0.81-0.91)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7" name="Rectangle 140"/>
              <p:cNvSpPr>
                <a:spLocks noChangeArrowheads="1"/>
              </p:cNvSpPr>
              <p:nvPr/>
            </p:nvSpPr>
            <p:spPr bwMode="auto">
              <a:xfrm>
                <a:off x="1541" y="2010"/>
                <a:ext cx="17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55-64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8" name="Rectangle 141"/>
              <p:cNvSpPr>
                <a:spLocks noChangeArrowheads="1"/>
              </p:cNvSpPr>
              <p:nvPr/>
            </p:nvSpPr>
            <p:spPr bwMode="auto">
              <a:xfrm>
                <a:off x="1888" y="2010"/>
                <a:ext cx="154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2430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9" name="Rectangle 142"/>
              <p:cNvSpPr>
                <a:spLocks noChangeArrowheads="1"/>
              </p:cNvSpPr>
              <p:nvPr/>
            </p:nvSpPr>
            <p:spPr bwMode="auto">
              <a:xfrm>
                <a:off x="2072" y="2010"/>
                <a:ext cx="189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25439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0" name="Line 143"/>
              <p:cNvSpPr>
                <a:spLocks noChangeShapeType="1"/>
              </p:cNvSpPr>
              <p:nvPr/>
            </p:nvSpPr>
            <p:spPr bwMode="auto">
              <a:xfrm>
                <a:off x="2446" y="2033"/>
                <a:ext cx="16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1" name="Rectangle 144"/>
              <p:cNvSpPr>
                <a:spLocks noChangeArrowheads="1"/>
              </p:cNvSpPr>
              <p:nvPr/>
            </p:nvSpPr>
            <p:spPr bwMode="auto">
              <a:xfrm>
                <a:off x="2446" y="2025"/>
                <a:ext cx="16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2" name="Rectangle 145"/>
              <p:cNvSpPr>
                <a:spLocks noChangeArrowheads="1"/>
              </p:cNvSpPr>
              <p:nvPr/>
            </p:nvSpPr>
            <p:spPr bwMode="auto">
              <a:xfrm>
                <a:off x="2446" y="2025"/>
                <a:ext cx="16" cy="16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3" name="Rectangle 146"/>
              <p:cNvSpPr>
                <a:spLocks noChangeArrowheads="1"/>
              </p:cNvSpPr>
              <p:nvPr/>
            </p:nvSpPr>
            <p:spPr bwMode="auto">
              <a:xfrm>
                <a:off x="2693" y="2006"/>
                <a:ext cx="43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0.97 (0.93-1.02)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4" name="Rectangle 147"/>
              <p:cNvSpPr>
                <a:spLocks noChangeArrowheads="1"/>
              </p:cNvSpPr>
              <p:nvPr/>
            </p:nvSpPr>
            <p:spPr bwMode="auto">
              <a:xfrm>
                <a:off x="3136" y="2010"/>
                <a:ext cx="154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1736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5" name="Rectangle 148"/>
              <p:cNvSpPr>
                <a:spLocks noChangeArrowheads="1"/>
              </p:cNvSpPr>
              <p:nvPr/>
            </p:nvSpPr>
            <p:spPr bwMode="auto">
              <a:xfrm>
                <a:off x="3340" y="2010"/>
                <a:ext cx="189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22337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6" name="Line 149"/>
              <p:cNvSpPr>
                <a:spLocks noChangeShapeType="1"/>
              </p:cNvSpPr>
              <p:nvPr/>
            </p:nvSpPr>
            <p:spPr bwMode="auto">
              <a:xfrm>
                <a:off x="3706" y="2033"/>
                <a:ext cx="19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7" name="Rectangle 150"/>
              <p:cNvSpPr>
                <a:spLocks noChangeArrowheads="1"/>
              </p:cNvSpPr>
              <p:nvPr/>
            </p:nvSpPr>
            <p:spPr bwMode="auto">
              <a:xfrm>
                <a:off x="3710" y="2025"/>
                <a:ext cx="1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8" name="Rectangle 151"/>
              <p:cNvSpPr>
                <a:spLocks noChangeArrowheads="1"/>
              </p:cNvSpPr>
              <p:nvPr/>
            </p:nvSpPr>
            <p:spPr bwMode="auto">
              <a:xfrm>
                <a:off x="3710" y="2025"/>
                <a:ext cx="15" cy="16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9" name="Rectangle 152"/>
              <p:cNvSpPr>
                <a:spLocks noChangeArrowheads="1"/>
              </p:cNvSpPr>
              <p:nvPr/>
            </p:nvSpPr>
            <p:spPr bwMode="auto">
              <a:xfrm>
                <a:off x="3945" y="2006"/>
                <a:ext cx="43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1.04 (0.99-1.09)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0" name="Rectangle 153"/>
              <p:cNvSpPr>
                <a:spLocks noChangeArrowheads="1"/>
              </p:cNvSpPr>
              <p:nvPr/>
            </p:nvSpPr>
            <p:spPr bwMode="auto">
              <a:xfrm>
                <a:off x="1541" y="2110"/>
                <a:ext cx="17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65-74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1" name="Rectangle 154"/>
              <p:cNvSpPr>
                <a:spLocks noChangeArrowheads="1"/>
              </p:cNvSpPr>
              <p:nvPr/>
            </p:nvSpPr>
            <p:spPr bwMode="auto">
              <a:xfrm>
                <a:off x="1888" y="2110"/>
                <a:ext cx="154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1267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2" name="Rectangle 155"/>
              <p:cNvSpPr>
                <a:spLocks noChangeArrowheads="1"/>
              </p:cNvSpPr>
              <p:nvPr/>
            </p:nvSpPr>
            <p:spPr bwMode="auto">
              <a:xfrm>
                <a:off x="2072" y="2110"/>
                <a:ext cx="189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14258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3" name="Line 156"/>
              <p:cNvSpPr>
                <a:spLocks noChangeShapeType="1"/>
              </p:cNvSpPr>
              <p:nvPr/>
            </p:nvSpPr>
            <p:spPr bwMode="auto">
              <a:xfrm>
                <a:off x="2435" y="2133"/>
                <a:ext cx="27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4" name="Rectangle 157"/>
              <p:cNvSpPr>
                <a:spLocks noChangeArrowheads="1"/>
              </p:cNvSpPr>
              <p:nvPr/>
            </p:nvSpPr>
            <p:spPr bwMode="auto">
              <a:xfrm>
                <a:off x="2442" y="2125"/>
                <a:ext cx="12" cy="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5" name="Rectangle 158"/>
              <p:cNvSpPr>
                <a:spLocks noChangeArrowheads="1"/>
              </p:cNvSpPr>
              <p:nvPr/>
            </p:nvSpPr>
            <p:spPr bwMode="auto">
              <a:xfrm>
                <a:off x="2442" y="2125"/>
                <a:ext cx="12" cy="12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6" name="Rectangle 159"/>
              <p:cNvSpPr>
                <a:spLocks noChangeArrowheads="1"/>
              </p:cNvSpPr>
              <p:nvPr/>
            </p:nvSpPr>
            <p:spPr bwMode="auto">
              <a:xfrm>
                <a:off x="2693" y="2106"/>
                <a:ext cx="43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0.95 (0.89-1.01)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7" name="Rectangle 160"/>
              <p:cNvSpPr>
                <a:spLocks noChangeArrowheads="1"/>
              </p:cNvSpPr>
              <p:nvPr/>
            </p:nvSpPr>
            <p:spPr bwMode="auto">
              <a:xfrm>
                <a:off x="3167" y="2110"/>
                <a:ext cx="12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957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8" name="Rectangle 161"/>
              <p:cNvSpPr>
                <a:spLocks noChangeArrowheads="1"/>
              </p:cNvSpPr>
              <p:nvPr/>
            </p:nvSpPr>
            <p:spPr bwMode="auto">
              <a:xfrm>
                <a:off x="3340" y="2110"/>
                <a:ext cx="189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12392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9" name="Line 162"/>
              <p:cNvSpPr>
                <a:spLocks noChangeShapeType="1"/>
              </p:cNvSpPr>
              <p:nvPr/>
            </p:nvSpPr>
            <p:spPr bwMode="auto">
              <a:xfrm>
                <a:off x="3718" y="2133"/>
                <a:ext cx="27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0" name="Rectangle 163"/>
              <p:cNvSpPr>
                <a:spLocks noChangeArrowheads="1"/>
              </p:cNvSpPr>
              <p:nvPr/>
            </p:nvSpPr>
            <p:spPr bwMode="auto">
              <a:xfrm>
                <a:off x="3725" y="2125"/>
                <a:ext cx="12" cy="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1" name="Rectangle 164"/>
              <p:cNvSpPr>
                <a:spLocks noChangeArrowheads="1"/>
              </p:cNvSpPr>
              <p:nvPr/>
            </p:nvSpPr>
            <p:spPr bwMode="auto">
              <a:xfrm>
                <a:off x="3725" y="2125"/>
                <a:ext cx="12" cy="12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2" name="Rectangle 165"/>
              <p:cNvSpPr>
                <a:spLocks noChangeArrowheads="1"/>
              </p:cNvSpPr>
              <p:nvPr/>
            </p:nvSpPr>
            <p:spPr bwMode="auto">
              <a:xfrm>
                <a:off x="3945" y="2106"/>
                <a:ext cx="43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1.12 (1.04-1.20)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3" name="Rectangle 166"/>
              <p:cNvSpPr>
                <a:spLocks noChangeArrowheads="1"/>
              </p:cNvSpPr>
              <p:nvPr/>
            </p:nvSpPr>
            <p:spPr bwMode="auto">
              <a:xfrm>
                <a:off x="1471" y="2198"/>
                <a:ext cx="925" cy="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Tumor grade (differentiation)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4" name="Rectangle 167"/>
              <p:cNvSpPr>
                <a:spLocks noChangeArrowheads="1"/>
              </p:cNvSpPr>
              <p:nvPr/>
            </p:nvSpPr>
            <p:spPr bwMode="auto">
              <a:xfrm>
                <a:off x="1541" y="2306"/>
                <a:ext cx="39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Low (well diff.)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5" name="Rectangle 168"/>
              <p:cNvSpPr>
                <a:spLocks noChangeArrowheads="1"/>
              </p:cNvSpPr>
              <p:nvPr/>
            </p:nvSpPr>
            <p:spPr bwMode="auto">
              <a:xfrm>
                <a:off x="1919" y="2310"/>
                <a:ext cx="12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337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6" name="Rectangle 169"/>
              <p:cNvSpPr>
                <a:spLocks noChangeArrowheads="1"/>
              </p:cNvSpPr>
              <p:nvPr/>
            </p:nvSpPr>
            <p:spPr bwMode="auto">
              <a:xfrm>
                <a:off x="2107" y="2310"/>
                <a:ext cx="154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8913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7" name="Line 170"/>
              <p:cNvSpPr>
                <a:spLocks noChangeShapeType="1"/>
              </p:cNvSpPr>
              <p:nvPr/>
            </p:nvSpPr>
            <p:spPr bwMode="auto">
              <a:xfrm>
                <a:off x="2280" y="2333"/>
                <a:ext cx="43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8" name="Rectangle 171"/>
              <p:cNvSpPr>
                <a:spLocks noChangeArrowheads="1"/>
              </p:cNvSpPr>
              <p:nvPr/>
            </p:nvSpPr>
            <p:spPr bwMode="auto">
              <a:xfrm>
                <a:off x="2296" y="2325"/>
                <a:ext cx="11" cy="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9" name="Rectangle 172"/>
              <p:cNvSpPr>
                <a:spLocks noChangeArrowheads="1"/>
              </p:cNvSpPr>
              <p:nvPr/>
            </p:nvSpPr>
            <p:spPr bwMode="auto">
              <a:xfrm>
                <a:off x="2296" y="2325"/>
                <a:ext cx="11" cy="12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0" name="Rectangle 173"/>
              <p:cNvSpPr>
                <a:spLocks noChangeArrowheads="1"/>
              </p:cNvSpPr>
              <p:nvPr/>
            </p:nvSpPr>
            <p:spPr bwMode="auto">
              <a:xfrm>
                <a:off x="2693" y="2306"/>
                <a:ext cx="43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0.45 (0.41-0.50)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1" name="Rectangle 174"/>
              <p:cNvSpPr>
                <a:spLocks noChangeArrowheads="1"/>
              </p:cNvSpPr>
              <p:nvPr/>
            </p:nvSpPr>
            <p:spPr bwMode="auto">
              <a:xfrm>
                <a:off x="3167" y="2310"/>
                <a:ext cx="12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352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2" name="Rectangle 175"/>
              <p:cNvSpPr>
                <a:spLocks noChangeArrowheads="1"/>
              </p:cNvSpPr>
              <p:nvPr/>
            </p:nvSpPr>
            <p:spPr bwMode="auto">
              <a:xfrm>
                <a:off x="3375" y="2310"/>
                <a:ext cx="154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8023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3" name="Line 176"/>
              <p:cNvSpPr>
                <a:spLocks noChangeShapeType="1"/>
              </p:cNvSpPr>
              <p:nvPr/>
            </p:nvSpPr>
            <p:spPr bwMode="auto">
              <a:xfrm>
                <a:off x="3625" y="2333"/>
                <a:ext cx="43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4" name="Rectangle 177"/>
              <p:cNvSpPr>
                <a:spLocks noChangeArrowheads="1"/>
              </p:cNvSpPr>
              <p:nvPr/>
            </p:nvSpPr>
            <p:spPr bwMode="auto">
              <a:xfrm>
                <a:off x="3641" y="2325"/>
                <a:ext cx="11" cy="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5" name="Rectangle 178"/>
              <p:cNvSpPr>
                <a:spLocks noChangeArrowheads="1"/>
              </p:cNvSpPr>
              <p:nvPr/>
            </p:nvSpPr>
            <p:spPr bwMode="auto">
              <a:xfrm>
                <a:off x="3641" y="2325"/>
                <a:ext cx="11" cy="12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6" name="Rectangle 179"/>
              <p:cNvSpPr>
                <a:spLocks noChangeArrowheads="1"/>
              </p:cNvSpPr>
              <p:nvPr/>
            </p:nvSpPr>
            <p:spPr bwMode="auto">
              <a:xfrm>
                <a:off x="3945" y="2306"/>
                <a:ext cx="43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0.72 (0.65-0.80)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7" name="Rectangle 180"/>
              <p:cNvSpPr>
                <a:spLocks noChangeArrowheads="1"/>
              </p:cNvSpPr>
              <p:nvPr/>
            </p:nvSpPr>
            <p:spPr bwMode="auto">
              <a:xfrm>
                <a:off x="1541" y="2410"/>
                <a:ext cx="270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Moderate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8" name="Rectangle 181"/>
              <p:cNvSpPr>
                <a:spLocks noChangeArrowheads="1"/>
              </p:cNvSpPr>
              <p:nvPr/>
            </p:nvSpPr>
            <p:spPr bwMode="auto">
              <a:xfrm>
                <a:off x="1888" y="2410"/>
                <a:ext cx="154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2434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9" name="Rectangle 182"/>
              <p:cNvSpPr>
                <a:spLocks noChangeArrowheads="1"/>
              </p:cNvSpPr>
              <p:nvPr/>
            </p:nvSpPr>
            <p:spPr bwMode="auto">
              <a:xfrm>
                <a:off x="2072" y="2410"/>
                <a:ext cx="189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29158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0" name="Line 183"/>
              <p:cNvSpPr>
                <a:spLocks noChangeShapeType="1"/>
              </p:cNvSpPr>
              <p:nvPr/>
            </p:nvSpPr>
            <p:spPr bwMode="auto">
              <a:xfrm>
                <a:off x="2423" y="2433"/>
                <a:ext cx="15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1" name="Rectangle 184"/>
              <p:cNvSpPr>
                <a:spLocks noChangeArrowheads="1"/>
              </p:cNvSpPr>
              <p:nvPr/>
            </p:nvSpPr>
            <p:spPr bwMode="auto">
              <a:xfrm>
                <a:off x="2423" y="2425"/>
                <a:ext cx="1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2" name="Rectangle 185"/>
              <p:cNvSpPr>
                <a:spLocks noChangeArrowheads="1"/>
              </p:cNvSpPr>
              <p:nvPr/>
            </p:nvSpPr>
            <p:spPr bwMode="auto">
              <a:xfrm>
                <a:off x="2423" y="2425"/>
                <a:ext cx="15" cy="16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3" name="Rectangle 186"/>
              <p:cNvSpPr>
                <a:spLocks noChangeArrowheads="1"/>
              </p:cNvSpPr>
              <p:nvPr/>
            </p:nvSpPr>
            <p:spPr bwMode="auto">
              <a:xfrm>
                <a:off x="2693" y="2406"/>
                <a:ext cx="43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0.86 (0.83-0.90)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4" name="Rectangle 187"/>
              <p:cNvSpPr>
                <a:spLocks noChangeArrowheads="1"/>
              </p:cNvSpPr>
              <p:nvPr/>
            </p:nvSpPr>
            <p:spPr bwMode="auto">
              <a:xfrm>
                <a:off x="3136" y="2410"/>
                <a:ext cx="154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1575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5" name="Rectangle 188"/>
              <p:cNvSpPr>
                <a:spLocks noChangeArrowheads="1"/>
              </p:cNvSpPr>
              <p:nvPr/>
            </p:nvSpPr>
            <p:spPr bwMode="auto">
              <a:xfrm>
                <a:off x="3340" y="2410"/>
                <a:ext cx="189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23490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6" name="Line 189"/>
              <p:cNvSpPr>
                <a:spLocks noChangeShapeType="1"/>
              </p:cNvSpPr>
              <p:nvPr/>
            </p:nvSpPr>
            <p:spPr bwMode="auto">
              <a:xfrm>
                <a:off x="3706" y="2433"/>
                <a:ext cx="19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7" name="Rectangle 190"/>
              <p:cNvSpPr>
                <a:spLocks noChangeArrowheads="1"/>
              </p:cNvSpPr>
              <p:nvPr/>
            </p:nvSpPr>
            <p:spPr bwMode="auto">
              <a:xfrm>
                <a:off x="3710" y="2425"/>
                <a:ext cx="12" cy="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8" name="Rectangle 191"/>
              <p:cNvSpPr>
                <a:spLocks noChangeArrowheads="1"/>
              </p:cNvSpPr>
              <p:nvPr/>
            </p:nvSpPr>
            <p:spPr bwMode="auto">
              <a:xfrm>
                <a:off x="3710" y="2425"/>
                <a:ext cx="12" cy="12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9" name="Rectangle 192"/>
              <p:cNvSpPr>
                <a:spLocks noChangeArrowheads="1"/>
              </p:cNvSpPr>
              <p:nvPr/>
            </p:nvSpPr>
            <p:spPr bwMode="auto">
              <a:xfrm>
                <a:off x="3945" y="2406"/>
                <a:ext cx="43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1.03 (0.98-1.08)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0" name="Rectangle 193"/>
              <p:cNvSpPr>
                <a:spLocks noChangeArrowheads="1"/>
              </p:cNvSpPr>
              <p:nvPr/>
            </p:nvSpPr>
            <p:spPr bwMode="auto">
              <a:xfrm>
                <a:off x="1541" y="2506"/>
                <a:ext cx="146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High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1" name="Rectangle 194"/>
              <p:cNvSpPr>
                <a:spLocks noChangeArrowheads="1"/>
              </p:cNvSpPr>
              <p:nvPr/>
            </p:nvSpPr>
            <p:spPr bwMode="auto">
              <a:xfrm>
                <a:off x="1888" y="2510"/>
                <a:ext cx="154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2617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2" name="Rectangle 195"/>
              <p:cNvSpPr>
                <a:spLocks noChangeArrowheads="1"/>
              </p:cNvSpPr>
              <p:nvPr/>
            </p:nvSpPr>
            <p:spPr bwMode="auto">
              <a:xfrm>
                <a:off x="2072" y="2510"/>
                <a:ext cx="189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17137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3" name="Line 196"/>
              <p:cNvSpPr>
                <a:spLocks noChangeShapeType="1"/>
              </p:cNvSpPr>
              <p:nvPr/>
            </p:nvSpPr>
            <p:spPr bwMode="auto">
              <a:xfrm>
                <a:off x="2535" y="2533"/>
                <a:ext cx="15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4" name="Rectangle 197"/>
              <p:cNvSpPr>
                <a:spLocks noChangeArrowheads="1"/>
              </p:cNvSpPr>
              <p:nvPr/>
            </p:nvSpPr>
            <p:spPr bwMode="auto">
              <a:xfrm>
                <a:off x="2535" y="2525"/>
                <a:ext cx="15" cy="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5" name="Rectangle 198"/>
              <p:cNvSpPr>
                <a:spLocks noChangeArrowheads="1"/>
              </p:cNvSpPr>
              <p:nvPr/>
            </p:nvSpPr>
            <p:spPr bwMode="auto">
              <a:xfrm>
                <a:off x="2535" y="2525"/>
                <a:ext cx="15" cy="16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6" name="Rectangle 199"/>
              <p:cNvSpPr>
                <a:spLocks noChangeArrowheads="1"/>
              </p:cNvSpPr>
              <p:nvPr/>
            </p:nvSpPr>
            <p:spPr bwMode="auto">
              <a:xfrm>
                <a:off x="2693" y="2506"/>
                <a:ext cx="43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1.52 (1.46-1.58)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7" name="Rectangle 200"/>
              <p:cNvSpPr>
                <a:spLocks noChangeArrowheads="1"/>
              </p:cNvSpPr>
              <p:nvPr/>
            </p:nvSpPr>
            <p:spPr bwMode="auto">
              <a:xfrm>
                <a:off x="3167" y="2510"/>
                <a:ext cx="12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863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8" name="Rectangle 201"/>
              <p:cNvSpPr>
                <a:spLocks noChangeArrowheads="1"/>
              </p:cNvSpPr>
              <p:nvPr/>
            </p:nvSpPr>
            <p:spPr bwMode="auto">
              <a:xfrm>
                <a:off x="3340" y="2510"/>
                <a:ext cx="189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12077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9" name="Line 202"/>
              <p:cNvSpPr>
                <a:spLocks noChangeShapeType="1"/>
              </p:cNvSpPr>
              <p:nvPr/>
            </p:nvSpPr>
            <p:spPr bwMode="auto">
              <a:xfrm>
                <a:off x="3718" y="2533"/>
                <a:ext cx="31" cy="0"/>
              </a:xfrm>
              <a:prstGeom prst="line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0" name="Rectangle 203"/>
              <p:cNvSpPr>
                <a:spLocks noChangeArrowheads="1"/>
              </p:cNvSpPr>
              <p:nvPr/>
            </p:nvSpPr>
            <p:spPr bwMode="auto">
              <a:xfrm>
                <a:off x="3729" y="2525"/>
                <a:ext cx="12" cy="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1" name="Rectangle 204"/>
              <p:cNvSpPr>
                <a:spLocks noChangeArrowheads="1"/>
              </p:cNvSpPr>
              <p:nvPr/>
            </p:nvSpPr>
            <p:spPr bwMode="auto">
              <a:xfrm>
                <a:off x="3729" y="2525"/>
                <a:ext cx="12" cy="12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6" name="Rectangle 206"/>
            <p:cNvSpPr>
              <a:spLocks noChangeArrowheads="1"/>
            </p:cNvSpPr>
            <p:nvPr/>
          </p:nvSpPr>
          <p:spPr bwMode="auto">
            <a:xfrm>
              <a:off x="3945" y="2506"/>
              <a:ext cx="435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1.12 (1.05-1.20)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207"/>
            <p:cNvSpPr>
              <a:spLocks noChangeArrowheads="1"/>
            </p:cNvSpPr>
            <p:nvPr/>
          </p:nvSpPr>
          <p:spPr bwMode="auto">
            <a:xfrm>
              <a:off x="1541" y="2606"/>
              <a:ext cx="432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Unknown grade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208"/>
            <p:cNvSpPr>
              <a:spLocks noChangeArrowheads="1"/>
            </p:cNvSpPr>
            <p:nvPr/>
          </p:nvSpPr>
          <p:spPr bwMode="auto">
            <a:xfrm>
              <a:off x="1888" y="2610"/>
              <a:ext cx="154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1952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209"/>
            <p:cNvSpPr>
              <a:spLocks noChangeArrowheads="1"/>
            </p:cNvSpPr>
            <p:nvPr/>
          </p:nvSpPr>
          <p:spPr bwMode="auto">
            <a:xfrm>
              <a:off x="2072" y="2610"/>
              <a:ext cx="189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18986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210"/>
            <p:cNvSpPr>
              <a:spLocks noChangeArrowheads="1"/>
            </p:cNvSpPr>
            <p:nvPr/>
          </p:nvSpPr>
          <p:spPr bwMode="auto">
            <a:xfrm>
              <a:off x="3136" y="2610"/>
              <a:ext cx="154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1907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211"/>
            <p:cNvSpPr>
              <a:spLocks noChangeArrowheads="1"/>
            </p:cNvSpPr>
            <p:nvPr/>
          </p:nvSpPr>
          <p:spPr bwMode="auto">
            <a:xfrm>
              <a:off x="3340" y="2610"/>
              <a:ext cx="189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19333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212"/>
            <p:cNvSpPr>
              <a:spLocks noChangeArrowheads="1"/>
            </p:cNvSpPr>
            <p:nvPr/>
          </p:nvSpPr>
          <p:spPr bwMode="auto">
            <a:xfrm>
              <a:off x="1471" y="2702"/>
              <a:ext cx="401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Ki-67 status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213"/>
            <p:cNvSpPr>
              <a:spLocks noChangeArrowheads="1"/>
            </p:cNvSpPr>
            <p:nvPr/>
          </p:nvSpPr>
          <p:spPr bwMode="auto">
            <a:xfrm>
              <a:off x="1541" y="2810"/>
              <a:ext cx="162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0-9%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214"/>
            <p:cNvSpPr>
              <a:spLocks noChangeArrowheads="1"/>
            </p:cNvSpPr>
            <p:nvPr/>
          </p:nvSpPr>
          <p:spPr bwMode="auto">
            <a:xfrm>
              <a:off x="1919" y="2810"/>
              <a:ext cx="12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143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215"/>
            <p:cNvSpPr>
              <a:spLocks noChangeArrowheads="1"/>
            </p:cNvSpPr>
            <p:nvPr/>
          </p:nvSpPr>
          <p:spPr bwMode="auto">
            <a:xfrm>
              <a:off x="2107" y="2810"/>
              <a:ext cx="154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3166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Line 216"/>
            <p:cNvSpPr>
              <a:spLocks noChangeShapeType="1"/>
            </p:cNvSpPr>
            <p:nvPr/>
          </p:nvSpPr>
          <p:spPr bwMode="auto">
            <a:xfrm>
              <a:off x="2323" y="2833"/>
              <a:ext cx="65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Rectangle 217"/>
            <p:cNvSpPr>
              <a:spLocks noChangeArrowheads="1"/>
            </p:cNvSpPr>
            <p:nvPr/>
          </p:nvSpPr>
          <p:spPr bwMode="auto">
            <a:xfrm>
              <a:off x="2354" y="2825"/>
              <a:ext cx="7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Rectangle 218"/>
            <p:cNvSpPr>
              <a:spLocks noChangeArrowheads="1"/>
            </p:cNvSpPr>
            <p:nvPr/>
          </p:nvSpPr>
          <p:spPr bwMode="auto">
            <a:xfrm>
              <a:off x="2354" y="2825"/>
              <a:ext cx="7" cy="12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Rectangle 219"/>
            <p:cNvSpPr>
              <a:spLocks noChangeArrowheads="1"/>
            </p:cNvSpPr>
            <p:nvPr/>
          </p:nvSpPr>
          <p:spPr bwMode="auto">
            <a:xfrm>
              <a:off x="2693" y="2806"/>
              <a:ext cx="435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0.60 (0.50-0.71)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220"/>
            <p:cNvSpPr>
              <a:spLocks noChangeArrowheads="1"/>
            </p:cNvSpPr>
            <p:nvPr/>
          </p:nvSpPr>
          <p:spPr bwMode="auto">
            <a:xfrm>
              <a:off x="3167" y="2810"/>
              <a:ext cx="12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129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21"/>
            <p:cNvSpPr>
              <a:spLocks noChangeArrowheads="1"/>
            </p:cNvSpPr>
            <p:nvPr/>
          </p:nvSpPr>
          <p:spPr bwMode="auto">
            <a:xfrm>
              <a:off x="3375" y="2810"/>
              <a:ext cx="154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2796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Line 222"/>
            <p:cNvSpPr>
              <a:spLocks noChangeShapeType="1"/>
            </p:cNvSpPr>
            <p:nvPr/>
          </p:nvSpPr>
          <p:spPr bwMode="auto">
            <a:xfrm>
              <a:off x="3644" y="2833"/>
              <a:ext cx="74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Rectangle 223"/>
            <p:cNvSpPr>
              <a:spLocks noChangeArrowheads="1"/>
            </p:cNvSpPr>
            <p:nvPr/>
          </p:nvSpPr>
          <p:spPr bwMode="auto">
            <a:xfrm>
              <a:off x="3675" y="2825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Rectangle 224"/>
            <p:cNvSpPr>
              <a:spLocks noChangeArrowheads="1"/>
            </p:cNvSpPr>
            <p:nvPr/>
          </p:nvSpPr>
          <p:spPr bwMode="auto">
            <a:xfrm>
              <a:off x="3675" y="2825"/>
              <a:ext cx="12" cy="12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Rectangle 225"/>
            <p:cNvSpPr>
              <a:spLocks noChangeArrowheads="1"/>
            </p:cNvSpPr>
            <p:nvPr/>
          </p:nvSpPr>
          <p:spPr bwMode="auto">
            <a:xfrm>
              <a:off x="3945" y="2806"/>
              <a:ext cx="435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0.86 (0.72-1.03)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226"/>
            <p:cNvSpPr>
              <a:spLocks noChangeArrowheads="1"/>
            </p:cNvSpPr>
            <p:nvPr/>
          </p:nvSpPr>
          <p:spPr bwMode="auto">
            <a:xfrm>
              <a:off x="1541" y="2910"/>
              <a:ext cx="227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10-19%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227"/>
            <p:cNvSpPr>
              <a:spLocks noChangeArrowheads="1"/>
            </p:cNvSpPr>
            <p:nvPr/>
          </p:nvSpPr>
          <p:spPr bwMode="auto">
            <a:xfrm>
              <a:off x="1919" y="2910"/>
              <a:ext cx="12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236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28"/>
            <p:cNvSpPr>
              <a:spLocks noChangeArrowheads="1"/>
            </p:cNvSpPr>
            <p:nvPr/>
          </p:nvSpPr>
          <p:spPr bwMode="auto">
            <a:xfrm>
              <a:off x="2107" y="2910"/>
              <a:ext cx="154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3379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Line 229"/>
            <p:cNvSpPr>
              <a:spLocks noChangeShapeType="1"/>
            </p:cNvSpPr>
            <p:nvPr/>
          </p:nvSpPr>
          <p:spPr bwMode="auto">
            <a:xfrm>
              <a:off x="2412" y="2933"/>
              <a:ext cx="5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Rectangle 230"/>
            <p:cNvSpPr>
              <a:spLocks noChangeArrowheads="1"/>
            </p:cNvSpPr>
            <p:nvPr/>
          </p:nvSpPr>
          <p:spPr bwMode="auto">
            <a:xfrm>
              <a:off x="2435" y="2925"/>
              <a:ext cx="7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Rectangle 231"/>
            <p:cNvSpPr>
              <a:spLocks noChangeArrowheads="1"/>
            </p:cNvSpPr>
            <p:nvPr/>
          </p:nvSpPr>
          <p:spPr bwMode="auto">
            <a:xfrm>
              <a:off x="2435" y="2925"/>
              <a:ext cx="7" cy="12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Rectangle 232"/>
            <p:cNvSpPr>
              <a:spLocks noChangeArrowheads="1"/>
            </p:cNvSpPr>
            <p:nvPr/>
          </p:nvSpPr>
          <p:spPr bwMode="auto">
            <a:xfrm>
              <a:off x="2693" y="2906"/>
              <a:ext cx="435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0.90 (0.79-1.02)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ectangle 233"/>
            <p:cNvSpPr>
              <a:spLocks noChangeArrowheads="1"/>
            </p:cNvSpPr>
            <p:nvPr/>
          </p:nvSpPr>
          <p:spPr bwMode="auto">
            <a:xfrm>
              <a:off x="3167" y="2910"/>
              <a:ext cx="12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167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Rectangle 234"/>
            <p:cNvSpPr>
              <a:spLocks noChangeArrowheads="1"/>
            </p:cNvSpPr>
            <p:nvPr/>
          </p:nvSpPr>
          <p:spPr bwMode="auto">
            <a:xfrm>
              <a:off x="3375" y="2910"/>
              <a:ext cx="154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2824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Line 235"/>
            <p:cNvSpPr>
              <a:spLocks noChangeShapeType="1"/>
            </p:cNvSpPr>
            <p:nvPr/>
          </p:nvSpPr>
          <p:spPr bwMode="auto">
            <a:xfrm>
              <a:off x="3671" y="2933"/>
              <a:ext cx="62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" name="Rectangle 236"/>
            <p:cNvSpPr>
              <a:spLocks noChangeArrowheads="1"/>
            </p:cNvSpPr>
            <p:nvPr/>
          </p:nvSpPr>
          <p:spPr bwMode="auto">
            <a:xfrm>
              <a:off x="3698" y="2925"/>
              <a:ext cx="8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Rectangle 237"/>
            <p:cNvSpPr>
              <a:spLocks noChangeArrowheads="1"/>
            </p:cNvSpPr>
            <p:nvPr/>
          </p:nvSpPr>
          <p:spPr bwMode="auto">
            <a:xfrm>
              <a:off x="3698" y="2925"/>
              <a:ext cx="8" cy="12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Rectangle 238"/>
            <p:cNvSpPr>
              <a:spLocks noChangeArrowheads="1"/>
            </p:cNvSpPr>
            <p:nvPr/>
          </p:nvSpPr>
          <p:spPr bwMode="auto">
            <a:xfrm>
              <a:off x="3945" y="2906"/>
              <a:ext cx="435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0.96 (0.82-1.12)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239"/>
            <p:cNvSpPr>
              <a:spLocks noChangeArrowheads="1"/>
            </p:cNvSpPr>
            <p:nvPr/>
          </p:nvSpPr>
          <p:spPr bwMode="auto">
            <a:xfrm>
              <a:off x="1541" y="3010"/>
              <a:ext cx="17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?20%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240"/>
            <p:cNvSpPr>
              <a:spLocks noChangeArrowheads="1"/>
            </p:cNvSpPr>
            <p:nvPr/>
          </p:nvSpPr>
          <p:spPr bwMode="auto">
            <a:xfrm>
              <a:off x="1919" y="3010"/>
              <a:ext cx="12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391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241"/>
            <p:cNvSpPr>
              <a:spLocks noChangeArrowheads="1"/>
            </p:cNvSpPr>
            <p:nvPr/>
          </p:nvSpPr>
          <p:spPr bwMode="auto">
            <a:xfrm>
              <a:off x="2107" y="3010"/>
              <a:ext cx="154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2919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Line 242"/>
            <p:cNvSpPr>
              <a:spLocks noChangeShapeType="1"/>
            </p:cNvSpPr>
            <p:nvPr/>
          </p:nvSpPr>
          <p:spPr bwMode="auto">
            <a:xfrm>
              <a:off x="2527" y="3033"/>
              <a:ext cx="42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" name="Rectangle 243"/>
            <p:cNvSpPr>
              <a:spLocks noChangeArrowheads="1"/>
            </p:cNvSpPr>
            <p:nvPr/>
          </p:nvSpPr>
          <p:spPr bwMode="auto">
            <a:xfrm>
              <a:off x="2543" y="3025"/>
              <a:ext cx="1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" name="Rectangle 244"/>
            <p:cNvSpPr>
              <a:spLocks noChangeArrowheads="1"/>
            </p:cNvSpPr>
            <p:nvPr/>
          </p:nvSpPr>
          <p:spPr bwMode="auto">
            <a:xfrm>
              <a:off x="2543" y="3025"/>
              <a:ext cx="11" cy="12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" name="Rectangle 245"/>
            <p:cNvSpPr>
              <a:spLocks noChangeArrowheads="1"/>
            </p:cNvSpPr>
            <p:nvPr/>
          </p:nvSpPr>
          <p:spPr bwMode="auto">
            <a:xfrm>
              <a:off x="2693" y="3006"/>
              <a:ext cx="435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1.56 (1.40-1.74)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Rectangle 246"/>
            <p:cNvSpPr>
              <a:spLocks noChangeArrowheads="1"/>
            </p:cNvSpPr>
            <p:nvPr/>
          </p:nvSpPr>
          <p:spPr bwMode="auto">
            <a:xfrm>
              <a:off x="3167" y="3010"/>
              <a:ext cx="12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168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Rectangle 247"/>
            <p:cNvSpPr>
              <a:spLocks noChangeArrowheads="1"/>
            </p:cNvSpPr>
            <p:nvPr/>
          </p:nvSpPr>
          <p:spPr bwMode="auto">
            <a:xfrm>
              <a:off x="3375" y="3010"/>
              <a:ext cx="154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2072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Line 248"/>
            <p:cNvSpPr>
              <a:spLocks noChangeShapeType="1"/>
            </p:cNvSpPr>
            <p:nvPr/>
          </p:nvSpPr>
          <p:spPr bwMode="auto">
            <a:xfrm>
              <a:off x="3722" y="3033"/>
              <a:ext cx="61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Rectangle 249"/>
            <p:cNvSpPr>
              <a:spLocks noChangeArrowheads="1"/>
            </p:cNvSpPr>
            <p:nvPr/>
          </p:nvSpPr>
          <p:spPr bwMode="auto">
            <a:xfrm>
              <a:off x="3749" y="3025"/>
              <a:ext cx="7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Rectangle 250"/>
            <p:cNvSpPr>
              <a:spLocks noChangeArrowheads="1"/>
            </p:cNvSpPr>
            <p:nvPr/>
          </p:nvSpPr>
          <p:spPr bwMode="auto">
            <a:xfrm>
              <a:off x="3749" y="3025"/>
              <a:ext cx="7" cy="12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" name="Rectangle 251"/>
            <p:cNvSpPr>
              <a:spLocks noChangeArrowheads="1"/>
            </p:cNvSpPr>
            <p:nvPr/>
          </p:nvSpPr>
          <p:spPr bwMode="auto">
            <a:xfrm>
              <a:off x="3945" y="3006"/>
              <a:ext cx="435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1.24 (1.05-1.46)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Rectangle 252"/>
            <p:cNvSpPr>
              <a:spLocks noChangeArrowheads="1"/>
            </p:cNvSpPr>
            <p:nvPr/>
          </p:nvSpPr>
          <p:spPr bwMode="auto">
            <a:xfrm>
              <a:off x="1541" y="3110"/>
              <a:ext cx="270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Unknown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Rectangle 253"/>
            <p:cNvSpPr>
              <a:spLocks noChangeArrowheads="1"/>
            </p:cNvSpPr>
            <p:nvPr/>
          </p:nvSpPr>
          <p:spPr bwMode="auto">
            <a:xfrm>
              <a:off x="1888" y="3110"/>
              <a:ext cx="154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6570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Rectangle 254"/>
            <p:cNvSpPr>
              <a:spLocks noChangeArrowheads="1"/>
            </p:cNvSpPr>
            <p:nvPr/>
          </p:nvSpPr>
          <p:spPr bwMode="auto">
            <a:xfrm>
              <a:off x="2072" y="3110"/>
              <a:ext cx="189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64730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Rectangle 255"/>
            <p:cNvSpPr>
              <a:spLocks noChangeArrowheads="1"/>
            </p:cNvSpPr>
            <p:nvPr/>
          </p:nvSpPr>
          <p:spPr bwMode="auto">
            <a:xfrm>
              <a:off x="3136" y="3110"/>
              <a:ext cx="154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4233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Rectangle 256"/>
            <p:cNvSpPr>
              <a:spLocks noChangeArrowheads="1"/>
            </p:cNvSpPr>
            <p:nvPr/>
          </p:nvSpPr>
          <p:spPr bwMode="auto">
            <a:xfrm>
              <a:off x="3340" y="3110"/>
              <a:ext cx="189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55231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Rectangle 257"/>
            <p:cNvSpPr>
              <a:spLocks noChangeArrowheads="1"/>
            </p:cNvSpPr>
            <p:nvPr/>
          </p:nvSpPr>
          <p:spPr bwMode="auto">
            <a:xfrm>
              <a:off x="1471" y="3198"/>
              <a:ext cx="936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Progesterone receptor status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Rectangle 258"/>
            <p:cNvSpPr>
              <a:spLocks noChangeArrowheads="1"/>
            </p:cNvSpPr>
            <p:nvPr/>
          </p:nvSpPr>
          <p:spPr bwMode="auto">
            <a:xfrm>
              <a:off x="1541" y="3306"/>
              <a:ext cx="435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ER+, PgR–poor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Rectangle 259"/>
            <p:cNvSpPr>
              <a:spLocks noChangeArrowheads="1"/>
            </p:cNvSpPr>
            <p:nvPr/>
          </p:nvSpPr>
          <p:spPr bwMode="auto">
            <a:xfrm>
              <a:off x="1888" y="3310"/>
              <a:ext cx="154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1600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Rectangle 260"/>
            <p:cNvSpPr>
              <a:spLocks noChangeArrowheads="1"/>
            </p:cNvSpPr>
            <p:nvPr/>
          </p:nvSpPr>
          <p:spPr bwMode="auto">
            <a:xfrm>
              <a:off x="2072" y="3310"/>
              <a:ext cx="189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11733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Line 261"/>
            <p:cNvSpPr>
              <a:spLocks noChangeShapeType="1"/>
            </p:cNvSpPr>
            <p:nvPr/>
          </p:nvSpPr>
          <p:spPr bwMode="auto">
            <a:xfrm>
              <a:off x="2519" y="3333"/>
              <a:ext cx="2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" name="Rectangle 262"/>
            <p:cNvSpPr>
              <a:spLocks noChangeArrowheads="1"/>
            </p:cNvSpPr>
            <p:nvPr/>
          </p:nvSpPr>
          <p:spPr bwMode="auto">
            <a:xfrm>
              <a:off x="2523" y="3325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" name="Rectangle 263"/>
            <p:cNvSpPr>
              <a:spLocks noChangeArrowheads="1"/>
            </p:cNvSpPr>
            <p:nvPr/>
          </p:nvSpPr>
          <p:spPr bwMode="auto">
            <a:xfrm>
              <a:off x="2523" y="3325"/>
              <a:ext cx="12" cy="12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" name="Rectangle 264"/>
            <p:cNvSpPr>
              <a:spLocks noChangeArrowheads="1"/>
            </p:cNvSpPr>
            <p:nvPr/>
          </p:nvSpPr>
          <p:spPr bwMode="auto">
            <a:xfrm>
              <a:off x="2693" y="3306"/>
              <a:ext cx="435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1.42 (1.35-1.49)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Rectangle 265"/>
            <p:cNvSpPr>
              <a:spLocks noChangeArrowheads="1"/>
            </p:cNvSpPr>
            <p:nvPr/>
          </p:nvSpPr>
          <p:spPr bwMode="auto">
            <a:xfrm>
              <a:off x="3167" y="3310"/>
              <a:ext cx="12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677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Rectangle 266"/>
            <p:cNvSpPr>
              <a:spLocks noChangeArrowheads="1"/>
            </p:cNvSpPr>
            <p:nvPr/>
          </p:nvSpPr>
          <p:spPr bwMode="auto">
            <a:xfrm>
              <a:off x="3375" y="3310"/>
              <a:ext cx="154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8875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Line 267"/>
            <p:cNvSpPr>
              <a:spLocks noChangeShapeType="1"/>
            </p:cNvSpPr>
            <p:nvPr/>
          </p:nvSpPr>
          <p:spPr bwMode="auto">
            <a:xfrm>
              <a:off x="3710" y="3333"/>
              <a:ext cx="27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" name="Rectangle 268"/>
            <p:cNvSpPr>
              <a:spLocks noChangeArrowheads="1"/>
            </p:cNvSpPr>
            <p:nvPr/>
          </p:nvSpPr>
          <p:spPr bwMode="auto">
            <a:xfrm>
              <a:off x="3718" y="3325"/>
              <a:ext cx="1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" name="Rectangle 269"/>
            <p:cNvSpPr>
              <a:spLocks noChangeArrowheads="1"/>
            </p:cNvSpPr>
            <p:nvPr/>
          </p:nvSpPr>
          <p:spPr bwMode="auto">
            <a:xfrm>
              <a:off x="3718" y="3325"/>
              <a:ext cx="11" cy="12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" name="Rectangle 270"/>
            <p:cNvSpPr>
              <a:spLocks noChangeArrowheads="1"/>
            </p:cNvSpPr>
            <p:nvPr/>
          </p:nvSpPr>
          <p:spPr bwMode="auto">
            <a:xfrm>
              <a:off x="3945" y="3306"/>
              <a:ext cx="435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1.07 (0.99-1.15)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Rectangle 271"/>
            <p:cNvSpPr>
              <a:spLocks noChangeArrowheads="1"/>
            </p:cNvSpPr>
            <p:nvPr/>
          </p:nvSpPr>
          <p:spPr bwMode="auto">
            <a:xfrm>
              <a:off x="1541" y="3403"/>
              <a:ext cx="320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ER+, PgR+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Rectangle 272"/>
            <p:cNvSpPr>
              <a:spLocks noChangeArrowheads="1"/>
            </p:cNvSpPr>
            <p:nvPr/>
          </p:nvSpPr>
          <p:spPr bwMode="auto">
            <a:xfrm>
              <a:off x="1888" y="3410"/>
              <a:ext cx="154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4923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Rectangle 273"/>
            <p:cNvSpPr>
              <a:spLocks noChangeArrowheads="1"/>
            </p:cNvSpPr>
            <p:nvPr/>
          </p:nvSpPr>
          <p:spPr bwMode="auto">
            <a:xfrm>
              <a:off x="2072" y="3410"/>
              <a:ext cx="189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56608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Line 274"/>
            <p:cNvSpPr>
              <a:spLocks noChangeShapeType="1"/>
            </p:cNvSpPr>
            <p:nvPr/>
          </p:nvSpPr>
          <p:spPr bwMode="auto">
            <a:xfrm>
              <a:off x="2435" y="3429"/>
              <a:ext cx="11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5" name="Rectangle 275"/>
            <p:cNvSpPr>
              <a:spLocks noChangeArrowheads="1"/>
            </p:cNvSpPr>
            <p:nvPr/>
          </p:nvSpPr>
          <p:spPr bwMode="auto">
            <a:xfrm>
              <a:off x="2431" y="3422"/>
              <a:ext cx="19" cy="1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" name="Rectangle 276"/>
            <p:cNvSpPr>
              <a:spLocks noChangeArrowheads="1"/>
            </p:cNvSpPr>
            <p:nvPr/>
          </p:nvSpPr>
          <p:spPr bwMode="auto">
            <a:xfrm>
              <a:off x="2431" y="3422"/>
              <a:ext cx="19" cy="19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7" name="Rectangle 277"/>
            <p:cNvSpPr>
              <a:spLocks noChangeArrowheads="1"/>
            </p:cNvSpPr>
            <p:nvPr/>
          </p:nvSpPr>
          <p:spPr bwMode="auto">
            <a:xfrm>
              <a:off x="2693" y="3403"/>
              <a:ext cx="435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0.91 (0.89-0.94)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Rectangle 278"/>
            <p:cNvSpPr>
              <a:spLocks noChangeArrowheads="1"/>
            </p:cNvSpPr>
            <p:nvPr/>
          </p:nvSpPr>
          <p:spPr bwMode="auto">
            <a:xfrm>
              <a:off x="3136" y="3410"/>
              <a:ext cx="154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2973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Rectangle 279"/>
            <p:cNvSpPr>
              <a:spLocks noChangeArrowheads="1"/>
            </p:cNvSpPr>
            <p:nvPr/>
          </p:nvSpPr>
          <p:spPr bwMode="auto">
            <a:xfrm>
              <a:off x="3340" y="3410"/>
              <a:ext cx="189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45240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Line 280"/>
            <p:cNvSpPr>
              <a:spLocks noChangeShapeType="1"/>
            </p:cNvSpPr>
            <p:nvPr/>
          </p:nvSpPr>
          <p:spPr bwMode="auto">
            <a:xfrm>
              <a:off x="3698" y="3429"/>
              <a:ext cx="16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" name="Rectangle 281"/>
            <p:cNvSpPr>
              <a:spLocks noChangeArrowheads="1"/>
            </p:cNvSpPr>
            <p:nvPr/>
          </p:nvSpPr>
          <p:spPr bwMode="auto">
            <a:xfrm>
              <a:off x="3698" y="3422"/>
              <a:ext cx="16" cy="1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" name="Rectangle 282"/>
            <p:cNvSpPr>
              <a:spLocks noChangeArrowheads="1"/>
            </p:cNvSpPr>
            <p:nvPr/>
          </p:nvSpPr>
          <p:spPr bwMode="auto">
            <a:xfrm>
              <a:off x="3698" y="3422"/>
              <a:ext cx="16" cy="19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" name="Rectangle 283"/>
            <p:cNvSpPr>
              <a:spLocks noChangeArrowheads="1"/>
            </p:cNvSpPr>
            <p:nvPr/>
          </p:nvSpPr>
          <p:spPr bwMode="auto">
            <a:xfrm>
              <a:off x="3945" y="3403"/>
              <a:ext cx="435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0.99 (0.95-1.03)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" name="Rectangle 284"/>
            <p:cNvSpPr>
              <a:spLocks noChangeArrowheads="1"/>
            </p:cNvSpPr>
            <p:nvPr/>
          </p:nvSpPr>
          <p:spPr bwMode="auto">
            <a:xfrm>
              <a:off x="1541" y="3503"/>
              <a:ext cx="385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PgR unknown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" name="Rectangle 285"/>
            <p:cNvSpPr>
              <a:spLocks noChangeArrowheads="1"/>
            </p:cNvSpPr>
            <p:nvPr/>
          </p:nvSpPr>
          <p:spPr bwMode="auto">
            <a:xfrm>
              <a:off x="1919" y="3510"/>
              <a:ext cx="12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817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Rectangle 286"/>
            <p:cNvSpPr>
              <a:spLocks noChangeArrowheads="1"/>
            </p:cNvSpPr>
            <p:nvPr/>
          </p:nvSpPr>
          <p:spPr bwMode="auto">
            <a:xfrm>
              <a:off x="2107" y="3510"/>
              <a:ext cx="154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5853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" name="Rectangle 287"/>
            <p:cNvSpPr>
              <a:spLocks noChangeArrowheads="1"/>
            </p:cNvSpPr>
            <p:nvPr/>
          </p:nvSpPr>
          <p:spPr bwMode="auto">
            <a:xfrm>
              <a:off x="3136" y="3510"/>
              <a:ext cx="154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1047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Rectangle 288"/>
            <p:cNvSpPr>
              <a:spLocks noChangeArrowheads="1"/>
            </p:cNvSpPr>
            <p:nvPr/>
          </p:nvSpPr>
          <p:spPr bwMode="auto">
            <a:xfrm>
              <a:off x="3375" y="3510"/>
              <a:ext cx="154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8808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Rectangle 289"/>
            <p:cNvSpPr>
              <a:spLocks noChangeArrowheads="1"/>
            </p:cNvSpPr>
            <p:nvPr/>
          </p:nvSpPr>
          <p:spPr bwMode="auto">
            <a:xfrm>
              <a:off x="1471" y="3594"/>
              <a:ext cx="724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HER2 over-expression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Rectangle 290"/>
            <p:cNvSpPr>
              <a:spLocks noChangeArrowheads="1"/>
            </p:cNvSpPr>
            <p:nvPr/>
          </p:nvSpPr>
          <p:spPr bwMode="auto">
            <a:xfrm>
              <a:off x="1471" y="3683"/>
              <a:ext cx="782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(trials without trastuzumab)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Rectangle 291"/>
            <p:cNvSpPr>
              <a:spLocks noChangeArrowheads="1"/>
            </p:cNvSpPr>
            <p:nvPr/>
          </p:nvSpPr>
          <p:spPr bwMode="auto">
            <a:xfrm>
              <a:off x="1541" y="3803"/>
              <a:ext cx="420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HER2-negative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Rectangle 292"/>
            <p:cNvSpPr>
              <a:spLocks noChangeArrowheads="1"/>
            </p:cNvSpPr>
            <p:nvPr/>
          </p:nvSpPr>
          <p:spPr bwMode="auto">
            <a:xfrm>
              <a:off x="1888" y="3810"/>
              <a:ext cx="154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1195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" name="Rectangle 293"/>
            <p:cNvSpPr>
              <a:spLocks noChangeArrowheads="1"/>
            </p:cNvSpPr>
            <p:nvPr/>
          </p:nvSpPr>
          <p:spPr bwMode="auto">
            <a:xfrm>
              <a:off x="2072" y="3810"/>
              <a:ext cx="189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17448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Line 294"/>
            <p:cNvSpPr>
              <a:spLocks noChangeShapeType="1"/>
            </p:cNvSpPr>
            <p:nvPr/>
          </p:nvSpPr>
          <p:spPr bwMode="auto">
            <a:xfrm>
              <a:off x="2427" y="3829"/>
              <a:ext cx="23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" name="Rectangle 295"/>
            <p:cNvSpPr>
              <a:spLocks noChangeArrowheads="1"/>
            </p:cNvSpPr>
            <p:nvPr/>
          </p:nvSpPr>
          <p:spPr bwMode="auto">
            <a:xfrm>
              <a:off x="2431" y="3826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" name="Rectangle 296"/>
            <p:cNvSpPr>
              <a:spLocks noChangeArrowheads="1"/>
            </p:cNvSpPr>
            <p:nvPr/>
          </p:nvSpPr>
          <p:spPr bwMode="auto">
            <a:xfrm>
              <a:off x="2431" y="3826"/>
              <a:ext cx="11" cy="11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" name="Rectangle 297"/>
            <p:cNvSpPr>
              <a:spLocks noChangeArrowheads="1"/>
            </p:cNvSpPr>
            <p:nvPr/>
          </p:nvSpPr>
          <p:spPr bwMode="auto">
            <a:xfrm>
              <a:off x="2693" y="3803"/>
              <a:ext cx="435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0.90 (0.84-0.95)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" name="Rectangle 298"/>
            <p:cNvSpPr>
              <a:spLocks noChangeArrowheads="1"/>
            </p:cNvSpPr>
            <p:nvPr/>
          </p:nvSpPr>
          <p:spPr bwMode="auto">
            <a:xfrm>
              <a:off x="3167" y="3810"/>
              <a:ext cx="12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734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Rectangle 299"/>
            <p:cNvSpPr>
              <a:spLocks noChangeArrowheads="1"/>
            </p:cNvSpPr>
            <p:nvPr/>
          </p:nvSpPr>
          <p:spPr bwMode="auto">
            <a:xfrm>
              <a:off x="3340" y="3810"/>
              <a:ext cx="189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13262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" name="Line 300"/>
            <p:cNvSpPr>
              <a:spLocks noChangeShapeType="1"/>
            </p:cNvSpPr>
            <p:nvPr/>
          </p:nvSpPr>
          <p:spPr bwMode="auto">
            <a:xfrm>
              <a:off x="3698" y="3829"/>
              <a:ext cx="31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" name="Rectangle 301"/>
            <p:cNvSpPr>
              <a:spLocks noChangeArrowheads="1"/>
            </p:cNvSpPr>
            <p:nvPr/>
          </p:nvSpPr>
          <p:spPr bwMode="auto">
            <a:xfrm>
              <a:off x="3710" y="3826"/>
              <a:ext cx="1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" name="Rectangle 302"/>
            <p:cNvSpPr>
              <a:spLocks noChangeArrowheads="1"/>
            </p:cNvSpPr>
            <p:nvPr/>
          </p:nvSpPr>
          <p:spPr bwMode="auto">
            <a:xfrm>
              <a:off x="3710" y="3826"/>
              <a:ext cx="12" cy="11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" name="Rectangle 303"/>
            <p:cNvSpPr>
              <a:spLocks noChangeArrowheads="1"/>
            </p:cNvSpPr>
            <p:nvPr/>
          </p:nvSpPr>
          <p:spPr bwMode="auto">
            <a:xfrm>
              <a:off x="3945" y="3803"/>
              <a:ext cx="435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1.02 (0.94-1.10)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" name="Rectangle 304"/>
            <p:cNvSpPr>
              <a:spLocks noChangeArrowheads="1"/>
            </p:cNvSpPr>
            <p:nvPr/>
          </p:nvSpPr>
          <p:spPr bwMode="auto">
            <a:xfrm>
              <a:off x="1541" y="3903"/>
              <a:ext cx="397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HER2-positive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" name="Rectangle 305"/>
            <p:cNvSpPr>
              <a:spLocks noChangeArrowheads="1"/>
            </p:cNvSpPr>
            <p:nvPr/>
          </p:nvSpPr>
          <p:spPr bwMode="auto">
            <a:xfrm>
              <a:off x="1919" y="3910"/>
              <a:ext cx="12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392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Rectangle 306"/>
            <p:cNvSpPr>
              <a:spLocks noChangeArrowheads="1"/>
            </p:cNvSpPr>
            <p:nvPr/>
          </p:nvSpPr>
          <p:spPr bwMode="auto">
            <a:xfrm>
              <a:off x="2107" y="3910"/>
              <a:ext cx="154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3200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" name="Line 307"/>
            <p:cNvSpPr>
              <a:spLocks noChangeShapeType="1"/>
            </p:cNvSpPr>
            <p:nvPr/>
          </p:nvSpPr>
          <p:spPr bwMode="auto">
            <a:xfrm>
              <a:off x="2527" y="3929"/>
              <a:ext cx="42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" name="Rectangle 308"/>
            <p:cNvSpPr>
              <a:spLocks noChangeArrowheads="1"/>
            </p:cNvSpPr>
            <p:nvPr/>
          </p:nvSpPr>
          <p:spPr bwMode="auto">
            <a:xfrm>
              <a:off x="2543" y="3926"/>
              <a:ext cx="1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" name="Rectangle 309"/>
            <p:cNvSpPr>
              <a:spLocks noChangeArrowheads="1"/>
            </p:cNvSpPr>
            <p:nvPr/>
          </p:nvSpPr>
          <p:spPr bwMode="auto">
            <a:xfrm>
              <a:off x="2543" y="3926"/>
              <a:ext cx="11" cy="11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" name="Rectangle 310"/>
            <p:cNvSpPr>
              <a:spLocks noChangeArrowheads="1"/>
            </p:cNvSpPr>
            <p:nvPr/>
          </p:nvSpPr>
          <p:spPr bwMode="auto">
            <a:xfrm>
              <a:off x="2693" y="3903"/>
              <a:ext cx="435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1.57 (1.42-1.73)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Rectangle 311"/>
            <p:cNvSpPr>
              <a:spLocks noChangeArrowheads="1"/>
            </p:cNvSpPr>
            <p:nvPr/>
          </p:nvSpPr>
          <p:spPr bwMode="auto">
            <a:xfrm>
              <a:off x="3167" y="3910"/>
              <a:ext cx="123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" name="Rectangle 312"/>
            <p:cNvSpPr>
              <a:spLocks noChangeArrowheads="1"/>
            </p:cNvSpPr>
            <p:nvPr/>
          </p:nvSpPr>
          <p:spPr bwMode="auto">
            <a:xfrm>
              <a:off x="3375" y="3910"/>
              <a:ext cx="154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2156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" name="Line 313"/>
            <p:cNvSpPr>
              <a:spLocks noChangeShapeType="1"/>
            </p:cNvSpPr>
            <p:nvPr/>
          </p:nvSpPr>
          <p:spPr bwMode="auto">
            <a:xfrm>
              <a:off x="3644" y="3929"/>
              <a:ext cx="78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" name="Rectangle 314"/>
            <p:cNvSpPr>
              <a:spLocks noChangeArrowheads="1"/>
            </p:cNvSpPr>
            <p:nvPr/>
          </p:nvSpPr>
          <p:spPr bwMode="auto">
            <a:xfrm>
              <a:off x="3679" y="3926"/>
              <a:ext cx="8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" name="Rectangle 315"/>
            <p:cNvSpPr>
              <a:spLocks noChangeArrowheads="1"/>
            </p:cNvSpPr>
            <p:nvPr/>
          </p:nvSpPr>
          <p:spPr bwMode="auto">
            <a:xfrm>
              <a:off x="3679" y="3926"/>
              <a:ext cx="8" cy="11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" name="Rectangle 316"/>
            <p:cNvSpPr>
              <a:spLocks noChangeArrowheads="1"/>
            </p:cNvSpPr>
            <p:nvPr/>
          </p:nvSpPr>
          <p:spPr bwMode="auto">
            <a:xfrm>
              <a:off x="3945" y="3903"/>
              <a:ext cx="435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0.87 (0.71-1.06)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" name="Rectangle 317"/>
            <p:cNvSpPr>
              <a:spLocks noChangeArrowheads="1"/>
            </p:cNvSpPr>
            <p:nvPr/>
          </p:nvSpPr>
          <p:spPr bwMode="auto">
            <a:xfrm>
              <a:off x="1541" y="4010"/>
              <a:ext cx="42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HER2 unknown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" name="Rectangle 318"/>
            <p:cNvSpPr>
              <a:spLocks noChangeArrowheads="1"/>
            </p:cNvSpPr>
            <p:nvPr/>
          </p:nvSpPr>
          <p:spPr bwMode="auto">
            <a:xfrm>
              <a:off x="1888" y="4010"/>
              <a:ext cx="154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4205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" name="Rectangle 319"/>
            <p:cNvSpPr>
              <a:spLocks noChangeArrowheads="1"/>
            </p:cNvSpPr>
            <p:nvPr/>
          </p:nvSpPr>
          <p:spPr bwMode="auto">
            <a:xfrm>
              <a:off x="2072" y="4010"/>
              <a:ext cx="189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39167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" name="Rectangle 320"/>
            <p:cNvSpPr>
              <a:spLocks noChangeArrowheads="1"/>
            </p:cNvSpPr>
            <p:nvPr/>
          </p:nvSpPr>
          <p:spPr bwMode="auto">
            <a:xfrm>
              <a:off x="3136" y="4010"/>
              <a:ext cx="154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3352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" name="Rectangle 321"/>
            <p:cNvSpPr>
              <a:spLocks noChangeArrowheads="1"/>
            </p:cNvSpPr>
            <p:nvPr/>
          </p:nvSpPr>
          <p:spPr bwMode="auto">
            <a:xfrm>
              <a:off x="3340" y="4010"/>
              <a:ext cx="189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38215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" name="Line 322"/>
            <p:cNvSpPr>
              <a:spLocks noChangeShapeType="1"/>
            </p:cNvSpPr>
            <p:nvPr/>
          </p:nvSpPr>
          <p:spPr bwMode="auto">
            <a:xfrm>
              <a:off x="2323" y="4129"/>
              <a:ext cx="412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" name="Line 323"/>
            <p:cNvSpPr>
              <a:spLocks noChangeShapeType="1"/>
            </p:cNvSpPr>
            <p:nvPr/>
          </p:nvSpPr>
          <p:spPr bwMode="auto">
            <a:xfrm>
              <a:off x="2323" y="4129"/>
              <a:ext cx="0" cy="39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" name="Line 324"/>
            <p:cNvSpPr>
              <a:spLocks noChangeShapeType="1"/>
            </p:cNvSpPr>
            <p:nvPr/>
          </p:nvSpPr>
          <p:spPr bwMode="auto">
            <a:xfrm>
              <a:off x="2458" y="4129"/>
              <a:ext cx="0" cy="39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" name="Line 325"/>
            <p:cNvSpPr>
              <a:spLocks noChangeShapeType="1"/>
            </p:cNvSpPr>
            <p:nvPr/>
          </p:nvSpPr>
          <p:spPr bwMode="auto">
            <a:xfrm>
              <a:off x="2596" y="4129"/>
              <a:ext cx="0" cy="39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" name="Line 326"/>
            <p:cNvSpPr>
              <a:spLocks noChangeShapeType="1"/>
            </p:cNvSpPr>
            <p:nvPr/>
          </p:nvSpPr>
          <p:spPr bwMode="auto">
            <a:xfrm>
              <a:off x="2735" y="4129"/>
              <a:ext cx="0" cy="39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" name="Rectangle 327"/>
            <p:cNvSpPr>
              <a:spLocks noChangeArrowheads="1"/>
            </p:cNvSpPr>
            <p:nvPr/>
          </p:nvSpPr>
          <p:spPr bwMode="auto">
            <a:xfrm>
              <a:off x="2264" y="4210"/>
              <a:ext cx="118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" name="Rectangle 328"/>
            <p:cNvSpPr>
              <a:spLocks noChangeArrowheads="1"/>
            </p:cNvSpPr>
            <p:nvPr/>
          </p:nvSpPr>
          <p:spPr bwMode="auto">
            <a:xfrm>
              <a:off x="2425" y="4210"/>
              <a:ext cx="66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" name="Rectangle 329"/>
            <p:cNvSpPr>
              <a:spLocks noChangeArrowheads="1"/>
            </p:cNvSpPr>
            <p:nvPr/>
          </p:nvSpPr>
          <p:spPr bwMode="auto">
            <a:xfrm>
              <a:off x="2563" y="4210"/>
              <a:ext cx="66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" name="Rectangle 330"/>
            <p:cNvSpPr>
              <a:spLocks noChangeArrowheads="1"/>
            </p:cNvSpPr>
            <p:nvPr/>
          </p:nvSpPr>
          <p:spPr bwMode="auto">
            <a:xfrm>
              <a:off x="2702" y="4210"/>
              <a:ext cx="66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" name="Line 331"/>
            <p:cNvSpPr>
              <a:spLocks noChangeShapeType="1"/>
            </p:cNvSpPr>
            <p:nvPr/>
          </p:nvSpPr>
          <p:spPr bwMode="auto">
            <a:xfrm>
              <a:off x="2458" y="625"/>
              <a:ext cx="0" cy="3504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" name="Line 332"/>
            <p:cNvSpPr>
              <a:spLocks noChangeShapeType="1"/>
            </p:cNvSpPr>
            <p:nvPr/>
          </p:nvSpPr>
          <p:spPr bwMode="auto">
            <a:xfrm>
              <a:off x="3571" y="4129"/>
              <a:ext cx="413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" name="Line 333"/>
            <p:cNvSpPr>
              <a:spLocks noChangeShapeType="1"/>
            </p:cNvSpPr>
            <p:nvPr/>
          </p:nvSpPr>
          <p:spPr bwMode="auto">
            <a:xfrm>
              <a:off x="3571" y="4129"/>
              <a:ext cx="0" cy="39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" name="Line 334"/>
            <p:cNvSpPr>
              <a:spLocks noChangeShapeType="1"/>
            </p:cNvSpPr>
            <p:nvPr/>
          </p:nvSpPr>
          <p:spPr bwMode="auto">
            <a:xfrm>
              <a:off x="3710" y="4129"/>
              <a:ext cx="0" cy="39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" name="Line 335"/>
            <p:cNvSpPr>
              <a:spLocks noChangeShapeType="1"/>
            </p:cNvSpPr>
            <p:nvPr/>
          </p:nvSpPr>
          <p:spPr bwMode="auto">
            <a:xfrm>
              <a:off x="3849" y="4129"/>
              <a:ext cx="0" cy="39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" name="Line 336"/>
            <p:cNvSpPr>
              <a:spLocks noChangeShapeType="1"/>
            </p:cNvSpPr>
            <p:nvPr/>
          </p:nvSpPr>
          <p:spPr bwMode="auto">
            <a:xfrm>
              <a:off x="3984" y="4129"/>
              <a:ext cx="0" cy="39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" name="Rectangle 337"/>
            <p:cNvSpPr>
              <a:spLocks noChangeArrowheads="1"/>
            </p:cNvSpPr>
            <p:nvPr/>
          </p:nvSpPr>
          <p:spPr bwMode="auto">
            <a:xfrm>
              <a:off x="3512" y="4210"/>
              <a:ext cx="118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" name="Rectangle 338"/>
            <p:cNvSpPr>
              <a:spLocks noChangeArrowheads="1"/>
            </p:cNvSpPr>
            <p:nvPr/>
          </p:nvSpPr>
          <p:spPr bwMode="auto">
            <a:xfrm>
              <a:off x="3677" y="4210"/>
              <a:ext cx="66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9" name="Rectangle 339"/>
            <p:cNvSpPr>
              <a:spLocks noChangeArrowheads="1"/>
            </p:cNvSpPr>
            <p:nvPr/>
          </p:nvSpPr>
          <p:spPr bwMode="auto">
            <a:xfrm>
              <a:off x="3816" y="4210"/>
              <a:ext cx="66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" name="Rectangle 340"/>
            <p:cNvSpPr>
              <a:spLocks noChangeArrowheads="1"/>
            </p:cNvSpPr>
            <p:nvPr/>
          </p:nvSpPr>
          <p:spPr bwMode="auto">
            <a:xfrm>
              <a:off x="3951" y="4210"/>
              <a:ext cx="66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1" name="Line 341"/>
            <p:cNvSpPr>
              <a:spLocks noChangeShapeType="1"/>
            </p:cNvSpPr>
            <p:nvPr/>
          </p:nvSpPr>
          <p:spPr bwMode="auto">
            <a:xfrm>
              <a:off x="3710" y="625"/>
              <a:ext cx="0" cy="3504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342" name="Rectangle 341"/>
          <p:cNvSpPr/>
          <p:nvPr/>
        </p:nvSpPr>
        <p:spPr>
          <a:xfrm>
            <a:off x="0" y="13226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Associations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of various factors with rate ratio of distant recurrence (RR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during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the 5 years of endocrine therapy and after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3" name="TextBox 342"/>
          <p:cNvSpPr txBox="1"/>
          <p:nvPr/>
        </p:nvSpPr>
        <p:spPr>
          <a:xfrm>
            <a:off x="7236301" y="2564904"/>
            <a:ext cx="1502977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b="1" u="sng" dirty="0">
                <a:solidFill>
                  <a:srgbClr val="FF0000"/>
                </a:solidFill>
              </a:rPr>
              <a:t>After</a:t>
            </a:r>
            <a:r>
              <a:rPr lang="en-GB" sz="3200" b="1" dirty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GB" sz="3200" b="1" dirty="0">
                <a:solidFill>
                  <a:srgbClr val="FF0000"/>
                </a:solidFill>
              </a:rPr>
              <a:t>5-yr ET,</a:t>
            </a:r>
          </a:p>
          <a:p>
            <a:pPr algn="ctr"/>
            <a:r>
              <a:rPr lang="en-GB" sz="3200" b="1" dirty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GB" sz="3200" b="1" dirty="0">
                <a:solidFill>
                  <a:srgbClr val="FF0000"/>
                </a:solidFill>
              </a:rPr>
              <a:t>only TN</a:t>
            </a:r>
          </a:p>
          <a:p>
            <a:pPr algn="ctr"/>
            <a:r>
              <a:rPr lang="en-GB" sz="3200" b="1" dirty="0">
                <a:solidFill>
                  <a:srgbClr val="FF0000"/>
                </a:solidFill>
              </a:rPr>
              <a:t>status </a:t>
            </a:r>
          </a:p>
          <a:p>
            <a:pPr algn="ctr"/>
            <a:r>
              <a:rPr lang="en-GB" sz="3200" b="1" dirty="0">
                <a:solidFill>
                  <a:srgbClr val="FF0000"/>
                </a:solidFill>
              </a:rPr>
              <a:t>matters</a:t>
            </a:r>
          </a:p>
          <a:p>
            <a:pPr algn="ctr"/>
            <a:r>
              <a:rPr lang="en-GB" sz="3200" b="1" u="sng" dirty="0">
                <a:solidFill>
                  <a:srgbClr val="FF0000"/>
                </a:solidFill>
              </a:rPr>
              <a:t>much</a:t>
            </a:r>
          </a:p>
        </p:txBody>
      </p:sp>
    </p:spTree>
    <p:extLst>
      <p:ext uri="{BB962C8B-B14F-4D97-AF65-F5344CB8AC3E}">
        <p14:creationId xmlns:p14="http://schemas.microsoft.com/office/powerpoint/2010/main" val="260346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0040" y="2132855"/>
            <a:ext cx="83884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Recurrences continue steadily, years 5-20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 low-grade T1N0 disease has 10% risk of distant recurrence in years 5-20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increases with grade and TN status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83671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 5 years of endocrine therapy:</a:t>
            </a:r>
          </a:p>
        </p:txBody>
      </p:sp>
    </p:spTree>
    <p:extLst>
      <p:ext uri="{BB962C8B-B14F-4D97-AF65-F5344CB8AC3E}">
        <p14:creationId xmlns:p14="http://schemas.microsoft.com/office/powerpoint/2010/main" val="107161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66" b="5631"/>
          <a:stretch/>
        </p:blipFill>
        <p:spPr>
          <a:xfrm>
            <a:off x="2147216" y="764704"/>
            <a:ext cx="4788000" cy="601276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" y="4186823"/>
            <a:ext cx="225734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ER+, 5 years</a:t>
            </a:r>
          </a:p>
          <a:p>
            <a:r>
              <a:rPr lang="en-GB" sz="3200" b="1" dirty="0">
                <a:solidFill>
                  <a:srgbClr val="FF0000"/>
                </a:solidFill>
              </a:rPr>
              <a:t>endocrine</a:t>
            </a:r>
          </a:p>
          <a:p>
            <a:r>
              <a:rPr lang="en-GB" sz="3200" b="1" dirty="0">
                <a:solidFill>
                  <a:srgbClr val="FF0000"/>
                </a:solidFill>
              </a:rPr>
              <a:t>therapy (ET)</a:t>
            </a:r>
          </a:p>
          <a:p>
            <a:r>
              <a:rPr lang="en-GB" sz="3200" b="1" dirty="0">
                <a:solidFill>
                  <a:srgbClr val="FF0000"/>
                </a:solidFill>
              </a:rPr>
              <a:t>completed:</a:t>
            </a:r>
          </a:p>
          <a:p>
            <a:r>
              <a:rPr lang="en-GB" sz="3200" b="1" dirty="0">
                <a:solidFill>
                  <a:srgbClr val="FF0000"/>
                </a:solidFill>
              </a:rPr>
              <a:t>n=63,000 </a:t>
            </a:r>
          </a:p>
        </p:txBody>
      </p:sp>
      <p:sp>
        <p:nvSpPr>
          <p:cNvPr id="4" name="Right Arrow 3"/>
          <p:cNvSpPr/>
          <p:nvPr/>
        </p:nvSpPr>
        <p:spPr>
          <a:xfrm>
            <a:off x="1865400" y="623731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" y="7528"/>
            <a:ext cx="9143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Selection of Women with Breast Cancer </a:t>
            </a:r>
            <a:endParaRPr lang="en-GB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88 Trials of Adjuvant Breast-Cancer Therapy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04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467544" y="817563"/>
            <a:ext cx="8345487" cy="6002337"/>
            <a:chOff x="345" y="515"/>
            <a:chExt cx="5257" cy="3781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345" y="515"/>
              <a:ext cx="5257" cy="3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grpSp>
          <p:nvGrpSpPr>
            <p:cNvPr id="5" name="Group 205"/>
            <p:cNvGrpSpPr>
              <a:grpSpLocks/>
            </p:cNvGrpSpPr>
            <p:nvPr/>
          </p:nvGrpSpPr>
          <p:grpSpPr bwMode="auto">
            <a:xfrm>
              <a:off x="371" y="587"/>
              <a:ext cx="5094" cy="3709"/>
              <a:chOff x="371" y="587"/>
              <a:chExt cx="5094" cy="3709"/>
            </a:xfrm>
          </p:grpSpPr>
          <p:sp>
            <p:nvSpPr>
              <p:cNvPr id="115" name="Line 5"/>
              <p:cNvSpPr>
                <a:spLocks noChangeShapeType="1"/>
              </p:cNvSpPr>
              <p:nvPr/>
            </p:nvSpPr>
            <p:spPr bwMode="auto">
              <a:xfrm>
                <a:off x="969" y="3193"/>
                <a:ext cx="4440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6" name="Line 6"/>
              <p:cNvSpPr>
                <a:spLocks noChangeShapeType="1"/>
              </p:cNvSpPr>
              <p:nvPr/>
            </p:nvSpPr>
            <p:spPr bwMode="auto">
              <a:xfrm>
                <a:off x="969" y="3193"/>
                <a:ext cx="0" cy="41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7" name="Line 7"/>
              <p:cNvSpPr>
                <a:spLocks noChangeShapeType="1"/>
              </p:cNvSpPr>
              <p:nvPr/>
            </p:nvSpPr>
            <p:spPr bwMode="auto">
              <a:xfrm>
                <a:off x="1896" y="3193"/>
                <a:ext cx="0" cy="41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8" name="Line 8"/>
              <p:cNvSpPr>
                <a:spLocks noChangeShapeType="1"/>
              </p:cNvSpPr>
              <p:nvPr/>
            </p:nvSpPr>
            <p:spPr bwMode="auto">
              <a:xfrm>
                <a:off x="2827" y="3193"/>
                <a:ext cx="0" cy="41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9" name="Line 9"/>
              <p:cNvSpPr>
                <a:spLocks noChangeShapeType="1"/>
              </p:cNvSpPr>
              <p:nvPr/>
            </p:nvSpPr>
            <p:spPr bwMode="auto">
              <a:xfrm>
                <a:off x="3754" y="3193"/>
                <a:ext cx="0" cy="41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0" name="Line 10"/>
              <p:cNvSpPr>
                <a:spLocks noChangeShapeType="1"/>
              </p:cNvSpPr>
              <p:nvPr/>
            </p:nvSpPr>
            <p:spPr bwMode="auto">
              <a:xfrm>
                <a:off x="4681" y="3193"/>
                <a:ext cx="0" cy="41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1" name="Rectangle 11"/>
              <p:cNvSpPr>
                <a:spLocks noChangeArrowheads="1"/>
              </p:cNvSpPr>
              <p:nvPr/>
            </p:nvSpPr>
            <p:spPr bwMode="auto">
              <a:xfrm>
                <a:off x="906" y="3271"/>
                <a:ext cx="206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2" name="Rectangle 12"/>
              <p:cNvSpPr>
                <a:spLocks noChangeArrowheads="1"/>
              </p:cNvSpPr>
              <p:nvPr/>
            </p:nvSpPr>
            <p:spPr bwMode="auto">
              <a:xfrm>
                <a:off x="1833" y="3271"/>
                <a:ext cx="206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5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3" name="Rectangle 13"/>
              <p:cNvSpPr>
                <a:spLocks noChangeArrowheads="1"/>
              </p:cNvSpPr>
              <p:nvPr/>
            </p:nvSpPr>
            <p:spPr bwMode="auto">
              <a:xfrm>
                <a:off x="2708" y="3271"/>
                <a:ext cx="318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4" name="Rectangle 14"/>
              <p:cNvSpPr>
                <a:spLocks noChangeArrowheads="1"/>
              </p:cNvSpPr>
              <p:nvPr/>
            </p:nvSpPr>
            <p:spPr bwMode="auto">
              <a:xfrm>
                <a:off x="3635" y="3271"/>
                <a:ext cx="318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15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5" name="Rectangle 15"/>
              <p:cNvSpPr>
                <a:spLocks noChangeArrowheads="1"/>
              </p:cNvSpPr>
              <p:nvPr/>
            </p:nvSpPr>
            <p:spPr bwMode="auto">
              <a:xfrm>
                <a:off x="4562" y="3271"/>
                <a:ext cx="318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6" name="Line 16"/>
              <p:cNvSpPr>
                <a:spLocks noChangeShapeType="1"/>
              </p:cNvSpPr>
              <p:nvPr/>
            </p:nvSpPr>
            <p:spPr bwMode="auto">
              <a:xfrm flipV="1">
                <a:off x="969" y="587"/>
                <a:ext cx="0" cy="2606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7" name="Line 17"/>
              <p:cNvSpPr>
                <a:spLocks noChangeShapeType="1"/>
              </p:cNvSpPr>
              <p:nvPr/>
            </p:nvSpPr>
            <p:spPr bwMode="auto">
              <a:xfrm flipH="1">
                <a:off x="927" y="3193"/>
                <a:ext cx="42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8" name="Line 18"/>
              <p:cNvSpPr>
                <a:spLocks noChangeShapeType="1"/>
              </p:cNvSpPr>
              <p:nvPr/>
            </p:nvSpPr>
            <p:spPr bwMode="auto">
              <a:xfrm flipH="1">
                <a:off x="927" y="2956"/>
                <a:ext cx="42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9" name="Line 19"/>
              <p:cNvSpPr>
                <a:spLocks noChangeShapeType="1"/>
              </p:cNvSpPr>
              <p:nvPr/>
            </p:nvSpPr>
            <p:spPr bwMode="auto">
              <a:xfrm flipH="1">
                <a:off x="927" y="2720"/>
                <a:ext cx="42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0" name="Line 20"/>
              <p:cNvSpPr>
                <a:spLocks noChangeShapeType="1"/>
              </p:cNvSpPr>
              <p:nvPr/>
            </p:nvSpPr>
            <p:spPr bwMode="auto">
              <a:xfrm flipH="1">
                <a:off x="927" y="2483"/>
                <a:ext cx="42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1" name="Line 21"/>
              <p:cNvSpPr>
                <a:spLocks noChangeShapeType="1"/>
              </p:cNvSpPr>
              <p:nvPr/>
            </p:nvSpPr>
            <p:spPr bwMode="auto">
              <a:xfrm flipH="1">
                <a:off x="927" y="2247"/>
                <a:ext cx="42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2" name="Line 22"/>
              <p:cNvSpPr>
                <a:spLocks noChangeShapeType="1"/>
              </p:cNvSpPr>
              <p:nvPr/>
            </p:nvSpPr>
            <p:spPr bwMode="auto">
              <a:xfrm flipH="1">
                <a:off x="927" y="2010"/>
                <a:ext cx="42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3" name="Line 23"/>
              <p:cNvSpPr>
                <a:spLocks noChangeShapeType="1"/>
              </p:cNvSpPr>
              <p:nvPr/>
            </p:nvSpPr>
            <p:spPr bwMode="auto">
              <a:xfrm flipH="1">
                <a:off x="927" y="1769"/>
                <a:ext cx="42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4" name="Line 24"/>
              <p:cNvSpPr>
                <a:spLocks noChangeShapeType="1"/>
              </p:cNvSpPr>
              <p:nvPr/>
            </p:nvSpPr>
            <p:spPr bwMode="auto">
              <a:xfrm flipH="1">
                <a:off x="927" y="1533"/>
                <a:ext cx="42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5" name="Line 25"/>
              <p:cNvSpPr>
                <a:spLocks noChangeShapeType="1"/>
              </p:cNvSpPr>
              <p:nvPr/>
            </p:nvSpPr>
            <p:spPr bwMode="auto">
              <a:xfrm flipH="1">
                <a:off x="927" y="1296"/>
                <a:ext cx="42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6" name="Line 26"/>
              <p:cNvSpPr>
                <a:spLocks noChangeShapeType="1"/>
              </p:cNvSpPr>
              <p:nvPr/>
            </p:nvSpPr>
            <p:spPr bwMode="auto">
              <a:xfrm flipH="1">
                <a:off x="927" y="1060"/>
                <a:ext cx="42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7" name="Line 27"/>
              <p:cNvSpPr>
                <a:spLocks noChangeShapeType="1"/>
              </p:cNvSpPr>
              <p:nvPr/>
            </p:nvSpPr>
            <p:spPr bwMode="auto">
              <a:xfrm flipH="1">
                <a:off x="927" y="823"/>
                <a:ext cx="42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8" name="Line 28"/>
              <p:cNvSpPr>
                <a:spLocks noChangeShapeType="1"/>
              </p:cNvSpPr>
              <p:nvPr/>
            </p:nvSpPr>
            <p:spPr bwMode="auto">
              <a:xfrm flipH="1">
                <a:off x="927" y="587"/>
                <a:ext cx="42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9" name="Rectangle 29"/>
              <p:cNvSpPr>
                <a:spLocks noChangeArrowheads="1"/>
              </p:cNvSpPr>
              <p:nvPr/>
            </p:nvSpPr>
            <p:spPr bwMode="auto">
              <a:xfrm>
                <a:off x="768" y="3073"/>
                <a:ext cx="207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0" name="Rectangle 30"/>
              <p:cNvSpPr>
                <a:spLocks noChangeArrowheads="1"/>
              </p:cNvSpPr>
              <p:nvPr/>
            </p:nvSpPr>
            <p:spPr bwMode="auto">
              <a:xfrm>
                <a:off x="656" y="2601"/>
                <a:ext cx="319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1" name="Rectangle 31"/>
              <p:cNvSpPr>
                <a:spLocks noChangeArrowheads="1"/>
              </p:cNvSpPr>
              <p:nvPr/>
            </p:nvSpPr>
            <p:spPr bwMode="auto">
              <a:xfrm>
                <a:off x="656" y="2127"/>
                <a:ext cx="319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2" name="Rectangle 32"/>
              <p:cNvSpPr>
                <a:spLocks noChangeArrowheads="1"/>
              </p:cNvSpPr>
              <p:nvPr/>
            </p:nvSpPr>
            <p:spPr bwMode="auto">
              <a:xfrm>
                <a:off x="656" y="1650"/>
                <a:ext cx="319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3" name="Rectangle 33"/>
              <p:cNvSpPr>
                <a:spLocks noChangeArrowheads="1"/>
              </p:cNvSpPr>
              <p:nvPr/>
            </p:nvSpPr>
            <p:spPr bwMode="auto">
              <a:xfrm>
                <a:off x="656" y="1177"/>
                <a:ext cx="319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40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4" name="Rectangle 34"/>
              <p:cNvSpPr>
                <a:spLocks noChangeArrowheads="1"/>
              </p:cNvSpPr>
              <p:nvPr/>
            </p:nvSpPr>
            <p:spPr bwMode="auto">
              <a:xfrm>
                <a:off x="656" y="704"/>
                <a:ext cx="319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50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5" name="Rectangle 35"/>
              <p:cNvSpPr>
                <a:spLocks noChangeArrowheads="1"/>
              </p:cNvSpPr>
              <p:nvPr/>
            </p:nvSpPr>
            <p:spPr bwMode="auto">
              <a:xfrm rot="16200000">
                <a:off x="-563" y="1757"/>
                <a:ext cx="2134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Distant recurrence, %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6" name="Rectangle 36"/>
              <p:cNvSpPr>
                <a:spLocks noChangeArrowheads="1"/>
              </p:cNvSpPr>
              <p:nvPr/>
            </p:nvSpPr>
            <p:spPr bwMode="auto">
              <a:xfrm>
                <a:off x="4853" y="3258"/>
                <a:ext cx="612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years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7" name="Rectangle 37"/>
              <p:cNvSpPr>
                <a:spLocks noChangeArrowheads="1"/>
              </p:cNvSpPr>
              <p:nvPr/>
            </p:nvSpPr>
            <p:spPr bwMode="auto">
              <a:xfrm>
                <a:off x="1005" y="3193"/>
                <a:ext cx="968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ET for 5 years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8" name="Rectangle 38"/>
              <p:cNvSpPr>
                <a:spLocks noChangeArrowheads="1"/>
              </p:cNvSpPr>
              <p:nvPr/>
            </p:nvSpPr>
            <p:spPr bwMode="auto">
              <a:xfrm>
                <a:off x="707" y="3583"/>
                <a:ext cx="4240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No. at risk (and, in each 5-year period, no. of events and annual rate)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9" name="Rectangle 39"/>
              <p:cNvSpPr>
                <a:spLocks noChangeArrowheads="1"/>
              </p:cNvSpPr>
              <p:nvPr/>
            </p:nvSpPr>
            <p:spPr bwMode="auto">
              <a:xfrm>
                <a:off x="410" y="4155"/>
                <a:ext cx="178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N0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0" name="Rectangle 40"/>
              <p:cNvSpPr>
                <a:spLocks noChangeArrowheads="1"/>
              </p:cNvSpPr>
              <p:nvPr/>
            </p:nvSpPr>
            <p:spPr bwMode="auto">
              <a:xfrm>
                <a:off x="737" y="4155"/>
                <a:ext cx="33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29925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1" name="Rectangle 41"/>
              <p:cNvSpPr>
                <a:spLocks noChangeArrowheads="1"/>
              </p:cNvSpPr>
              <p:nvPr/>
            </p:nvSpPr>
            <p:spPr bwMode="auto">
              <a:xfrm>
                <a:off x="1068" y="4155"/>
                <a:ext cx="641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(1646, 1.2%)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2" name="Rectangle 42"/>
              <p:cNvSpPr>
                <a:spLocks noChangeArrowheads="1"/>
              </p:cNvSpPr>
              <p:nvPr/>
            </p:nvSpPr>
            <p:spPr bwMode="auto">
              <a:xfrm>
                <a:off x="1693" y="4155"/>
                <a:ext cx="33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24081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3" name="Rectangle 43"/>
              <p:cNvSpPr>
                <a:spLocks noChangeArrowheads="1"/>
              </p:cNvSpPr>
              <p:nvPr/>
            </p:nvSpPr>
            <p:spPr bwMode="auto">
              <a:xfrm>
                <a:off x="2058" y="4155"/>
                <a:ext cx="583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(835, 1.1%)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4" name="Rectangle 44"/>
              <p:cNvSpPr>
                <a:spLocks noChangeArrowheads="1"/>
              </p:cNvSpPr>
              <p:nvPr/>
            </p:nvSpPr>
            <p:spPr bwMode="auto">
              <a:xfrm>
                <a:off x="2678" y="4155"/>
                <a:ext cx="27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8571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5" name="Rectangle 45"/>
              <p:cNvSpPr>
                <a:spLocks noChangeArrowheads="1"/>
              </p:cNvSpPr>
              <p:nvPr/>
            </p:nvSpPr>
            <p:spPr bwMode="auto">
              <a:xfrm>
                <a:off x="2984" y="4155"/>
                <a:ext cx="583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(272, 1.3%)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6" name="Rectangle 46"/>
              <p:cNvSpPr>
                <a:spLocks noChangeArrowheads="1"/>
              </p:cNvSpPr>
              <p:nvPr/>
            </p:nvSpPr>
            <p:spPr bwMode="auto">
              <a:xfrm>
                <a:off x="3605" y="4155"/>
                <a:ext cx="27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1982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7" name="Rectangle 47"/>
              <p:cNvSpPr>
                <a:spLocks noChangeArrowheads="1"/>
              </p:cNvSpPr>
              <p:nvPr/>
            </p:nvSpPr>
            <p:spPr bwMode="auto">
              <a:xfrm>
                <a:off x="3973" y="4155"/>
                <a:ext cx="52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(68, 1.4%)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8" name="Rectangle 48"/>
              <p:cNvSpPr>
                <a:spLocks noChangeArrowheads="1"/>
              </p:cNvSpPr>
              <p:nvPr/>
            </p:nvSpPr>
            <p:spPr bwMode="auto">
              <a:xfrm>
                <a:off x="4557" y="4155"/>
                <a:ext cx="219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414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9" name="Rectangle 49"/>
              <p:cNvSpPr>
                <a:spLocks noChangeArrowheads="1"/>
              </p:cNvSpPr>
              <p:nvPr/>
            </p:nvSpPr>
            <p:spPr bwMode="auto">
              <a:xfrm>
                <a:off x="410" y="3973"/>
                <a:ext cx="273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N1-3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0" name="Rectangle 50"/>
              <p:cNvSpPr>
                <a:spLocks noChangeArrowheads="1"/>
              </p:cNvSpPr>
              <p:nvPr/>
            </p:nvSpPr>
            <p:spPr bwMode="auto">
              <a:xfrm>
                <a:off x="737" y="3973"/>
                <a:ext cx="33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31936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1" name="Rectangle 51"/>
              <p:cNvSpPr>
                <a:spLocks noChangeArrowheads="1"/>
              </p:cNvSpPr>
              <p:nvPr/>
            </p:nvSpPr>
            <p:spPr bwMode="auto">
              <a:xfrm>
                <a:off x="1068" y="3973"/>
                <a:ext cx="641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(3126, 2.2%)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2" name="Rectangle 52"/>
              <p:cNvSpPr>
                <a:spLocks noChangeArrowheads="1"/>
              </p:cNvSpPr>
              <p:nvPr/>
            </p:nvSpPr>
            <p:spPr bwMode="auto">
              <a:xfrm>
                <a:off x="1693" y="3973"/>
                <a:ext cx="33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23576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3" name="Rectangle 53"/>
              <p:cNvSpPr>
                <a:spLocks noChangeArrowheads="1"/>
              </p:cNvSpPr>
              <p:nvPr/>
            </p:nvSpPr>
            <p:spPr bwMode="auto">
              <a:xfrm>
                <a:off x="2000" y="3973"/>
                <a:ext cx="641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(1421, 1.9%)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4" name="Rectangle 54"/>
              <p:cNvSpPr>
                <a:spLocks noChangeArrowheads="1"/>
              </p:cNvSpPr>
              <p:nvPr/>
            </p:nvSpPr>
            <p:spPr bwMode="auto">
              <a:xfrm>
                <a:off x="2678" y="3973"/>
                <a:ext cx="27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7250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5" name="Rectangle 55"/>
              <p:cNvSpPr>
                <a:spLocks noChangeArrowheads="1"/>
              </p:cNvSpPr>
              <p:nvPr/>
            </p:nvSpPr>
            <p:spPr bwMode="auto">
              <a:xfrm>
                <a:off x="2984" y="3973"/>
                <a:ext cx="583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(241, 1.7%)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6" name="Rectangle 56"/>
              <p:cNvSpPr>
                <a:spLocks noChangeArrowheads="1"/>
              </p:cNvSpPr>
              <p:nvPr/>
            </p:nvSpPr>
            <p:spPr bwMode="auto">
              <a:xfrm>
                <a:off x="3634" y="3973"/>
                <a:ext cx="248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949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7" name="Rectangle 57"/>
              <p:cNvSpPr>
                <a:spLocks noChangeArrowheads="1"/>
              </p:cNvSpPr>
              <p:nvPr/>
            </p:nvSpPr>
            <p:spPr bwMode="auto">
              <a:xfrm>
                <a:off x="3973" y="3973"/>
                <a:ext cx="52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(39, 1.8%)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8" name="Rectangle 58"/>
              <p:cNvSpPr>
                <a:spLocks noChangeArrowheads="1"/>
              </p:cNvSpPr>
              <p:nvPr/>
            </p:nvSpPr>
            <p:spPr bwMode="auto">
              <a:xfrm>
                <a:off x="4557" y="3973"/>
                <a:ext cx="219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183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9" name="Rectangle 59"/>
              <p:cNvSpPr>
                <a:spLocks noChangeArrowheads="1"/>
              </p:cNvSpPr>
              <p:nvPr/>
            </p:nvSpPr>
            <p:spPr bwMode="auto">
              <a:xfrm>
                <a:off x="410" y="3790"/>
                <a:ext cx="273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N4-9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0" name="Rectangle 60"/>
              <p:cNvSpPr>
                <a:spLocks noChangeArrowheads="1"/>
              </p:cNvSpPr>
              <p:nvPr/>
            </p:nvSpPr>
            <p:spPr bwMode="auto">
              <a:xfrm>
                <a:off x="737" y="3790"/>
                <a:ext cx="33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12333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1" name="Rectangle 61"/>
              <p:cNvSpPr>
                <a:spLocks noChangeArrowheads="1"/>
              </p:cNvSpPr>
              <p:nvPr/>
            </p:nvSpPr>
            <p:spPr bwMode="auto">
              <a:xfrm>
                <a:off x="1068" y="3790"/>
                <a:ext cx="641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(2568, 4.8%)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2" name="Rectangle 62"/>
              <p:cNvSpPr>
                <a:spLocks noChangeArrowheads="1"/>
              </p:cNvSpPr>
              <p:nvPr/>
            </p:nvSpPr>
            <p:spPr bwMode="auto">
              <a:xfrm>
                <a:off x="1722" y="3790"/>
                <a:ext cx="30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8116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3" name="Rectangle 63"/>
              <p:cNvSpPr>
                <a:spLocks noChangeArrowheads="1"/>
              </p:cNvSpPr>
              <p:nvPr/>
            </p:nvSpPr>
            <p:spPr bwMode="auto">
              <a:xfrm>
                <a:off x="2058" y="3790"/>
                <a:ext cx="583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(969, 4.0%)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4" name="Rectangle 64"/>
              <p:cNvSpPr>
                <a:spLocks noChangeArrowheads="1"/>
              </p:cNvSpPr>
              <p:nvPr/>
            </p:nvSpPr>
            <p:spPr bwMode="auto">
              <a:xfrm>
                <a:off x="2678" y="3790"/>
                <a:ext cx="27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2165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5" name="Rectangle 65"/>
              <p:cNvSpPr>
                <a:spLocks noChangeArrowheads="1"/>
              </p:cNvSpPr>
              <p:nvPr/>
            </p:nvSpPr>
            <p:spPr bwMode="auto">
              <a:xfrm>
                <a:off x="2984" y="3790"/>
                <a:ext cx="583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(121, 3.1%)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6" name="Rectangle 66"/>
              <p:cNvSpPr>
                <a:spLocks noChangeArrowheads="1"/>
              </p:cNvSpPr>
              <p:nvPr/>
            </p:nvSpPr>
            <p:spPr bwMode="auto">
              <a:xfrm>
                <a:off x="3634" y="3790"/>
                <a:ext cx="248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259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7" name="Rectangle 67"/>
              <p:cNvSpPr>
                <a:spLocks noChangeArrowheads="1"/>
              </p:cNvSpPr>
              <p:nvPr/>
            </p:nvSpPr>
            <p:spPr bwMode="auto">
              <a:xfrm>
                <a:off x="3973" y="3790"/>
                <a:ext cx="52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(13, 2.2%)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8" name="Rectangle 68"/>
              <p:cNvSpPr>
                <a:spLocks noChangeArrowheads="1"/>
              </p:cNvSpPr>
              <p:nvPr/>
            </p:nvSpPr>
            <p:spPr bwMode="auto">
              <a:xfrm>
                <a:off x="4586" y="3790"/>
                <a:ext cx="190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52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9" name="Freeform 69"/>
              <p:cNvSpPr>
                <a:spLocks/>
              </p:cNvSpPr>
              <p:nvPr/>
            </p:nvSpPr>
            <p:spPr bwMode="auto">
              <a:xfrm>
                <a:off x="969" y="2176"/>
                <a:ext cx="3712" cy="1017"/>
              </a:xfrm>
              <a:custGeom>
                <a:avLst/>
                <a:gdLst>
                  <a:gd name="T0" fmla="*/ 0 w 897"/>
                  <a:gd name="T1" fmla="*/ 245 h 245"/>
                  <a:gd name="T2" fmla="*/ 45 w 897"/>
                  <a:gd name="T3" fmla="*/ 238 h 245"/>
                  <a:gd name="T4" fmla="*/ 90 w 897"/>
                  <a:gd name="T5" fmla="*/ 224 h 245"/>
                  <a:gd name="T6" fmla="*/ 135 w 897"/>
                  <a:gd name="T7" fmla="*/ 208 h 245"/>
                  <a:gd name="T8" fmla="*/ 179 w 897"/>
                  <a:gd name="T9" fmla="*/ 192 h 245"/>
                  <a:gd name="T10" fmla="*/ 224 w 897"/>
                  <a:gd name="T11" fmla="*/ 179 h 245"/>
                  <a:gd name="T12" fmla="*/ 269 w 897"/>
                  <a:gd name="T13" fmla="*/ 168 h 245"/>
                  <a:gd name="T14" fmla="*/ 314 w 897"/>
                  <a:gd name="T15" fmla="*/ 156 h 245"/>
                  <a:gd name="T16" fmla="*/ 359 w 897"/>
                  <a:gd name="T17" fmla="*/ 144 h 245"/>
                  <a:gd name="T18" fmla="*/ 404 w 897"/>
                  <a:gd name="T19" fmla="*/ 135 h 245"/>
                  <a:gd name="T20" fmla="*/ 449 w 897"/>
                  <a:gd name="T21" fmla="*/ 124 h 245"/>
                  <a:gd name="T22" fmla="*/ 494 w 897"/>
                  <a:gd name="T23" fmla="*/ 113 h 245"/>
                  <a:gd name="T24" fmla="*/ 538 w 897"/>
                  <a:gd name="T25" fmla="*/ 101 h 245"/>
                  <a:gd name="T26" fmla="*/ 583 w 897"/>
                  <a:gd name="T27" fmla="*/ 86 h 245"/>
                  <a:gd name="T28" fmla="*/ 628 w 897"/>
                  <a:gd name="T29" fmla="*/ 75 h 245"/>
                  <a:gd name="T30" fmla="*/ 673 w 897"/>
                  <a:gd name="T31" fmla="*/ 61 h 245"/>
                  <a:gd name="T32" fmla="*/ 718 w 897"/>
                  <a:gd name="T33" fmla="*/ 45 h 245"/>
                  <a:gd name="T34" fmla="*/ 763 w 897"/>
                  <a:gd name="T35" fmla="*/ 30 h 245"/>
                  <a:gd name="T36" fmla="*/ 808 w 897"/>
                  <a:gd name="T37" fmla="*/ 19 h 245"/>
                  <a:gd name="T38" fmla="*/ 853 w 897"/>
                  <a:gd name="T39" fmla="*/ 8 h 245"/>
                  <a:gd name="T40" fmla="*/ 897 w 897"/>
                  <a:gd name="T41" fmla="*/ 0 h 2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97" h="245">
                    <a:moveTo>
                      <a:pt x="0" y="245"/>
                    </a:moveTo>
                    <a:lnTo>
                      <a:pt x="45" y="238"/>
                    </a:lnTo>
                    <a:lnTo>
                      <a:pt x="90" y="224"/>
                    </a:lnTo>
                    <a:lnTo>
                      <a:pt x="135" y="208"/>
                    </a:lnTo>
                    <a:lnTo>
                      <a:pt x="179" y="192"/>
                    </a:lnTo>
                    <a:lnTo>
                      <a:pt x="224" y="179"/>
                    </a:lnTo>
                    <a:lnTo>
                      <a:pt x="269" y="168"/>
                    </a:lnTo>
                    <a:lnTo>
                      <a:pt x="314" y="156"/>
                    </a:lnTo>
                    <a:lnTo>
                      <a:pt x="359" y="144"/>
                    </a:lnTo>
                    <a:lnTo>
                      <a:pt x="404" y="135"/>
                    </a:lnTo>
                    <a:lnTo>
                      <a:pt x="449" y="124"/>
                    </a:lnTo>
                    <a:lnTo>
                      <a:pt x="494" y="113"/>
                    </a:lnTo>
                    <a:lnTo>
                      <a:pt x="538" y="101"/>
                    </a:lnTo>
                    <a:lnTo>
                      <a:pt x="583" y="86"/>
                    </a:lnTo>
                    <a:lnTo>
                      <a:pt x="628" y="75"/>
                    </a:lnTo>
                    <a:lnTo>
                      <a:pt x="673" y="61"/>
                    </a:lnTo>
                    <a:lnTo>
                      <a:pt x="718" y="45"/>
                    </a:lnTo>
                    <a:lnTo>
                      <a:pt x="763" y="30"/>
                    </a:lnTo>
                    <a:lnTo>
                      <a:pt x="808" y="19"/>
                    </a:lnTo>
                    <a:lnTo>
                      <a:pt x="853" y="8"/>
                    </a:lnTo>
                    <a:lnTo>
                      <a:pt x="897" y="0"/>
                    </a:lnTo>
                  </a:path>
                </a:pathLst>
              </a:cu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0" name="Line 70"/>
              <p:cNvSpPr>
                <a:spLocks noChangeShapeType="1"/>
              </p:cNvSpPr>
              <p:nvPr/>
            </p:nvSpPr>
            <p:spPr bwMode="auto">
              <a:xfrm flipV="1">
                <a:off x="1896" y="2906"/>
                <a:ext cx="0" cy="25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1" name="Freeform 71"/>
              <p:cNvSpPr>
                <a:spLocks/>
              </p:cNvSpPr>
              <p:nvPr/>
            </p:nvSpPr>
            <p:spPr bwMode="auto">
              <a:xfrm>
                <a:off x="1887" y="2931"/>
                <a:ext cx="21" cy="0"/>
              </a:xfrm>
              <a:custGeom>
                <a:avLst/>
                <a:gdLst>
                  <a:gd name="T0" fmla="*/ 0 w 5"/>
                  <a:gd name="T1" fmla="*/ 2 w 5"/>
                  <a:gd name="T2" fmla="*/ 5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0" y="0"/>
                    </a:moveTo>
                    <a:lnTo>
                      <a:pt x="2" y="0"/>
                    </a:lnTo>
                    <a:lnTo>
                      <a:pt x="5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2" name="Freeform 72"/>
              <p:cNvSpPr>
                <a:spLocks/>
              </p:cNvSpPr>
              <p:nvPr/>
            </p:nvSpPr>
            <p:spPr bwMode="auto">
              <a:xfrm>
                <a:off x="1887" y="2906"/>
                <a:ext cx="21" cy="0"/>
              </a:xfrm>
              <a:custGeom>
                <a:avLst/>
                <a:gdLst>
                  <a:gd name="T0" fmla="*/ 5 w 5"/>
                  <a:gd name="T1" fmla="*/ 2 w 5"/>
                  <a:gd name="T2" fmla="*/ 0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5" y="0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3" name="Rectangle 73"/>
              <p:cNvSpPr>
                <a:spLocks noChangeArrowheads="1"/>
              </p:cNvSpPr>
              <p:nvPr/>
            </p:nvSpPr>
            <p:spPr bwMode="auto">
              <a:xfrm>
                <a:off x="1892" y="2886"/>
                <a:ext cx="8" cy="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4" name="Rectangle 74"/>
              <p:cNvSpPr>
                <a:spLocks noChangeArrowheads="1"/>
              </p:cNvSpPr>
              <p:nvPr/>
            </p:nvSpPr>
            <p:spPr bwMode="auto">
              <a:xfrm>
                <a:off x="1887" y="2886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5" name="Rectangle 75"/>
              <p:cNvSpPr>
                <a:spLocks noChangeArrowheads="1"/>
              </p:cNvSpPr>
              <p:nvPr/>
            </p:nvSpPr>
            <p:spPr bwMode="auto">
              <a:xfrm>
                <a:off x="1887" y="2948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6" name="Rectangle 76"/>
              <p:cNvSpPr>
                <a:spLocks noChangeArrowheads="1"/>
              </p:cNvSpPr>
              <p:nvPr/>
            </p:nvSpPr>
            <p:spPr bwMode="auto">
              <a:xfrm>
                <a:off x="1879" y="2890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7" name="Rectangle 77"/>
              <p:cNvSpPr>
                <a:spLocks noChangeArrowheads="1"/>
              </p:cNvSpPr>
              <p:nvPr/>
            </p:nvSpPr>
            <p:spPr bwMode="auto">
              <a:xfrm>
                <a:off x="1879" y="2944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8" name="Rectangle 78"/>
              <p:cNvSpPr>
                <a:spLocks noChangeArrowheads="1"/>
              </p:cNvSpPr>
              <p:nvPr/>
            </p:nvSpPr>
            <p:spPr bwMode="auto">
              <a:xfrm>
                <a:off x="1875" y="2894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9" name="Rectangle 79"/>
              <p:cNvSpPr>
                <a:spLocks noChangeArrowheads="1"/>
              </p:cNvSpPr>
              <p:nvPr/>
            </p:nvSpPr>
            <p:spPr bwMode="auto">
              <a:xfrm>
                <a:off x="1875" y="2939"/>
                <a:ext cx="4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0" name="Rectangle 80"/>
              <p:cNvSpPr>
                <a:spLocks noChangeArrowheads="1"/>
              </p:cNvSpPr>
              <p:nvPr/>
            </p:nvSpPr>
            <p:spPr bwMode="auto">
              <a:xfrm>
                <a:off x="1871" y="2898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1" name="Rectangle 81"/>
              <p:cNvSpPr>
                <a:spLocks noChangeArrowheads="1"/>
              </p:cNvSpPr>
              <p:nvPr/>
            </p:nvSpPr>
            <p:spPr bwMode="auto">
              <a:xfrm>
                <a:off x="1871" y="2935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2" name="Rectangle 82"/>
              <p:cNvSpPr>
                <a:spLocks noChangeArrowheads="1"/>
              </p:cNvSpPr>
              <p:nvPr/>
            </p:nvSpPr>
            <p:spPr bwMode="auto">
              <a:xfrm>
                <a:off x="1867" y="2902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3" name="Rectangle 83"/>
              <p:cNvSpPr>
                <a:spLocks noChangeArrowheads="1"/>
              </p:cNvSpPr>
              <p:nvPr/>
            </p:nvSpPr>
            <p:spPr bwMode="auto">
              <a:xfrm>
                <a:off x="1867" y="2927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4" name="Rectangle 84"/>
              <p:cNvSpPr>
                <a:spLocks noChangeArrowheads="1"/>
              </p:cNvSpPr>
              <p:nvPr/>
            </p:nvSpPr>
            <p:spPr bwMode="auto">
              <a:xfrm>
                <a:off x="1863" y="2910"/>
                <a:ext cx="66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5" name="Rectangle 85"/>
              <p:cNvSpPr>
                <a:spLocks noChangeArrowheads="1"/>
              </p:cNvSpPr>
              <p:nvPr/>
            </p:nvSpPr>
            <p:spPr bwMode="auto">
              <a:xfrm>
                <a:off x="1863" y="2919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6" name="Rectangle 86"/>
              <p:cNvSpPr>
                <a:spLocks noChangeArrowheads="1"/>
              </p:cNvSpPr>
              <p:nvPr/>
            </p:nvSpPr>
            <p:spPr bwMode="auto">
              <a:xfrm>
                <a:off x="1863" y="2919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7" name="Rectangle 87"/>
              <p:cNvSpPr>
                <a:spLocks noChangeArrowheads="1"/>
              </p:cNvSpPr>
              <p:nvPr/>
            </p:nvSpPr>
            <p:spPr bwMode="auto">
              <a:xfrm>
                <a:off x="1863" y="2915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8" name="Oval 88"/>
              <p:cNvSpPr>
                <a:spLocks noChangeArrowheads="1"/>
              </p:cNvSpPr>
              <p:nvPr/>
            </p:nvSpPr>
            <p:spPr bwMode="auto">
              <a:xfrm>
                <a:off x="1863" y="2886"/>
                <a:ext cx="62" cy="62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9" name="Line 89"/>
              <p:cNvSpPr>
                <a:spLocks noChangeShapeType="1"/>
              </p:cNvSpPr>
              <p:nvPr/>
            </p:nvSpPr>
            <p:spPr bwMode="auto">
              <a:xfrm flipV="1">
                <a:off x="2827" y="2670"/>
                <a:ext cx="0" cy="41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0" name="Freeform 90"/>
              <p:cNvSpPr>
                <a:spLocks/>
              </p:cNvSpPr>
              <p:nvPr/>
            </p:nvSpPr>
            <p:spPr bwMode="auto">
              <a:xfrm>
                <a:off x="2814" y="2711"/>
                <a:ext cx="21" cy="0"/>
              </a:xfrm>
              <a:custGeom>
                <a:avLst/>
                <a:gdLst>
                  <a:gd name="T0" fmla="*/ 0 w 5"/>
                  <a:gd name="T1" fmla="*/ 3 w 5"/>
                  <a:gd name="T2" fmla="*/ 5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0" y="0"/>
                    </a:moveTo>
                    <a:lnTo>
                      <a:pt x="3" y="0"/>
                    </a:lnTo>
                    <a:lnTo>
                      <a:pt x="5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1" name="Freeform 91"/>
              <p:cNvSpPr>
                <a:spLocks/>
              </p:cNvSpPr>
              <p:nvPr/>
            </p:nvSpPr>
            <p:spPr bwMode="auto">
              <a:xfrm>
                <a:off x="2814" y="2670"/>
                <a:ext cx="21" cy="0"/>
              </a:xfrm>
              <a:custGeom>
                <a:avLst/>
                <a:gdLst>
                  <a:gd name="T0" fmla="*/ 5 w 5"/>
                  <a:gd name="T1" fmla="*/ 3 w 5"/>
                  <a:gd name="T2" fmla="*/ 0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5" y="0"/>
                    </a:moveTo>
                    <a:lnTo>
                      <a:pt x="3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2" name="Rectangle 92"/>
              <p:cNvSpPr>
                <a:spLocks noChangeArrowheads="1"/>
              </p:cNvSpPr>
              <p:nvPr/>
            </p:nvSpPr>
            <p:spPr bwMode="auto">
              <a:xfrm>
                <a:off x="2823" y="2657"/>
                <a:ext cx="8" cy="6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3" name="Rectangle 93"/>
              <p:cNvSpPr>
                <a:spLocks noChangeArrowheads="1"/>
              </p:cNvSpPr>
              <p:nvPr/>
            </p:nvSpPr>
            <p:spPr bwMode="auto">
              <a:xfrm>
                <a:off x="2818" y="2657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4" name="Rectangle 94"/>
              <p:cNvSpPr>
                <a:spLocks noChangeArrowheads="1"/>
              </p:cNvSpPr>
              <p:nvPr/>
            </p:nvSpPr>
            <p:spPr bwMode="auto">
              <a:xfrm>
                <a:off x="2818" y="2720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5" name="Rectangle 95"/>
              <p:cNvSpPr>
                <a:spLocks noChangeArrowheads="1"/>
              </p:cNvSpPr>
              <p:nvPr/>
            </p:nvSpPr>
            <p:spPr bwMode="auto">
              <a:xfrm>
                <a:off x="2810" y="2661"/>
                <a:ext cx="33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6" name="Rectangle 96"/>
              <p:cNvSpPr>
                <a:spLocks noChangeArrowheads="1"/>
              </p:cNvSpPr>
              <p:nvPr/>
            </p:nvSpPr>
            <p:spPr bwMode="auto">
              <a:xfrm>
                <a:off x="2810" y="2715"/>
                <a:ext cx="33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7" name="Rectangle 97"/>
              <p:cNvSpPr>
                <a:spLocks noChangeArrowheads="1"/>
              </p:cNvSpPr>
              <p:nvPr/>
            </p:nvSpPr>
            <p:spPr bwMode="auto">
              <a:xfrm>
                <a:off x="2806" y="2666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8" name="Rectangle 98"/>
              <p:cNvSpPr>
                <a:spLocks noChangeArrowheads="1"/>
              </p:cNvSpPr>
              <p:nvPr/>
            </p:nvSpPr>
            <p:spPr bwMode="auto">
              <a:xfrm>
                <a:off x="2806" y="2711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9" name="Rectangle 99"/>
              <p:cNvSpPr>
                <a:spLocks noChangeArrowheads="1"/>
              </p:cNvSpPr>
              <p:nvPr/>
            </p:nvSpPr>
            <p:spPr bwMode="auto">
              <a:xfrm>
                <a:off x="2802" y="2670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0" name="Rectangle 100"/>
              <p:cNvSpPr>
                <a:spLocks noChangeArrowheads="1"/>
              </p:cNvSpPr>
              <p:nvPr/>
            </p:nvSpPr>
            <p:spPr bwMode="auto">
              <a:xfrm>
                <a:off x="2802" y="2707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1" name="Rectangle 101"/>
              <p:cNvSpPr>
                <a:spLocks noChangeArrowheads="1"/>
              </p:cNvSpPr>
              <p:nvPr/>
            </p:nvSpPr>
            <p:spPr bwMode="auto">
              <a:xfrm>
                <a:off x="2798" y="2674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2" name="Rectangle 102"/>
              <p:cNvSpPr>
                <a:spLocks noChangeArrowheads="1"/>
              </p:cNvSpPr>
              <p:nvPr/>
            </p:nvSpPr>
            <p:spPr bwMode="auto">
              <a:xfrm>
                <a:off x="2798" y="2699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3" name="Rectangle 103"/>
              <p:cNvSpPr>
                <a:spLocks noChangeArrowheads="1"/>
              </p:cNvSpPr>
              <p:nvPr/>
            </p:nvSpPr>
            <p:spPr bwMode="auto">
              <a:xfrm>
                <a:off x="2794" y="2682"/>
                <a:ext cx="66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4" name="Rectangle 104"/>
              <p:cNvSpPr>
                <a:spLocks noChangeArrowheads="1"/>
              </p:cNvSpPr>
              <p:nvPr/>
            </p:nvSpPr>
            <p:spPr bwMode="auto">
              <a:xfrm>
                <a:off x="2794" y="2691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5" name="Rectangle 105"/>
              <p:cNvSpPr>
                <a:spLocks noChangeArrowheads="1"/>
              </p:cNvSpPr>
              <p:nvPr/>
            </p:nvSpPr>
            <p:spPr bwMode="auto">
              <a:xfrm>
                <a:off x="2794" y="2691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6" name="Rectangle 106"/>
              <p:cNvSpPr>
                <a:spLocks noChangeArrowheads="1"/>
              </p:cNvSpPr>
              <p:nvPr/>
            </p:nvSpPr>
            <p:spPr bwMode="auto">
              <a:xfrm>
                <a:off x="2794" y="2686"/>
                <a:ext cx="66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7" name="Oval 107"/>
              <p:cNvSpPr>
                <a:spLocks noChangeArrowheads="1"/>
              </p:cNvSpPr>
              <p:nvPr/>
            </p:nvSpPr>
            <p:spPr bwMode="auto">
              <a:xfrm>
                <a:off x="2794" y="2657"/>
                <a:ext cx="62" cy="63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8" name="Line 108"/>
              <p:cNvSpPr>
                <a:spLocks noChangeShapeType="1"/>
              </p:cNvSpPr>
              <p:nvPr/>
            </p:nvSpPr>
            <p:spPr bwMode="auto">
              <a:xfrm flipV="1">
                <a:off x="3754" y="2392"/>
                <a:ext cx="0" cy="74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9" name="Freeform 109"/>
              <p:cNvSpPr>
                <a:spLocks/>
              </p:cNvSpPr>
              <p:nvPr/>
            </p:nvSpPr>
            <p:spPr bwMode="auto">
              <a:xfrm>
                <a:off x="3745" y="2466"/>
                <a:ext cx="17" cy="0"/>
              </a:xfrm>
              <a:custGeom>
                <a:avLst/>
                <a:gdLst>
                  <a:gd name="T0" fmla="*/ 0 w 4"/>
                  <a:gd name="T1" fmla="*/ 2 w 4"/>
                  <a:gd name="T2" fmla="*/ 4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0" y="0"/>
                    </a:moveTo>
                    <a:lnTo>
                      <a:pt x="2" y="0"/>
                    </a:lnTo>
                    <a:lnTo>
                      <a:pt x="4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0" name="Freeform 110"/>
              <p:cNvSpPr>
                <a:spLocks/>
              </p:cNvSpPr>
              <p:nvPr/>
            </p:nvSpPr>
            <p:spPr bwMode="auto">
              <a:xfrm>
                <a:off x="3745" y="2392"/>
                <a:ext cx="17" cy="0"/>
              </a:xfrm>
              <a:custGeom>
                <a:avLst/>
                <a:gdLst>
                  <a:gd name="T0" fmla="*/ 4 w 4"/>
                  <a:gd name="T1" fmla="*/ 2 w 4"/>
                  <a:gd name="T2" fmla="*/ 0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4" y="0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1" name="Rectangle 111"/>
              <p:cNvSpPr>
                <a:spLocks noChangeArrowheads="1"/>
              </p:cNvSpPr>
              <p:nvPr/>
            </p:nvSpPr>
            <p:spPr bwMode="auto">
              <a:xfrm>
                <a:off x="3750" y="2396"/>
                <a:ext cx="8" cy="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2" name="Rectangle 112"/>
              <p:cNvSpPr>
                <a:spLocks noChangeArrowheads="1"/>
              </p:cNvSpPr>
              <p:nvPr/>
            </p:nvSpPr>
            <p:spPr bwMode="auto">
              <a:xfrm>
                <a:off x="3745" y="2396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3" name="Rectangle 113"/>
              <p:cNvSpPr>
                <a:spLocks noChangeArrowheads="1"/>
              </p:cNvSpPr>
              <p:nvPr/>
            </p:nvSpPr>
            <p:spPr bwMode="auto">
              <a:xfrm>
                <a:off x="3745" y="2458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4" name="Rectangle 114"/>
              <p:cNvSpPr>
                <a:spLocks noChangeArrowheads="1"/>
              </p:cNvSpPr>
              <p:nvPr/>
            </p:nvSpPr>
            <p:spPr bwMode="auto">
              <a:xfrm>
                <a:off x="3737" y="2400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5" name="Rectangle 115"/>
              <p:cNvSpPr>
                <a:spLocks noChangeArrowheads="1"/>
              </p:cNvSpPr>
              <p:nvPr/>
            </p:nvSpPr>
            <p:spPr bwMode="auto">
              <a:xfrm>
                <a:off x="3737" y="2454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6" name="Rectangle 116"/>
              <p:cNvSpPr>
                <a:spLocks noChangeArrowheads="1"/>
              </p:cNvSpPr>
              <p:nvPr/>
            </p:nvSpPr>
            <p:spPr bwMode="auto">
              <a:xfrm>
                <a:off x="3733" y="2404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7" name="Rectangle 117"/>
              <p:cNvSpPr>
                <a:spLocks noChangeArrowheads="1"/>
              </p:cNvSpPr>
              <p:nvPr/>
            </p:nvSpPr>
            <p:spPr bwMode="auto">
              <a:xfrm>
                <a:off x="3733" y="2450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8" name="Rectangle 118"/>
              <p:cNvSpPr>
                <a:spLocks noChangeArrowheads="1"/>
              </p:cNvSpPr>
              <p:nvPr/>
            </p:nvSpPr>
            <p:spPr bwMode="auto">
              <a:xfrm>
                <a:off x="3729" y="2408"/>
                <a:ext cx="49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9" name="Rectangle 119"/>
              <p:cNvSpPr>
                <a:spLocks noChangeArrowheads="1"/>
              </p:cNvSpPr>
              <p:nvPr/>
            </p:nvSpPr>
            <p:spPr bwMode="auto">
              <a:xfrm>
                <a:off x="3729" y="2446"/>
                <a:ext cx="4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0" name="Rectangle 120"/>
              <p:cNvSpPr>
                <a:spLocks noChangeArrowheads="1"/>
              </p:cNvSpPr>
              <p:nvPr/>
            </p:nvSpPr>
            <p:spPr bwMode="auto">
              <a:xfrm>
                <a:off x="3725" y="2413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1" name="Rectangle 121"/>
              <p:cNvSpPr>
                <a:spLocks noChangeArrowheads="1"/>
              </p:cNvSpPr>
              <p:nvPr/>
            </p:nvSpPr>
            <p:spPr bwMode="auto">
              <a:xfrm>
                <a:off x="3725" y="2437"/>
                <a:ext cx="58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2" name="Rectangle 122"/>
              <p:cNvSpPr>
                <a:spLocks noChangeArrowheads="1"/>
              </p:cNvSpPr>
              <p:nvPr/>
            </p:nvSpPr>
            <p:spPr bwMode="auto">
              <a:xfrm>
                <a:off x="3721" y="2421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3" name="Rectangle 123"/>
              <p:cNvSpPr>
                <a:spLocks noChangeArrowheads="1"/>
              </p:cNvSpPr>
              <p:nvPr/>
            </p:nvSpPr>
            <p:spPr bwMode="auto">
              <a:xfrm>
                <a:off x="3721" y="2429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4" name="Rectangle 124"/>
              <p:cNvSpPr>
                <a:spLocks noChangeArrowheads="1"/>
              </p:cNvSpPr>
              <p:nvPr/>
            </p:nvSpPr>
            <p:spPr bwMode="auto">
              <a:xfrm>
                <a:off x="3721" y="2429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5" name="Rectangle 125"/>
              <p:cNvSpPr>
                <a:spLocks noChangeArrowheads="1"/>
              </p:cNvSpPr>
              <p:nvPr/>
            </p:nvSpPr>
            <p:spPr bwMode="auto">
              <a:xfrm>
                <a:off x="3721" y="2425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6" name="Oval 126"/>
              <p:cNvSpPr>
                <a:spLocks noChangeArrowheads="1"/>
              </p:cNvSpPr>
              <p:nvPr/>
            </p:nvSpPr>
            <p:spPr bwMode="auto">
              <a:xfrm>
                <a:off x="3721" y="2396"/>
                <a:ext cx="62" cy="62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7" name="Line 127"/>
              <p:cNvSpPr>
                <a:spLocks noChangeShapeType="1"/>
              </p:cNvSpPr>
              <p:nvPr/>
            </p:nvSpPr>
            <p:spPr bwMode="auto">
              <a:xfrm flipV="1">
                <a:off x="4681" y="2101"/>
                <a:ext cx="0" cy="146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8" name="Freeform 128"/>
              <p:cNvSpPr>
                <a:spLocks/>
              </p:cNvSpPr>
              <p:nvPr/>
            </p:nvSpPr>
            <p:spPr bwMode="auto">
              <a:xfrm>
                <a:off x="4672" y="2247"/>
                <a:ext cx="21" cy="0"/>
              </a:xfrm>
              <a:custGeom>
                <a:avLst/>
                <a:gdLst>
                  <a:gd name="T0" fmla="*/ 0 w 5"/>
                  <a:gd name="T1" fmla="*/ 2 w 5"/>
                  <a:gd name="T2" fmla="*/ 5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0" y="0"/>
                    </a:moveTo>
                    <a:lnTo>
                      <a:pt x="2" y="0"/>
                    </a:lnTo>
                    <a:lnTo>
                      <a:pt x="5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9" name="Freeform 129"/>
              <p:cNvSpPr>
                <a:spLocks/>
              </p:cNvSpPr>
              <p:nvPr/>
            </p:nvSpPr>
            <p:spPr bwMode="auto">
              <a:xfrm>
                <a:off x="4672" y="2101"/>
                <a:ext cx="21" cy="0"/>
              </a:xfrm>
              <a:custGeom>
                <a:avLst/>
                <a:gdLst>
                  <a:gd name="T0" fmla="*/ 5 w 5"/>
                  <a:gd name="T1" fmla="*/ 2 w 5"/>
                  <a:gd name="T2" fmla="*/ 0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5" y="0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0" name="Rectangle 130"/>
              <p:cNvSpPr>
                <a:spLocks noChangeArrowheads="1"/>
              </p:cNvSpPr>
              <p:nvPr/>
            </p:nvSpPr>
            <p:spPr bwMode="auto">
              <a:xfrm>
                <a:off x="4676" y="2143"/>
                <a:ext cx="9" cy="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1" name="Rectangle 131"/>
              <p:cNvSpPr>
                <a:spLocks noChangeArrowheads="1"/>
              </p:cNvSpPr>
              <p:nvPr/>
            </p:nvSpPr>
            <p:spPr bwMode="auto">
              <a:xfrm>
                <a:off x="4672" y="2143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2" name="Rectangle 132"/>
              <p:cNvSpPr>
                <a:spLocks noChangeArrowheads="1"/>
              </p:cNvSpPr>
              <p:nvPr/>
            </p:nvSpPr>
            <p:spPr bwMode="auto">
              <a:xfrm>
                <a:off x="4672" y="2205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3" name="Rectangle 133"/>
              <p:cNvSpPr>
                <a:spLocks noChangeArrowheads="1"/>
              </p:cNvSpPr>
              <p:nvPr/>
            </p:nvSpPr>
            <p:spPr bwMode="auto">
              <a:xfrm>
                <a:off x="4664" y="2147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4" name="Rectangle 134"/>
              <p:cNvSpPr>
                <a:spLocks noChangeArrowheads="1"/>
              </p:cNvSpPr>
              <p:nvPr/>
            </p:nvSpPr>
            <p:spPr bwMode="auto">
              <a:xfrm>
                <a:off x="4664" y="2201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5" name="Rectangle 135"/>
              <p:cNvSpPr>
                <a:spLocks noChangeArrowheads="1"/>
              </p:cNvSpPr>
              <p:nvPr/>
            </p:nvSpPr>
            <p:spPr bwMode="auto">
              <a:xfrm>
                <a:off x="4660" y="2151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6" name="Rectangle 136"/>
              <p:cNvSpPr>
                <a:spLocks noChangeArrowheads="1"/>
              </p:cNvSpPr>
              <p:nvPr/>
            </p:nvSpPr>
            <p:spPr bwMode="auto">
              <a:xfrm>
                <a:off x="4660" y="2197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7" name="Rectangle 137"/>
              <p:cNvSpPr>
                <a:spLocks noChangeArrowheads="1"/>
              </p:cNvSpPr>
              <p:nvPr/>
            </p:nvSpPr>
            <p:spPr bwMode="auto">
              <a:xfrm>
                <a:off x="4656" y="2155"/>
                <a:ext cx="4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8" name="Rectangle 138"/>
              <p:cNvSpPr>
                <a:spLocks noChangeArrowheads="1"/>
              </p:cNvSpPr>
              <p:nvPr/>
            </p:nvSpPr>
            <p:spPr bwMode="auto">
              <a:xfrm>
                <a:off x="4656" y="2193"/>
                <a:ext cx="4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9" name="Rectangle 139"/>
              <p:cNvSpPr>
                <a:spLocks noChangeArrowheads="1"/>
              </p:cNvSpPr>
              <p:nvPr/>
            </p:nvSpPr>
            <p:spPr bwMode="auto">
              <a:xfrm>
                <a:off x="4652" y="2159"/>
                <a:ext cx="58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0" name="Rectangle 140"/>
              <p:cNvSpPr>
                <a:spLocks noChangeArrowheads="1"/>
              </p:cNvSpPr>
              <p:nvPr/>
            </p:nvSpPr>
            <p:spPr bwMode="auto">
              <a:xfrm>
                <a:off x="4652" y="2184"/>
                <a:ext cx="58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1" name="Rectangle 141"/>
              <p:cNvSpPr>
                <a:spLocks noChangeArrowheads="1"/>
              </p:cNvSpPr>
              <p:nvPr/>
            </p:nvSpPr>
            <p:spPr bwMode="auto">
              <a:xfrm>
                <a:off x="4647" y="2168"/>
                <a:ext cx="67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2" name="Rectangle 142"/>
              <p:cNvSpPr>
                <a:spLocks noChangeArrowheads="1"/>
              </p:cNvSpPr>
              <p:nvPr/>
            </p:nvSpPr>
            <p:spPr bwMode="auto">
              <a:xfrm>
                <a:off x="4647" y="2176"/>
                <a:ext cx="67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3" name="Rectangle 143"/>
              <p:cNvSpPr>
                <a:spLocks noChangeArrowheads="1"/>
              </p:cNvSpPr>
              <p:nvPr/>
            </p:nvSpPr>
            <p:spPr bwMode="auto">
              <a:xfrm>
                <a:off x="4647" y="2176"/>
                <a:ext cx="6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4" name="Rectangle 144"/>
              <p:cNvSpPr>
                <a:spLocks noChangeArrowheads="1"/>
              </p:cNvSpPr>
              <p:nvPr/>
            </p:nvSpPr>
            <p:spPr bwMode="auto">
              <a:xfrm>
                <a:off x="4647" y="2172"/>
                <a:ext cx="6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5" name="Oval 145"/>
              <p:cNvSpPr>
                <a:spLocks noChangeArrowheads="1"/>
              </p:cNvSpPr>
              <p:nvPr/>
            </p:nvSpPr>
            <p:spPr bwMode="auto">
              <a:xfrm>
                <a:off x="4647" y="2143"/>
                <a:ext cx="63" cy="62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6" name="Freeform 146"/>
              <p:cNvSpPr>
                <a:spLocks/>
              </p:cNvSpPr>
              <p:nvPr/>
            </p:nvSpPr>
            <p:spPr bwMode="auto">
              <a:xfrm>
                <a:off x="969" y="2006"/>
                <a:ext cx="2785" cy="1187"/>
              </a:xfrm>
              <a:custGeom>
                <a:avLst/>
                <a:gdLst>
                  <a:gd name="T0" fmla="*/ 0 w 673"/>
                  <a:gd name="T1" fmla="*/ 286 h 286"/>
                  <a:gd name="T2" fmla="*/ 45 w 673"/>
                  <a:gd name="T3" fmla="*/ 275 h 286"/>
                  <a:gd name="T4" fmla="*/ 90 w 673"/>
                  <a:gd name="T5" fmla="*/ 250 h 286"/>
                  <a:gd name="T6" fmla="*/ 135 w 673"/>
                  <a:gd name="T7" fmla="*/ 219 h 286"/>
                  <a:gd name="T8" fmla="*/ 179 w 673"/>
                  <a:gd name="T9" fmla="*/ 192 h 286"/>
                  <a:gd name="T10" fmla="*/ 224 w 673"/>
                  <a:gd name="T11" fmla="*/ 167 h 286"/>
                  <a:gd name="T12" fmla="*/ 269 w 673"/>
                  <a:gd name="T13" fmla="*/ 147 h 286"/>
                  <a:gd name="T14" fmla="*/ 314 w 673"/>
                  <a:gd name="T15" fmla="*/ 127 h 286"/>
                  <a:gd name="T16" fmla="*/ 359 w 673"/>
                  <a:gd name="T17" fmla="*/ 109 h 286"/>
                  <a:gd name="T18" fmla="*/ 404 w 673"/>
                  <a:gd name="T19" fmla="*/ 90 h 286"/>
                  <a:gd name="T20" fmla="*/ 449 w 673"/>
                  <a:gd name="T21" fmla="*/ 74 h 286"/>
                  <a:gd name="T22" fmla="*/ 494 w 673"/>
                  <a:gd name="T23" fmla="*/ 57 h 286"/>
                  <a:gd name="T24" fmla="*/ 538 w 673"/>
                  <a:gd name="T25" fmla="*/ 41 h 286"/>
                  <a:gd name="T26" fmla="*/ 583 w 673"/>
                  <a:gd name="T27" fmla="*/ 26 h 286"/>
                  <a:gd name="T28" fmla="*/ 628 w 673"/>
                  <a:gd name="T29" fmla="*/ 14 h 286"/>
                  <a:gd name="T30" fmla="*/ 673 w 673"/>
                  <a:gd name="T31" fmla="*/ 0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73" h="286">
                    <a:moveTo>
                      <a:pt x="0" y="286"/>
                    </a:moveTo>
                    <a:lnTo>
                      <a:pt x="45" y="275"/>
                    </a:lnTo>
                    <a:lnTo>
                      <a:pt x="90" y="250"/>
                    </a:lnTo>
                    <a:lnTo>
                      <a:pt x="135" y="219"/>
                    </a:lnTo>
                    <a:lnTo>
                      <a:pt x="179" y="192"/>
                    </a:lnTo>
                    <a:lnTo>
                      <a:pt x="224" y="167"/>
                    </a:lnTo>
                    <a:lnTo>
                      <a:pt x="269" y="147"/>
                    </a:lnTo>
                    <a:lnTo>
                      <a:pt x="314" y="127"/>
                    </a:lnTo>
                    <a:lnTo>
                      <a:pt x="359" y="109"/>
                    </a:lnTo>
                    <a:lnTo>
                      <a:pt x="404" y="90"/>
                    </a:lnTo>
                    <a:lnTo>
                      <a:pt x="449" y="74"/>
                    </a:lnTo>
                    <a:lnTo>
                      <a:pt x="494" y="57"/>
                    </a:lnTo>
                    <a:lnTo>
                      <a:pt x="538" y="41"/>
                    </a:lnTo>
                    <a:lnTo>
                      <a:pt x="583" y="26"/>
                    </a:lnTo>
                    <a:lnTo>
                      <a:pt x="628" y="14"/>
                    </a:lnTo>
                    <a:lnTo>
                      <a:pt x="673" y="0"/>
                    </a:lnTo>
                  </a:path>
                </a:pathLst>
              </a:cu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7" name="Freeform 147"/>
              <p:cNvSpPr>
                <a:spLocks noEditPoints="1"/>
              </p:cNvSpPr>
              <p:nvPr/>
            </p:nvSpPr>
            <p:spPr bwMode="auto">
              <a:xfrm>
                <a:off x="3836" y="1703"/>
                <a:ext cx="845" cy="274"/>
              </a:xfrm>
              <a:custGeom>
                <a:avLst/>
                <a:gdLst>
                  <a:gd name="T0" fmla="*/ 0 w 204"/>
                  <a:gd name="T1" fmla="*/ 66 h 66"/>
                  <a:gd name="T2" fmla="*/ 20 w 204"/>
                  <a:gd name="T3" fmla="*/ 60 h 66"/>
                  <a:gd name="T4" fmla="*/ 25 w 204"/>
                  <a:gd name="T5" fmla="*/ 58 h 66"/>
                  <a:gd name="T6" fmla="*/ 39 w 204"/>
                  <a:gd name="T7" fmla="*/ 53 h 66"/>
                  <a:gd name="T8" fmla="*/ 59 w 204"/>
                  <a:gd name="T9" fmla="*/ 47 h 66"/>
                  <a:gd name="T10" fmla="*/ 70 w 204"/>
                  <a:gd name="T11" fmla="*/ 43 h 66"/>
                  <a:gd name="T12" fmla="*/ 78 w 204"/>
                  <a:gd name="T13" fmla="*/ 40 h 66"/>
                  <a:gd name="T14" fmla="*/ 98 w 204"/>
                  <a:gd name="T15" fmla="*/ 34 h 66"/>
                  <a:gd name="T16" fmla="*/ 115 w 204"/>
                  <a:gd name="T17" fmla="*/ 28 h 66"/>
                  <a:gd name="T18" fmla="*/ 117 w 204"/>
                  <a:gd name="T19" fmla="*/ 27 h 66"/>
                  <a:gd name="T20" fmla="*/ 137 w 204"/>
                  <a:gd name="T21" fmla="*/ 21 h 66"/>
                  <a:gd name="T22" fmla="*/ 157 w 204"/>
                  <a:gd name="T23" fmla="*/ 15 h 66"/>
                  <a:gd name="T24" fmla="*/ 177 w 204"/>
                  <a:gd name="T25" fmla="*/ 9 h 66"/>
                  <a:gd name="T26" fmla="*/ 197 w 204"/>
                  <a:gd name="T27" fmla="*/ 2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04" h="66">
                    <a:moveTo>
                      <a:pt x="20" y="60"/>
                    </a:moveTo>
                    <a:lnTo>
                      <a:pt x="25" y="58"/>
                    </a:lnTo>
                    <a:lnTo>
                      <a:pt x="39" y="53"/>
                    </a:lnTo>
                    <a:moveTo>
                      <a:pt x="59" y="47"/>
                    </a:moveTo>
                    <a:lnTo>
                      <a:pt x="70" y="43"/>
                    </a:lnTo>
                    <a:lnTo>
                      <a:pt x="78" y="40"/>
                    </a:lnTo>
                    <a:moveTo>
                      <a:pt x="98" y="34"/>
                    </a:moveTo>
                    <a:lnTo>
                      <a:pt x="115" y="28"/>
                    </a:lnTo>
                    <a:lnTo>
                      <a:pt x="117" y="27"/>
                    </a:lnTo>
                    <a:moveTo>
                      <a:pt x="137" y="21"/>
                    </a:moveTo>
                    <a:lnTo>
                      <a:pt x="157" y="15"/>
                    </a:lnTo>
                    <a:moveTo>
                      <a:pt x="177" y="9"/>
                    </a:moveTo>
                    <a:lnTo>
                      <a:pt x="197" y="2"/>
                    </a:lnTo>
                  </a:path>
                </a:pathLst>
              </a:cu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8" name="Line 148"/>
              <p:cNvSpPr>
                <a:spLocks noChangeShapeType="1"/>
              </p:cNvSpPr>
              <p:nvPr/>
            </p:nvSpPr>
            <p:spPr bwMode="auto">
              <a:xfrm flipV="1">
                <a:off x="1896" y="2682"/>
                <a:ext cx="0" cy="33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9" name="Freeform 149"/>
              <p:cNvSpPr>
                <a:spLocks/>
              </p:cNvSpPr>
              <p:nvPr/>
            </p:nvSpPr>
            <p:spPr bwMode="auto">
              <a:xfrm>
                <a:off x="1887" y="2715"/>
                <a:ext cx="21" cy="0"/>
              </a:xfrm>
              <a:custGeom>
                <a:avLst/>
                <a:gdLst>
                  <a:gd name="T0" fmla="*/ 0 w 5"/>
                  <a:gd name="T1" fmla="*/ 2 w 5"/>
                  <a:gd name="T2" fmla="*/ 5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0" y="0"/>
                    </a:moveTo>
                    <a:lnTo>
                      <a:pt x="2" y="0"/>
                    </a:lnTo>
                    <a:lnTo>
                      <a:pt x="5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0" name="Freeform 150"/>
              <p:cNvSpPr>
                <a:spLocks/>
              </p:cNvSpPr>
              <p:nvPr/>
            </p:nvSpPr>
            <p:spPr bwMode="auto">
              <a:xfrm>
                <a:off x="1887" y="2682"/>
                <a:ext cx="21" cy="0"/>
              </a:xfrm>
              <a:custGeom>
                <a:avLst/>
                <a:gdLst>
                  <a:gd name="T0" fmla="*/ 5 w 5"/>
                  <a:gd name="T1" fmla="*/ 2 w 5"/>
                  <a:gd name="T2" fmla="*/ 0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5" y="0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1" name="Rectangle 151"/>
              <p:cNvSpPr>
                <a:spLocks noChangeArrowheads="1"/>
              </p:cNvSpPr>
              <p:nvPr/>
            </p:nvSpPr>
            <p:spPr bwMode="auto">
              <a:xfrm>
                <a:off x="1892" y="2666"/>
                <a:ext cx="8" cy="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2" name="Rectangle 152"/>
              <p:cNvSpPr>
                <a:spLocks noChangeArrowheads="1"/>
              </p:cNvSpPr>
              <p:nvPr/>
            </p:nvSpPr>
            <p:spPr bwMode="auto">
              <a:xfrm>
                <a:off x="1887" y="2666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3" name="Rectangle 153"/>
              <p:cNvSpPr>
                <a:spLocks noChangeArrowheads="1"/>
              </p:cNvSpPr>
              <p:nvPr/>
            </p:nvSpPr>
            <p:spPr bwMode="auto">
              <a:xfrm>
                <a:off x="1887" y="2728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4" name="Rectangle 154"/>
              <p:cNvSpPr>
                <a:spLocks noChangeArrowheads="1"/>
              </p:cNvSpPr>
              <p:nvPr/>
            </p:nvSpPr>
            <p:spPr bwMode="auto">
              <a:xfrm>
                <a:off x="1879" y="2670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5" name="Rectangle 155"/>
              <p:cNvSpPr>
                <a:spLocks noChangeArrowheads="1"/>
              </p:cNvSpPr>
              <p:nvPr/>
            </p:nvSpPr>
            <p:spPr bwMode="auto">
              <a:xfrm>
                <a:off x="1879" y="2724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6" name="Rectangle 156"/>
              <p:cNvSpPr>
                <a:spLocks noChangeArrowheads="1"/>
              </p:cNvSpPr>
              <p:nvPr/>
            </p:nvSpPr>
            <p:spPr bwMode="auto">
              <a:xfrm>
                <a:off x="1875" y="2674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7" name="Rectangle 157"/>
              <p:cNvSpPr>
                <a:spLocks noChangeArrowheads="1"/>
              </p:cNvSpPr>
              <p:nvPr/>
            </p:nvSpPr>
            <p:spPr bwMode="auto">
              <a:xfrm>
                <a:off x="1875" y="2720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8" name="Rectangle 158"/>
              <p:cNvSpPr>
                <a:spLocks noChangeArrowheads="1"/>
              </p:cNvSpPr>
              <p:nvPr/>
            </p:nvSpPr>
            <p:spPr bwMode="auto">
              <a:xfrm>
                <a:off x="1871" y="2678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9" name="Rectangle 159"/>
              <p:cNvSpPr>
                <a:spLocks noChangeArrowheads="1"/>
              </p:cNvSpPr>
              <p:nvPr/>
            </p:nvSpPr>
            <p:spPr bwMode="auto">
              <a:xfrm>
                <a:off x="1871" y="2715"/>
                <a:ext cx="50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0" name="Rectangle 160"/>
              <p:cNvSpPr>
                <a:spLocks noChangeArrowheads="1"/>
              </p:cNvSpPr>
              <p:nvPr/>
            </p:nvSpPr>
            <p:spPr bwMode="auto">
              <a:xfrm>
                <a:off x="1867" y="2682"/>
                <a:ext cx="58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1" name="Rectangle 161"/>
              <p:cNvSpPr>
                <a:spLocks noChangeArrowheads="1"/>
              </p:cNvSpPr>
              <p:nvPr/>
            </p:nvSpPr>
            <p:spPr bwMode="auto">
              <a:xfrm>
                <a:off x="1867" y="2707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2" name="Rectangle 162"/>
              <p:cNvSpPr>
                <a:spLocks noChangeArrowheads="1"/>
              </p:cNvSpPr>
              <p:nvPr/>
            </p:nvSpPr>
            <p:spPr bwMode="auto">
              <a:xfrm>
                <a:off x="1863" y="2691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3" name="Rectangle 163"/>
              <p:cNvSpPr>
                <a:spLocks noChangeArrowheads="1"/>
              </p:cNvSpPr>
              <p:nvPr/>
            </p:nvSpPr>
            <p:spPr bwMode="auto">
              <a:xfrm>
                <a:off x="1863" y="2699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4" name="Rectangle 164"/>
              <p:cNvSpPr>
                <a:spLocks noChangeArrowheads="1"/>
              </p:cNvSpPr>
              <p:nvPr/>
            </p:nvSpPr>
            <p:spPr bwMode="auto">
              <a:xfrm>
                <a:off x="1863" y="2699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5" name="Rectangle 165"/>
              <p:cNvSpPr>
                <a:spLocks noChangeArrowheads="1"/>
              </p:cNvSpPr>
              <p:nvPr/>
            </p:nvSpPr>
            <p:spPr bwMode="auto">
              <a:xfrm>
                <a:off x="1863" y="2695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6" name="Oval 166"/>
              <p:cNvSpPr>
                <a:spLocks noChangeArrowheads="1"/>
              </p:cNvSpPr>
              <p:nvPr/>
            </p:nvSpPr>
            <p:spPr bwMode="auto">
              <a:xfrm>
                <a:off x="1863" y="2666"/>
                <a:ext cx="62" cy="62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7" name="Line 167"/>
              <p:cNvSpPr>
                <a:spLocks noChangeShapeType="1"/>
              </p:cNvSpPr>
              <p:nvPr/>
            </p:nvSpPr>
            <p:spPr bwMode="auto">
              <a:xfrm flipV="1">
                <a:off x="2827" y="2288"/>
                <a:ext cx="0" cy="50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8" name="Freeform 168"/>
              <p:cNvSpPr>
                <a:spLocks/>
              </p:cNvSpPr>
              <p:nvPr/>
            </p:nvSpPr>
            <p:spPr bwMode="auto">
              <a:xfrm>
                <a:off x="2814" y="2338"/>
                <a:ext cx="21" cy="0"/>
              </a:xfrm>
              <a:custGeom>
                <a:avLst/>
                <a:gdLst>
                  <a:gd name="T0" fmla="*/ 0 w 5"/>
                  <a:gd name="T1" fmla="*/ 3 w 5"/>
                  <a:gd name="T2" fmla="*/ 5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0" y="0"/>
                    </a:moveTo>
                    <a:lnTo>
                      <a:pt x="3" y="0"/>
                    </a:lnTo>
                    <a:lnTo>
                      <a:pt x="5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9" name="Freeform 169"/>
              <p:cNvSpPr>
                <a:spLocks/>
              </p:cNvSpPr>
              <p:nvPr/>
            </p:nvSpPr>
            <p:spPr bwMode="auto">
              <a:xfrm>
                <a:off x="2814" y="2288"/>
                <a:ext cx="21" cy="0"/>
              </a:xfrm>
              <a:custGeom>
                <a:avLst/>
                <a:gdLst>
                  <a:gd name="T0" fmla="*/ 5 w 5"/>
                  <a:gd name="T1" fmla="*/ 3 w 5"/>
                  <a:gd name="T2" fmla="*/ 0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5" y="0"/>
                    </a:moveTo>
                    <a:lnTo>
                      <a:pt x="3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0" name="Rectangle 170"/>
              <p:cNvSpPr>
                <a:spLocks noChangeArrowheads="1"/>
              </p:cNvSpPr>
              <p:nvPr/>
            </p:nvSpPr>
            <p:spPr bwMode="auto">
              <a:xfrm>
                <a:off x="2823" y="2280"/>
                <a:ext cx="8" cy="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1" name="Rectangle 171"/>
              <p:cNvSpPr>
                <a:spLocks noChangeArrowheads="1"/>
              </p:cNvSpPr>
              <p:nvPr/>
            </p:nvSpPr>
            <p:spPr bwMode="auto">
              <a:xfrm>
                <a:off x="2818" y="2280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2" name="Rectangle 172"/>
              <p:cNvSpPr>
                <a:spLocks noChangeArrowheads="1"/>
              </p:cNvSpPr>
              <p:nvPr/>
            </p:nvSpPr>
            <p:spPr bwMode="auto">
              <a:xfrm>
                <a:off x="2818" y="2342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3" name="Rectangle 173"/>
              <p:cNvSpPr>
                <a:spLocks noChangeArrowheads="1"/>
              </p:cNvSpPr>
              <p:nvPr/>
            </p:nvSpPr>
            <p:spPr bwMode="auto">
              <a:xfrm>
                <a:off x="2810" y="2284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4" name="Rectangle 174"/>
              <p:cNvSpPr>
                <a:spLocks noChangeArrowheads="1"/>
              </p:cNvSpPr>
              <p:nvPr/>
            </p:nvSpPr>
            <p:spPr bwMode="auto">
              <a:xfrm>
                <a:off x="2810" y="2338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5" name="Rectangle 175"/>
              <p:cNvSpPr>
                <a:spLocks noChangeArrowheads="1"/>
              </p:cNvSpPr>
              <p:nvPr/>
            </p:nvSpPr>
            <p:spPr bwMode="auto">
              <a:xfrm>
                <a:off x="2806" y="2288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6" name="Rectangle 176"/>
              <p:cNvSpPr>
                <a:spLocks noChangeArrowheads="1"/>
              </p:cNvSpPr>
              <p:nvPr/>
            </p:nvSpPr>
            <p:spPr bwMode="auto">
              <a:xfrm>
                <a:off x="2806" y="2334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7" name="Rectangle 177"/>
              <p:cNvSpPr>
                <a:spLocks noChangeArrowheads="1"/>
              </p:cNvSpPr>
              <p:nvPr/>
            </p:nvSpPr>
            <p:spPr bwMode="auto">
              <a:xfrm>
                <a:off x="2802" y="2292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8" name="Rectangle 178"/>
              <p:cNvSpPr>
                <a:spLocks noChangeArrowheads="1"/>
              </p:cNvSpPr>
              <p:nvPr/>
            </p:nvSpPr>
            <p:spPr bwMode="auto">
              <a:xfrm>
                <a:off x="2802" y="2330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9" name="Rectangle 179"/>
              <p:cNvSpPr>
                <a:spLocks noChangeArrowheads="1"/>
              </p:cNvSpPr>
              <p:nvPr/>
            </p:nvSpPr>
            <p:spPr bwMode="auto">
              <a:xfrm>
                <a:off x="2798" y="2296"/>
                <a:ext cx="58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0" name="Rectangle 180"/>
              <p:cNvSpPr>
                <a:spLocks noChangeArrowheads="1"/>
              </p:cNvSpPr>
              <p:nvPr/>
            </p:nvSpPr>
            <p:spPr bwMode="auto">
              <a:xfrm>
                <a:off x="2798" y="2321"/>
                <a:ext cx="58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1" name="Rectangle 181"/>
              <p:cNvSpPr>
                <a:spLocks noChangeArrowheads="1"/>
              </p:cNvSpPr>
              <p:nvPr/>
            </p:nvSpPr>
            <p:spPr bwMode="auto">
              <a:xfrm>
                <a:off x="2794" y="2305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2" name="Rectangle 182"/>
              <p:cNvSpPr>
                <a:spLocks noChangeArrowheads="1"/>
              </p:cNvSpPr>
              <p:nvPr/>
            </p:nvSpPr>
            <p:spPr bwMode="auto">
              <a:xfrm>
                <a:off x="2794" y="2313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3" name="Rectangle 183"/>
              <p:cNvSpPr>
                <a:spLocks noChangeArrowheads="1"/>
              </p:cNvSpPr>
              <p:nvPr/>
            </p:nvSpPr>
            <p:spPr bwMode="auto">
              <a:xfrm>
                <a:off x="2794" y="2313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4" name="Rectangle 184"/>
              <p:cNvSpPr>
                <a:spLocks noChangeArrowheads="1"/>
              </p:cNvSpPr>
              <p:nvPr/>
            </p:nvSpPr>
            <p:spPr bwMode="auto">
              <a:xfrm>
                <a:off x="2794" y="2309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5" name="Oval 185"/>
              <p:cNvSpPr>
                <a:spLocks noChangeArrowheads="1"/>
              </p:cNvSpPr>
              <p:nvPr/>
            </p:nvSpPr>
            <p:spPr bwMode="auto">
              <a:xfrm>
                <a:off x="2794" y="2280"/>
                <a:ext cx="62" cy="62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6" name="Line 186"/>
              <p:cNvSpPr>
                <a:spLocks noChangeShapeType="1"/>
              </p:cNvSpPr>
              <p:nvPr/>
            </p:nvSpPr>
            <p:spPr bwMode="auto">
              <a:xfrm flipV="1">
                <a:off x="3754" y="1956"/>
                <a:ext cx="0" cy="100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7" name="Freeform 187"/>
              <p:cNvSpPr>
                <a:spLocks/>
              </p:cNvSpPr>
              <p:nvPr/>
            </p:nvSpPr>
            <p:spPr bwMode="auto">
              <a:xfrm>
                <a:off x="3745" y="2056"/>
                <a:ext cx="17" cy="0"/>
              </a:xfrm>
              <a:custGeom>
                <a:avLst/>
                <a:gdLst>
                  <a:gd name="T0" fmla="*/ 0 w 4"/>
                  <a:gd name="T1" fmla="*/ 2 w 4"/>
                  <a:gd name="T2" fmla="*/ 4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0" y="0"/>
                    </a:moveTo>
                    <a:lnTo>
                      <a:pt x="2" y="0"/>
                    </a:lnTo>
                    <a:lnTo>
                      <a:pt x="4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8" name="Freeform 188"/>
              <p:cNvSpPr>
                <a:spLocks/>
              </p:cNvSpPr>
              <p:nvPr/>
            </p:nvSpPr>
            <p:spPr bwMode="auto">
              <a:xfrm>
                <a:off x="3745" y="1956"/>
                <a:ext cx="17" cy="0"/>
              </a:xfrm>
              <a:custGeom>
                <a:avLst/>
                <a:gdLst>
                  <a:gd name="T0" fmla="*/ 4 w 4"/>
                  <a:gd name="T1" fmla="*/ 2 w 4"/>
                  <a:gd name="T2" fmla="*/ 0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4" y="0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9" name="Rectangle 189"/>
              <p:cNvSpPr>
                <a:spLocks noChangeArrowheads="1"/>
              </p:cNvSpPr>
              <p:nvPr/>
            </p:nvSpPr>
            <p:spPr bwMode="auto">
              <a:xfrm>
                <a:off x="3750" y="1973"/>
                <a:ext cx="8" cy="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0" name="Rectangle 190"/>
              <p:cNvSpPr>
                <a:spLocks noChangeArrowheads="1"/>
              </p:cNvSpPr>
              <p:nvPr/>
            </p:nvSpPr>
            <p:spPr bwMode="auto">
              <a:xfrm>
                <a:off x="3745" y="1973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1" name="Rectangle 191"/>
              <p:cNvSpPr>
                <a:spLocks noChangeArrowheads="1"/>
              </p:cNvSpPr>
              <p:nvPr/>
            </p:nvSpPr>
            <p:spPr bwMode="auto">
              <a:xfrm>
                <a:off x="3745" y="2035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2" name="Rectangle 192"/>
              <p:cNvSpPr>
                <a:spLocks noChangeArrowheads="1"/>
              </p:cNvSpPr>
              <p:nvPr/>
            </p:nvSpPr>
            <p:spPr bwMode="auto">
              <a:xfrm>
                <a:off x="3737" y="1977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3" name="Rectangle 193"/>
              <p:cNvSpPr>
                <a:spLocks noChangeArrowheads="1"/>
              </p:cNvSpPr>
              <p:nvPr/>
            </p:nvSpPr>
            <p:spPr bwMode="auto">
              <a:xfrm>
                <a:off x="3737" y="2031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4" name="Rectangle 194"/>
              <p:cNvSpPr>
                <a:spLocks noChangeArrowheads="1"/>
              </p:cNvSpPr>
              <p:nvPr/>
            </p:nvSpPr>
            <p:spPr bwMode="auto">
              <a:xfrm>
                <a:off x="3733" y="1981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5" name="Rectangle 195"/>
              <p:cNvSpPr>
                <a:spLocks noChangeArrowheads="1"/>
              </p:cNvSpPr>
              <p:nvPr/>
            </p:nvSpPr>
            <p:spPr bwMode="auto">
              <a:xfrm>
                <a:off x="3733" y="2027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6" name="Rectangle 196"/>
              <p:cNvSpPr>
                <a:spLocks noChangeArrowheads="1"/>
              </p:cNvSpPr>
              <p:nvPr/>
            </p:nvSpPr>
            <p:spPr bwMode="auto">
              <a:xfrm>
                <a:off x="3729" y="1985"/>
                <a:ext cx="4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7" name="Rectangle 197"/>
              <p:cNvSpPr>
                <a:spLocks noChangeArrowheads="1"/>
              </p:cNvSpPr>
              <p:nvPr/>
            </p:nvSpPr>
            <p:spPr bwMode="auto">
              <a:xfrm>
                <a:off x="3729" y="2023"/>
                <a:ext cx="4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8" name="Rectangle 198"/>
              <p:cNvSpPr>
                <a:spLocks noChangeArrowheads="1"/>
              </p:cNvSpPr>
              <p:nvPr/>
            </p:nvSpPr>
            <p:spPr bwMode="auto">
              <a:xfrm>
                <a:off x="3725" y="1989"/>
                <a:ext cx="58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9" name="Rectangle 199"/>
              <p:cNvSpPr>
                <a:spLocks noChangeArrowheads="1"/>
              </p:cNvSpPr>
              <p:nvPr/>
            </p:nvSpPr>
            <p:spPr bwMode="auto">
              <a:xfrm>
                <a:off x="3725" y="2014"/>
                <a:ext cx="58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0" name="Rectangle 200"/>
              <p:cNvSpPr>
                <a:spLocks noChangeArrowheads="1"/>
              </p:cNvSpPr>
              <p:nvPr/>
            </p:nvSpPr>
            <p:spPr bwMode="auto">
              <a:xfrm>
                <a:off x="3721" y="1998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1" name="Rectangle 201"/>
              <p:cNvSpPr>
                <a:spLocks noChangeArrowheads="1"/>
              </p:cNvSpPr>
              <p:nvPr/>
            </p:nvSpPr>
            <p:spPr bwMode="auto">
              <a:xfrm>
                <a:off x="3721" y="2006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2" name="Rectangle 202"/>
              <p:cNvSpPr>
                <a:spLocks noChangeArrowheads="1"/>
              </p:cNvSpPr>
              <p:nvPr/>
            </p:nvSpPr>
            <p:spPr bwMode="auto">
              <a:xfrm>
                <a:off x="3721" y="2006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3" name="Rectangle 203"/>
              <p:cNvSpPr>
                <a:spLocks noChangeArrowheads="1"/>
              </p:cNvSpPr>
              <p:nvPr/>
            </p:nvSpPr>
            <p:spPr bwMode="auto">
              <a:xfrm>
                <a:off x="3721" y="2002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4" name="Oval 204"/>
              <p:cNvSpPr>
                <a:spLocks noChangeArrowheads="1"/>
              </p:cNvSpPr>
              <p:nvPr/>
            </p:nvSpPr>
            <p:spPr bwMode="auto">
              <a:xfrm>
                <a:off x="3721" y="1973"/>
                <a:ext cx="62" cy="62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6" name="Line 206"/>
            <p:cNvSpPr>
              <a:spLocks noChangeShapeType="1"/>
            </p:cNvSpPr>
            <p:nvPr/>
          </p:nvSpPr>
          <p:spPr bwMode="auto">
            <a:xfrm flipV="1">
              <a:off x="4681" y="1628"/>
              <a:ext cx="0" cy="150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Freeform 207"/>
            <p:cNvSpPr>
              <a:spLocks/>
            </p:cNvSpPr>
            <p:nvPr/>
          </p:nvSpPr>
          <p:spPr bwMode="auto">
            <a:xfrm>
              <a:off x="4672" y="1778"/>
              <a:ext cx="21" cy="0"/>
            </a:xfrm>
            <a:custGeom>
              <a:avLst/>
              <a:gdLst>
                <a:gd name="T0" fmla="*/ 0 w 5"/>
                <a:gd name="T1" fmla="*/ 2 w 5"/>
                <a:gd name="T2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2" y="0"/>
                  </a:lnTo>
                  <a:lnTo>
                    <a:pt x="5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Freeform 208"/>
            <p:cNvSpPr>
              <a:spLocks/>
            </p:cNvSpPr>
            <p:nvPr/>
          </p:nvSpPr>
          <p:spPr bwMode="auto">
            <a:xfrm>
              <a:off x="4672" y="1628"/>
              <a:ext cx="21" cy="0"/>
            </a:xfrm>
            <a:custGeom>
              <a:avLst/>
              <a:gdLst>
                <a:gd name="T0" fmla="*/ 5 w 5"/>
                <a:gd name="T1" fmla="*/ 2 w 5"/>
                <a:gd name="T2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Rectangle 209"/>
            <p:cNvSpPr>
              <a:spLocks noChangeArrowheads="1"/>
            </p:cNvSpPr>
            <p:nvPr/>
          </p:nvSpPr>
          <p:spPr bwMode="auto">
            <a:xfrm>
              <a:off x="4676" y="1670"/>
              <a:ext cx="9" cy="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Rectangle 210"/>
            <p:cNvSpPr>
              <a:spLocks noChangeArrowheads="1"/>
            </p:cNvSpPr>
            <p:nvPr/>
          </p:nvSpPr>
          <p:spPr bwMode="auto">
            <a:xfrm>
              <a:off x="4672" y="1670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Rectangle 211"/>
            <p:cNvSpPr>
              <a:spLocks noChangeArrowheads="1"/>
            </p:cNvSpPr>
            <p:nvPr/>
          </p:nvSpPr>
          <p:spPr bwMode="auto">
            <a:xfrm>
              <a:off x="4672" y="1732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Rectangle 212"/>
            <p:cNvSpPr>
              <a:spLocks noChangeArrowheads="1"/>
            </p:cNvSpPr>
            <p:nvPr/>
          </p:nvSpPr>
          <p:spPr bwMode="auto">
            <a:xfrm>
              <a:off x="4664" y="1674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Rectangle 213"/>
            <p:cNvSpPr>
              <a:spLocks noChangeArrowheads="1"/>
            </p:cNvSpPr>
            <p:nvPr/>
          </p:nvSpPr>
          <p:spPr bwMode="auto">
            <a:xfrm>
              <a:off x="4664" y="1728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Rectangle 214"/>
            <p:cNvSpPr>
              <a:spLocks noChangeArrowheads="1"/>
            </p:cNvSpPr>
            <p:nvPr/>
          </p:nvSpPr>
          <p:spPr bwMode="auto">
            <a:xfrm>
              <a:off x="4660" y="1678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Rectangle 215"/>
            <p:cNvSpPr>
              <a:spLocks noChangeArrowheads="1"/>
            </p:cNvSpPr>
            <p:nvPr/>
          </p:nvSpPr>
          <p:spPr bwMode="auto">
            <a:xfrm>
              <a:off x="4660" y="1724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Rectangle 216"/>
            <p:cNvSpPr>
              <a:spLocks noChangeArrowheads="1"/>
            </p:cNvSpPr>
            <p:nvPr/>
          </p:nvSpPr>
          <p:spPr bwMode="auto">
            <a:xfrm>
              <a:off x="4656" y="1682"/>
              <a:ext cx="4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Rectangle 217"/>
            <p:cNvSpPr>
              <a:spLocks noChangeArrowheads="1"/>
            </p:cNvSpPr>
            <p:nvPr/>
          </p:nvSpPr>
          <p:spPr bwMode="auto">
            <a:xfrm>
              <a:off x="4656" y="1720"/>
              <a:ext cx="4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Rectangle 218"/>
            <p:cNvSpPr>
              <a:spLocks noChangeArrowheads="1"/>
            </p:cNvSpPr>
            <p:nvPr/>
          </p:nvSpPr>
          <p:spPr bwMode="auto">
            <a:xfrm>
              <a:off x="4652" y="1686"/>
              <a:ext cx="5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Rectangle 219"/>
            <p:cNvSpPr>
              <a:spLocks noChangeArrowheads="1"/>
            </p:cNvSpPr>
            <p:nvPr/>
          </p:nvSpPr>
          <p:spPr bwMode="auto">
            <a:xfrm>
              <a:off x="4652" y="1711"/>
              <a:ext cx="5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Rectangle 220"/>
            <p:cNvSpPr>
              <a:spLocks noChangeArrowheads="1"/>
            </p:cNvSpPr>
            <p:nvPr/>
          </p:nvSpPr>
          <p:spPr bwMode="auto">
            <a:xfrm>
              <a:off x="4647" y="1695"/>
              <a:ext cx="67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Rectangle 221"/>
            <p:cNvSpPr>
              <a:spLocks noChangeArrowheads="1"/>
            </p:cNvSpPr>
            <p:nvPr/>
          </p:nvSpPr>
          <p:spPr bwMode="auto">
            <a:xfrm>
              <a:off x="4647" y="1703"/>
              <a:ext cx="67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Rectangle 222"/>
            <p:cNvSpPr>
              <a:spLocks noChangeArrowheads="1"/>
            </p:cNvSpPr>
            <p:nvPr/>
          </p:nvSpPr>
          <p:spPr bwMode="auto">
            <a:xfrm>
              <a:off x="4647" y="1703"/>
              <a:ext cx="6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Rectangle 223"/>
            <p:cNvSpPr>
              <a:spLocks noChangeArrowheads="1"/>
            </p:cNvSpPr>
            <p:nvPr/>
          </p:nvSpPr>
          <p:spPr bwMode="auto">
            <a:xfrm>
              <a:off x="4647" y="1699"/>
              <a:ext cx="6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Oval 224"/>
            <p:cNvSpPr>
              <a:spLocks noChangeArrowheads="1"/>
            </p:cNvSpPr>
            <p:nvPr/>
          </p:nvSpPr>
          <p:spPr bwMode="auto">
            <a:xfrm>
              <a:off x="4647" y="1670"/>
              <a:ext cx="63" cy="62"/>
            </a:xfrm>
            <a:prstGeom prst="ellips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225"/>
            <p:cNvSpPr>
              <a:spLocks/>
            </p:cNvSpPr>
            <p:nvPr/>
          </p:nvSpPr>
          <p:spPr bwMode="auto">
            <a:xfrm>
              <a:off x="969" y="1479"/>
              <a:ext cx="1858" cy="1714"/>
            </a:xfrm>
            <a:custGeom>
              <a:avLst/>
              <a:gdLst>
                <a:gd name="T0" fmla="*/ 0 w 449"/>
                <a:gd name="T1" fmla="*/ 413 h 413"/>
                <a:gd name="T2" fmla="*/ 45 w 449"/>
                <a:gd name="T3" fmla="*/ 391 h 413"/>
                <a:gd name="T4" fmla="*/ 90 w 449"/>
                <a:gd name="T5" fmla="*/ 332 h 413"/>
                <a:gd name="T6" fmla="*/ 135 w 449"/>
                <a:gd name="T7" fmla="*/ 263 h 413"/>
                <a:gd name="T8" fmla="*/ 179 w 449"/>
                <a:gd name="T9" fmla="*/ 211 h 413"/>
                <a:gd name="T10" fmla="*/ 224 w 449"/>
                <a:gd name="T11" fmla="*/ 163 h 413"/>
                <a:gd name="T12" fmla="*/ 269 w 449"/>
                <a:gd name="T13" fmla="*/ 129 h 413"/>
                <a:gd name="T14" fmla="*/ 314 w 449"/>
                <a:gd name="T15" fmla="*/ 97 h 413"/>
                <a:gd name="T16" fmla="*/ 359 w 449"/>
                <a:gd name="T17" fmla="*/ 64 h 413"/>
                <a:gd name="T18" fmla="*/ 404 w 449"/>
                <a:gd name="T19" fmla="*/ 30 h 413"/>
                <a:gd name="T20" fmla="*/ 449 w 449"/>
                <a:gd name="T21" fmla="*/ 0 h 4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9" h="413">
                  <a:moveTo>
                    <a:pt x="0" y="413"/>
                  </a:moveTo>
                  <a:lnTo>
                    <a:pt x="45" y="391"/>
                  </a:lnTo>
                  <a:lnTo>
                    <a:pt x="90" y="332"/>
                  </a:lnTo>
                  <a:lnTo>
                    <a:pt x="135" y="263"/>
                  </a:lnTo>
                  <a:lnTo>
                    <a:pt x="179" y="211"/>
                  </a:lnTo>
                  <a:lnTo>
                    <a:pt x="224" y="163"/>
                  </a:lnTo>
                  <a:lnTo>
                    <a:pt x="269" y="129"/>
                  </a:lnTo>
                  <a:lnTo>
                    <a:pt x="314" y="97"/>
                  </a:lnTo>
                  <a:lnTo>
                    <a:pt x="359" y="64"/>
                  </a:lnTo>
                  <a:lnTo>
                    <a:pt x="404" y="30"/>
                  </a:lnTo>
                  <a:lnTo>
                    <a:pt x="449" y="0"/>
                  </a:lnTo>
                </a:path>
              </a:pathLst>
            </a:cu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226"/>
            <p:cNvSpPr>
              <a:spLocks noEditPoints="1"/>
            </p:cNvSpPr>
            <p:nvPr/>
          </p:nvSpPr>
          <p:spPr bwMode="auto">
            <a:xfrm>
              <a:off x="2905" y="707"/>
              <a:ext cx="1776" cy="735"/>
            </a:xfrm>
            <a:custGeom>
              <a:avLst/>
              <a:gdLst>
                <a:gd name="T0" fmla="*/ 0 w 429"/>
                <a:gd name="T1" fmla="*/ 177 h 177"/>
                <a:gd name="T2" fmla="*/ 19 w 429"/>
                <a:gd name="T3" fmla="*/ 168 h 177"/>
                <a:gd name="T4" fmla="*/ 26 w 429"/>
                <a:gd name="T5" fmla="*/ 165 h 177"/>
                <a:gd name="T6" fmla="*/ 38 w 429"/>
                <a:gd name="T7" fmla="*/ 160 h 177"/>
                <a:gd name="T8" fmla="*/ 56 w 429"/>
                <a:gd name="T9" fmla="*/ 151 h 177"/>
                <a:gd name="T10" fmla="*/ 70 w 429"/>
                <a:gd name="T11" fmla="*/ 145 h 177"/>
                <a:gd name="T12" fmla="*/ 75 w 429"/>
                <a:gd name="T13" fmla="*/ 143 h 177"/>
                <a:gd name="T14" fmla="*/ 94 w 429"/>
                <a:gd name="T15" fmla="*/ 134 h 177"/>
                <a:gd name="T16" fmla="*/ 113 w 429"/>
                <a:gd name="T17" fmla="*/ 126 h 177"/>
                <a:gd name="T18" fmla="*/ 132 w 429"/>
                <a:gd name="T19" fmla="*/ 117 h 177"/>
                <a:gd name="T20" fmla="*/ 151 w 429"/>
                <a:gd name="T21" fmla="*/ 109 h 177"/>
                <a:gd name="T22" fmla="*/ 170 w 429"/>
                <a:gd name="T23" fmla="*/ 101 h 177"/>
                <a:gd name="T24" fmla="*/ 189 w 429"/>
                <a:gd name="T25" fmla="*/ 93 h 177"/>
                <a:gd name="T26" fmla="*/ 208 w 429"/>
                <a:gd name="T27" fmla="*/ 85 h 177"/>
                <a:gd name="T28" fmla="*/ 227 w 429"/>
                <a:gd name="T29" fmla="*/ 77 h 177"/>
                <a:gd name="T30" fmla="*/ 246 w 429"/>
                <a:gd name="T31" fmla="*/ 70 h 177"/>
                <a:gd name="T32" fmla="*/ 250 w 429"/>
                <a:gd name="T33" fmla="*/ 68 h 177"/>
                <a:gd name="T34" fmla="*/ 265 w 429"/>
                <a:gd name="T35" fmla="*/ 62 h 177"/>
                <a:gd name="T36" fmla="*/ 284 w 429"/>
                <a:gd name="T37" fmla="*/ 54 h 177"/>
                <a:gd name="T38" fmla="*/ 295 w 429"/>
                <a:gd name="T39" fmla="*/ 50 h 177"/>
                <a:gd name="T40" fmla="*/ 303 w 429"/>
                <a:gd name="T41" fmla="*/ 47 h 177"/>
                <a:gd name="T42" fmla="*/ 322 w 429"/>
                <a:gd name="T43" fmla="*/ 40 h 177"/>
                <a:gd name="T44" fmla="*/ 340 w 429"/>
                <a:gd name="T45" fmla="*/ 33 h 177"/>
                <a:gd name="T46" fmla="*/ 340 w 429"/>
                <a:gd name="T47" fmla="*/ 33 h 177"/>
                <a:gd name="T48" fmla="*/ 359 w 429"/>
                <a:gd name="T49" fmla="*/ 26 h 177"/>
                <a:gd name="T50" fmla="*/ 378 w 429"/>
                <a:gd name="T51" fmla="*/ 19 h 177"/>
                <a:gd name="T52" fmla="*/ 397 w 429"/>
                <a:gd name="T53" fmla="*/ 12 h 177"/>
                <a:gd name="T54" fmla="*/ 416 w 429"/>
                <a:gd name="T55" fmla="*/ 5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29" h="177">
                  <a:moveTo>
                    <a:pt x="19" y="168"/>
                  </a:moveTo>
                  <a:lnTo>
                    <a:pt x="26" y="165"/>
                  </a:lnTo>
                  <a:lnTo>
                    <a:pt x="38" y="160"/>
                  </a:lnTo>
                  <a:moveTo>
                    <a:pt x="56" y="151"/>
                  </a:moveTo>
                  <a:lnTo>
                    <a:pt x="70" y="145"/>
                  </a:lnTo>
                  <a:lnTo>
                    <a:pt x="75" y="143"/>
                  </a:lnTo>
                  <a:moveTo>
                    <a:pt x="94" y="134"/>
                  </a:moveTo>
                  <a:lnTo>
                    <a:pt x="113" y="126"/>
                  </a:lnTo>
                  <a:moveTo>
                    <a:pt x="132" y="117"/>
                  </a:moveTo>
                  <a:lnTo>
                    <a:pt x="151" y="109"/>
                  </a:lnTo>
                  <a:moveTo>
                    <a:pt x="170" y="101"/>
                  </a:moveTo>
                  <a:lnTo>
                    <a:pt x="189" y="93"/>
                  </a:lnTo>
                  <a:moveTo>
                    <a:pt x="208" y="85"/>
                  </a:moveTo>
                  <a:lnTo>
                    <a:pt x="227" y="77"/>
                  </a:lnTo>
                  <a:moveTo>
                    <a:pt x="246" y="70"/>
                  </a:moveTo>
                  <a:lnTo>
                    <a:pt x="250" y="68"/>
                  </a:lnTo>
                  <a:lnTo>
                    <a:pt x="265" y="62"/>
                  </a:lnTo>
                  <a:moveTo>
                    <a:pt x="284" y="54"/>
                  </a:moveTo>
                  <a:lnTo>
                    <a:pt x="295" y="50"/>
                  </a:lnTo>
                  <a:lnTo>
                    <a:pt x="303" y="47"/>
                  </a:lnTo>
                  <a:moveTo>
                    <a:pt x="322" y="40"/>
                  </a:moveTo>
                  <a:lnTo>
                    <a:pt x="340" y="33"/>
                  </a:lnTo>
                  <a:lnTo>
                    <a:pt x="340" y="33"/>
                  </a:lnTo>
                  <a:moveTo>
                    <a:pt x="359" y="26"/>
                  </a:moveTo>
                  <a:lnTo>
                    <a:pt x="378" y="19"/>
                  </a:lnTo>
                  <a:moveTo>
                    <a:pt x="397" y="12"/>
                  </a:moveTo>
                  <a:lnTo>
                    <a:pt x="416" y="5"/>
                  </a:lnTo>
                </a:path>
              </a:pathLst>
            </a:cu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Line 227"/>
            <p:cNvSpPr>
              <a:spLocks noChangeShapeType="1"/>
            </p:cNvSpPr>
            <p:nvPr/>
          </p:nvSpPr>
          <p:spPr bwMode="auto">
            <a:xfrm flipV="1">
              <a:off x="1896" y="2122"/>
              <a:ext cx="0" cy="7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228"/>
            <p:cNvSpPr>
              <a:spLocks/>
            </p:cNvSpPr>
            <p:nvPr/>
          </p:nvSpPr>
          <p:spPr bwMode="auto">
            <a:xfrm>
              <a:off x="1887" y="2193"/>
              <a:ext cx="21" cy="0"/>
            </a:xfrm>
            <a:custGeom>
              <a:avLst/>
              <a:gdLst>
                <a:gd name="T0" fmla="*/ 0 w 5"/>
                <a:gd name="T1" fmla="*/ 2 w 5"/>
                <a:gd name="T2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2" y="0"/>
                  </a:lnTo>
                  <a:lnTo>
                    <a:pt x="5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229"/>
            <p:cNvSpPr>
              <a:spLocks/>
            </p:cNvSpPr>
            <p:nvPr/>
          </p:nvSpPr>
          <p:spPr bwMode="auto">
            <a:xfrm>
              <a:off x="1887" y="2122"/>
              <a:ext cx="21" cy="0"/>
            </a:xfrm>
            <a:custGeom>
              <a:avLst/>
              <a:gdLst>
                <a:gd name="T0" fmla="*/ 5 w 5"/>
                <a:gd name="T1" fmla="*/ 2 w 5"/>
                <a:gd name="T2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Rectangle 230"/>
            <p:cNvSpPr>
              <a:spLocks noChangeArrowheads="1"/>
            </p:cNvSpPr>
            <p:nvPr/>
          </p:nvSpPr>
          <p:spPr bwMode="auto">
            <a:xfrm>
              <a:off x="1892" y="2122"/>
              <a:ext cx="8" cy="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Rectangle 231"/>
            <p:cNvSpPr>
              <a:spLocks noChangeArrowheads="1"/>
            </p:cNvSpPr>
            <p:nvPr/>
          </p:nvSpPr>
          <p:spPr bwMode="auto">
            <a:xfrm>
              <a:off x="1887" y="2122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Rectangle 232"/>
            <p:cNvSpPr>
              <a:spLocks noChangeArrowheads="1"/>
            </p:cNvSpPr>
            <p:nvPr/>
          </p:nvSpPr>
          <p:spPr bwMode="auto">
            <a:xfrm>
              <a:off x="1887" y="2184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Rectangle 233"/>
            <p:cNvSpPr>
              <a:spLocks noChangeArrowheads="1"/>
            </p:cNvSpPr>
            <p:nvPr/>
          </p:nvSpPr>
          <p:spPr bwMode="auto">
            <a:xfrm>
              <a:off x="1879" y="2126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" name="Rectangle 234"/>
            <p:cNvSpPr>
              <a:spLocks noChangeArrowheads="1"/>
            </p:cNvSpPr>
            <p:nvPr/>
          </p:nvSpPr>
          <p:spPr bwMode="auto">
            <a:xfrm>
              <a:off x="1879" y="2180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" name="Rectangle 235"/>
            <p:cNvSpPr>
              <a:spLocks noChangeArrowheads="1"/>
            </p:cNvSpPr>
            <p:nvPr/>
          </p:nvSpPr>
          <p:spPr bwMode="auto">
            <a:xfrm>
              <a:off x="1875" y="2130"/>
              <a:ext cx="41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" name="Rectangle 236"/>
            <p:cNvSpPr>
              <a:spLocks noChangeArrowheads="1"/>
            </p:cNvSpPr>
            <p:nvPr/>
          </p:nvSpPr>
          <p:spPr bwMode="auto">
            <a:xfrm>
              <a:off x="1875" y="2176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Rectangle 237"/>
            <p:cNvSpPr>
              <a:spLocks noChangeArrowheads="1"/>
            </p:cNvSpPr>
            <p:nvPr/>
          </p:nvSpPr>
          <p:spPr bwMode="auto">
            <a:xfrm>
              <a:off x="1871" y="2135"/>
              <a:ext cx="5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Rectangle 238"/>
            <p:cNvSpPr>
              <a:spLocks noChangeArrowheads="1"/>
            </p:cNvSpPr>
            <p:nvPr/>
          </p:nvSpPr>
          <p:spPr bwMode="auto">
            <a:xfrm>
              <a:off x="1871" y="2172"/>
              <a:ext cx="5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" name="Rectangle 239"/>
            <p:cNvSpPr>
              <a:spLocks noChangeArrowheads="1"/>
            </p:cNvSpPr>
            <p:nvPr/>
          </p:nvSpPr>
          <p:spPr bwMode="auto">
            <a:xfrm>
              <a:off x="1867" y="2139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" name="Rectangle 240"/>
            <p:cNvSpPr>
              <a:spLocks noChangeArrowheads="1"/>
            </p:cNvSpPr>
            <p:nvPr/>
          </p:nvSpPr>
          <p:spPr bwMode="auto">
            <a:xfrm>
              <a:off x="1867" y="2164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" name="Rectangle 241"/>
            <p:cNvSpPr>
              <a:spLocks noChangeArrowheads="1"/>
            </p:cNvSpPr>
            <p:nvPr/>
          </p:nvSpPr>
          <p:spPr bwMode="auto">
            <a:xfrm>
              <a:off x="1863" y="2147"/>
              <a:ext cx="66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" name="Rectangle 242"/>
            <p:cNvSpPr>
              <a:spLocks noChangeArrowheads="1"/>
            </p:cNvSpPr>
            <p:nvPr/>
          </p:nvSpPr>
          <p:spPr bwMode="auto">
            <a:xfrm>
              <a:off x="1863" y="2155"/>
              <a:ext cx="66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" name="Rectangle 243"/>
            <p:cNvSpPr>
              <a:spLocks noChangeArrowheads="1"/>
            </p:cNvSpPr>
            <p:nvPr/>
          </p:nvSpPr>
          <p:spPr bwMode="auto">
            <a:xfrm>
              <a:off x="1863" y="2155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" name="Rectangle 244"/>
            <p:cNvSpPr>
              <a:spLocks noChangeArrowheads="1"/>
            </p:cNvSpPr>
            <p:nvPr/>
          </p:nvSpPr>
          <p:spPr bwMode="auto">
            <a:xfrm>
              <a:off x="1863" y="2151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" name="Oval 245"/>
            <p:cNvSpPr>
              <a:spLocks noChangeArrowheads="1"/>
            </p:cNvSpPr>
            <p:nvPr/>
          </p:nvSpPr>
          <p:spPr bwMode="auto">
            <a:xfrm>
              <a:off x="1863" y="2122"/>
              <a:ext cx="62" cy="62"/>
            </a:xfrm>
            <a:prstGeom prst="ellips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" name="Line 246"/>
            <p:cNvSpPr>
              <a:spLocks noChangeShapeType="1"/>
            </p:cNvSpPr>
            <p:nvPr/>
          </p:nvSpPr>
          <p:spPr bwMode="auto">
            <a:xfrm flipV="1">
              <a:off x="2827" y="1429"/>
              <a:ext cx="0" cy="104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" name="Freeform 247"/>
            <p:cNvSpPr>
              <a:spLocks/>
            </p:cNvSpPr>
            <p:nvPr/>
          </p:nvSpPr>
          <p:spPr bwMode="auto">
            <a:xfrm>
              <a:off x="2814" y="1533"/>
              <a:ext cx="21" cy="0"/>
            </a:xfrm>
            <a:custGeom>
              <a:avLst/>
              <a:gdLst>
                <a:gd name="T0" fmla="*/ 0 w 5"/>
                <a:gd name="T1" fmla="*/ 3 w 5"/>
                <a:gd name="T2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3" y="0"/>
                  </a:lnTo>
                  <a:lnTo>
                    <a:pt x="5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" name="Freeform 248"/>
            <p:cNvSpPr>
              <a:spLocks/>
            </p:cNvSpPr>
            <p:nvPr/>
          </p:nvSpPr>
          <p:spPr bwMode="auto">
            <a:xfrm>
              <a:off x="2814" y="1429"/>
              <a:ext cx="21" cy="0"/>
            </a:xfrm>
            <a:custGeom>
              <a:avLst/>
              <a:gdLst>
                <a:gd name="T0" fmla="*/ 5 w 5"/>
                <a:gd name="T1" fmla="*/ 3 w 5"/>
                <a:gd name="T2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3" y="0"/>
                  </a:lnTo>
                  <a:lnTo>
                    <a:pt x="0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Rectangle 249"/>
            <p:cNvSpPr>
              <a:spLocks noChangeArrowheads="1"/>
            </p:cNvSpPr>
            <p:nvPr/>
          </p:nvSpPr>
          <p:spPr bwMode="auto">
            <a:xfrm>
              <a:off x="2823" y="1446"/>
              <a:ext cx="8" cy="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Rectangle 250"/>
            <p:cNvSpPr>
              <a:spLocks noChangeArrowheads="1"/>
            </p:cNvSpPr>
            <p:nvPr/>
          </p:nvSpPr>
          <p:spPr bwMode="auto">
            <a:xfrm>
              <a:off x="2818" y="1446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" name="Rectangle 251"/>
            <p:cNvSpPr>
              <a:spLocks noChangeArrowheads="1"/>
            </p:cNvSpPr>
            <p:nvPr/>
          </p:nvSpPr>
          <p:spPr bwMode="auto">
            <a:xfrm>
              <a:off x="2818" y="1508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" name="Rectangle 252"/>
            <p:cNvSpPr>
              <a:spLocks noChangeArrowheads="1"/>
            </p:cNvSpPr>
            <p:nvPr/>
          </p:nvSpPr>
          <p:spPr bwMode="auto">
            <a:xfrm>
              <a:off x="2810" y="1450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" name="Rectangle 253"/>
            <p:cNvSpPr>
              <a:spLocks noChangeArrowheads="1"/>
            </p:cNvSpPr>
            <p:nvPr/>
          </p:nvSpPr>
          <p:spPr bwMode="auto">
            <a:xfrm>
              <a:off x="2810" y="1504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" name="Rectangle 254"/>
            <p:cNvSpPr>
              <a:spLocks noChangeArrowheads="1"/>
            </p:cNvSpPr>
            <p:nvPr/>
          </p:nvSpPr>
          <p:spPr bwMode="auto">
            <a:xfrm>
              <a:off x="2806" y="1454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" name="Rectangle 255"/>
            <p:cNvSpPr>
              <a:spLocks noChangeArrowheads="1"/>
            </p:cNvSpPr>
            <p:nvPr/>
          </p:nvSpPr>
          <p:spPr bwMode="auto">
            <a:xfrm>
              <a:off x="2806" y="1500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" name="Rectangle 256"/>
            <p:cNvSpPr>
              <a:spLocks noChangeArrowheads="1"/>
            </p:cNvSpPr>
            <p:nvPr/>
          </p:nvSpPr>
          <p:spPr bwMode="auto">
            <a:xfrm>
              <a:off x="2802" y="1458"/>
              <a:ext cx="5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" name="Rectangle 257"/>
            <p:cNvSpPr>
              <a:spLocks noChangeArrowheads="1"/>
            </p:cNvSpPr>
            <p:nvPr/>
          </p:nvSpPr>
          <p:spPr bwMode="auto">
            <a:xfrm>
              <a:off x="2802" y="1496"/>
              <a:ext cx="5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" name="Rectangle 258"/>
            <p:cNvSpPr>
              <a:spLocks noChangeArrowheads="1"/>
            </p:cNvSpPr>
            <p:nvPr/>
          </p:nvSpPr>
          <p:spPr bwMode="auto">
            <a:xfrm>
              <a:off x="2798" y="1462"/>
              <a:ext cx="5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" name="Rectangle 259"/>
            <p:cNvSpPr>
              <a:spLocks noChangeArrowheads="1"/>
            </p:cNvSpPr>
            <p:nvPr/>
          </p:nvSpPr>
          <p:spPr bwMode="auto">
            <a:xfrm>
              <a:off x="2798" y="1487"/>
              <a:ext cx="5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" name="Rectangle 260"/>
            <p:cNvSpPr>
              <a:spLocks noChangeArrowheads="1"/>
            </p:cNvSpPr>
            <p:nvPr/>
          </p:nvSpPr>
          <p:spPr bwMode="auto">
            <a:xfrm>
              <a:off x="2794" y="1471"/>
              <a:ext cx="66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" name="Rectangle 261"/>
            <p:cNvSpPr>
              <a:spLocks noChangeArrowheads="1"/>
            </p:cNvSpPr>
            <p:nvPr/>
          </p:nvSpPr>
          <p:spPr bwMode="auto">
            <a:xfrm>
              <a:off x="2794" y="1479"/>
              <a:ext cx="66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" name="Rectangle 262"/>
            <p:cNvSpPr>
              <a:spLocks noChangeArrowheads="1"/>
            </p:cNvSpPr>
            <p:nvPr/>
          </p:nvSpPr>
          <p:spPr bwMode="auto">
            <a:xfrm>
              <a:off x="2794" y="1479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" name="Rectangle 263"/>
            <p:cNvSpPr>
              <a:spLocks noChangeArrowheads="1"/>
            </p:cNvSpPr>
            <p:nvPr/>
          </p:nvSpPr>
          <p:spPr bwMode="auto">
            <a:xfrm>
              <a:off x="2794" y="1475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" name="Oval 264"/>
            <p:cNvSpPr>
              <a:spLocks noChangeArrowheads="1"/>
            </p:cNvSpPr>
            <p:nvPr/>
          </p:nvSpPr>
          <p:spPr bwMode="auto">
            <a:xfrm>
              <a:off x="2794" y="1446"/>
              <a:ext cx="62" cy="62"/>
            </a:xfrm>
            <a:prstGeom prst="ellips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" name="Line 265"/>
            <p:cNvSpPr>
              <a:spLocks noChangeShapeType="1"/>
            </p:cNvSpPr>
            <p:nvPr/>
          </p:nvSpPr>
          <p:spPr bwMode="auto">
            <a:xfrm flipV="1">
              <a:off x="3754" y="944"/>
              <a:ext cx="0" cy="245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" name="Freeform 266"/>
            <p:cNvSpPr>
              <a:spLocks/>
            </p:cNvSpPr>
            <p:nvPr/>
          </p:nvSpPr>
          <p:spPr bwMode="auto">
            <a:xfrm>
              <a:off x="3745" y="1189"/>
              <a:ext cx="17" cy="0"/>
            </a:xfrm>
            <a:custGeom>
              <a:avLst/>
              <a:gdLst>
                <a:gd name="T0" fmla="*/ 0 w 4"/>
                <a:gd name="T1" fmla="*/ 2 w 4"/>
                <a:gd name="T2" fmla="*/ 4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">
                  <a:moveTo>
                    <a:pt x="0" y="0"/>
                  </a:moveTo>
                  <a:lnTo>
                    <a:pt x="2" y="0"/>
                  </a:lnTo>
                  <a:lnTo>
                    <a:pt x="4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" name="Freeform 267"/>
            <p:cNvSpPr>
              <a:spLocks/>
            </p:cNvSpPr>
            <p:nvPr/>
          </p:nvSpPr>
          <p:spPr bwMode="auto">
            <a:xfrm>
              <a:off x="3745" y="944"/>
              <a:ext cx="17" cy="0"/>
            </a:xfrm>
            <a:custGeom>
              <a:avLst/>
              <a:gdLst>
                <a:gd name="T0" fmla="*/ 4 w 4"/>
                <a:gd name="T1" fmla="*/ 2 w 4"/>
                <a:gd name="T2" fmla="*/ 0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">
                  <a:moveTo>
                    <a:pt x="4" y="0"/>
                  </a:move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" name="Rectangle 268"/>
            <p:cNvSpPr>
              <a:spLocks noChangeArrowheads="1"/>
            </p:cNvSpPr>
            <p:nvPr/>
          </p:nvSpPr>
          <p:spPr bwMode="auto">
            <a:xfrm>
              <a:off x="3750" y="1031"/>
              <a:ext cx="8" cy="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" name="Rectangle 269"/>
            <p:cNvSpPr>
              <a:spLocks noChangeArrowheads="1"/>
            </p:cNvSpPr>
            <p:nvPr/>
          </p:nvSpPr>
          <p:spPr bwMode="auto">
            <a:xfrm>
              <a:off x="3745" y="1031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" name="Rectangle 270"/>
            <p:cNvSpPr>
              <a:spLocks noChangeArrowheads="1"/>
            </p:cNvSpPr>
            <p:nvPr/>
          </p:nvSpPr>
          <p:spPr bwMode="auto">
            <a:xfrm>
              <a:off x="3745" y="1093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" name="Rectangle 271"/>
            <p:cNvSpPr>
              <a:spLocks noChangeArrowheads="1"/>
            </p:cNvSpPr>
            <p:nvPr/>
          </p:nvSpPr>
          <p:spPr bwMode="auto">
            <a:xfrm>
              <a:off x="3737" y="1035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2" name="Rectangle 272"/>
            <p:cNvSpPr>
              <a:spLocks noChangeArrowheads="1"/>
            </p:cNvSpPr>
            <p:nvPr/>
          </p:nvSpPr>
          <p:spPr bwMode="auto">
            <a:xfrm>
              <a:off x="3737" y="1089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3" name="Rectangle 273"/>
            <p:cNvSpPr>
              <a:spLocks noChangeArrowheads="1"/>
            </p:cNvSpPr>
            <p:nvPr/>
          </p:nvSpPr>
          <p:spPr bwMode="auto">
            <a:xfrm>
              <a:off x="3733" y="1039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4" name="Rectangle 274"/>
            <p:cNvSpPr>
              <a:spLocks noChangeArrowheads="1"/>
            </p:cNvSpPr>
            <p:nvPr/>
          </p:nvSpPr>
          <p:spPr bwMode="auto">
            <a:xfrm>
              <a:off x="3733" y="1085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5" name="Rectangle 275"/>
            <p:cNvSpPr>
              <a:spLocks noChangeArrowheads="1"/>
            </p:cNvSpPr>
            <p:nvPr/>
          </p:nvSpPr>
          <p:spPr bwMode="auto">
            <a:xfrm>
              <a:off x="3729" y="1043"/>
              <a:ext cx="49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" name="Rectangle 276"/>
            <p:cNvSpPr>
              <a:spLocks noChangeArrowheads="1"/>
            </p:cNvSpPr>
            <p:nvPr/>
          </p:nvSpPr>
          <p:spPr bwMode="auto">
            <a:xfrm>
              <a:off x="3729" y="1081"/>
              <a:ext cx="4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7" name="Rectangle 277"/>
            <p:cNvSpPr>
              <a:spLocks noChangeArrowheads="1"/>
            </p:cNvSpPr>
            <p:nvPr/>
          </p:nvSpPr>
          <p:spPr bwMode="auto">
            <a:xfrm>
              <a:off x="3725" y="1048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" name="Rectangle 278"/>
            <p:cNvSpPr>
              <a:spLocks noChangeArrowheads="1"/>
            </p:cNvSpPr>
            <p:nvPr/>
          </p:nvSpPr>
          <p:spPr bwMode="auto">
            <a:xfrm>
              <a:off x="3725" y="1072"/>
              <a:ext cx="5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" name="Rectangle 279"/>
            <p:cNvSpPr>
              <a:spLocks noChangeArrowheads="1"/>
            </p:cNvSpPr>
            <p:nvPr/>
          </p:nvSpPr>
          <p:spPr bwMode="auto">
            <a:xfrm>
              <a:off x="3721" y="1056"/>
              <a:ext cx="66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" name="Rectangle 280"/>
            <p:cNvSpPr>
              <a:spLocks noChangeArrowheads="1"/>
            </p:cNvSpPr>
            <p:nvPr/>
          </p:nvSpPr>
          <p:spPr bwMode="auto">
            <a:xfrm>
              <a:off x="3721" y="1064"/>
              <a:ext cx="66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" name="Rectangle 281"/>
            <p:cNvSpPr>
              <a:spLocks noChangeArrowheads="1"/>
            </p:cNvSpPr>
            <p:nvPr/>
          </p:nvSpPr>
          <p:spPr bwMode="auto">
            <a:xfrm>
              <a:off x="3721" y="1064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" name="Rectangle 282"/>
            <p:cNvSpPr>
              <a:spLocks noChangeArrowheads="1"/>
            </p:cNvSpPr>
            <p:nvPr/>
          </p:nvSpPr>
          <p:spPr bwMode="auto">
            <a:xfrm>
              <a:off x="3721" y="1060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" name="Oval 283"/>
            <p:cNvSpPr>
              <a:spLocks noChangeArrowheads="1"/>
            </p:cNvSpPr>
            <p:nvPr/>
          </p:nvSpPr>
          <p:spPr bwMode="auto">
            <a:xfrm>
              <a:off x="3721" y="1031"/>
              <a:ext cx="62" cy="62"/>
            </a:xfrm>
            <a:prstGeom prst="ellips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" name="Line 284"/>
            <p:cNvSpPr>
              <a:spLocks noChangeShapeType="1"/>
            </p:cNvSpPr>
            <p:nvPr/>
          </p:nvSpPr>
          <p:spPr bwMode="auto">
            <a:xfrm flipV="1">
              <a:off x="4681" y="566"/>
              <a:ext cx="0" cy="28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" name="Freeform 285"/>
            <p:cNvSpPr>
              <a:spLocks/>
            </p:cNvSpPr>
            <p:nvPr/>
          </p:nvSpPr>
          <p:spPr bwMode="auto">
            <a:xfrm>
              <a:off x="4672" y="853"/>
              <a:ext cx="21" cy="0"/>
            </a:xfrm>
            <a:custGeom>
              <a:avLst/>
              <a:gdLst>
                <a:gd name="T0" fmla="*/ 0 w 5"/>
                <a:gd name="T1" fmla="*/ 2 w 5"/>
                <a:gd name="T2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2" y="0"/>
                  </a:lnTo>
                  <a:lnTo>
                    <a:pt x="5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" name="Freeform 286"/>
            <p:cNvSpPr>
              <a:spLocks/>
            </p:cNvSpPr>
            <p:nvPr/>
          </p:nvSpPr>
          <p:spPr bwMode="auto">
            <a:xfrm>
              <a:off x="4672" y="566"/>
              <a:ext cx="21" cy="0"/>
            </a:xfrm>
            <a:custGeom>
              <a:avLst/>
              <a:gdLst>
                <a:gd name="T0" fmla="*/ 5 w 5"/>
                <a:gd name="T1" fmla="*/ 2 w 5"/>
                <a:gd name="T2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" name="Rectangle 287"/>
            <p:cNvSpPr>
              <a:spLocks noChangeArrowheads="1"/>
            </p:cNvSpPr>
            <p:nvPr/>
          </p:nvSpPr>
          <p:spPr bwMode="auto">
            <a:xfrm>
              <a:off x="4676" y="674"/>
              <a:ext cx="9" cy="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" name="Rectangle 288"/>
            <p:cNvSpPr>
              <a:spLocks noChangeArrowheads="1"/>
            </p:cNvSpPr>
            <p:nvPr/>
          </p:nvSpPr>
          <p:spPr bwMode="auto">
            <a:xfrm>
              <a:off x="4672" y="674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" name="Rectangle 289"/>
            <p:cNvSpPr>
              <a:spLocks noChangeArrowheads="1"/>
            </p:cNvSpPr>
            <p:nvPr/>
          </p:nvSpPr>
          <p:spPr bwMode="auto">
            <a:xfrm>
              <a:off x="4672" y="736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" name="Rectangle 290"/>
            <p:cNvSpPr>
              <a:spLocks noChangeArrowheads="1"/>
            </p:cNvSpPr>
            <p:nvPr/>
          </p:nvSpPr>
          <p:spPr bwMode="auto">
            <a:xfrm>
              <a:off x="4664" y="678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" name="Rectangle 291"/>
            <p:cNvSpPr>
              <a:spLocks noChangeArrowheads="1"/>
            </p:cNvSpPr>
            <p:nvPr/>
          </p:nvSpPr>
          <p:spPr bwMode="auto">
            <a:xfrm>
              <a:off x="4664" y="732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" name="Rectangle 292"/>
            <p:cNvSpPr>
              <a:spLocks noChangeArrowheads="1"/>
            </p:cNvSpPr>
            <p:nvPr/>
          </p:nvSpPr>
          <p:spPr bwMode="auto">
            <a:xfrm>
              <a:off x="4660" y="682"/>
              <a:ext cx="41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" name="Rectangle 293"/>
            <p:cNvSpPr>
              <a:spLocks noChangeArrowheads="1"/>
            </p:cNvSpPr>
            <p:nvPr/>
          </p:nvSpPr>
          <p:spPr bwMode="auto">
            <a:xfrm>
              <a:off x="4660" y="728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" name="Rectangle 294"/>
            <p:cNvSpPr>
              <a:spLocks noChangeArrowheads="1"/>
            </p:cNvSpPr>
            <p:nvPr/>
          </p:nvSpPr>
          <p:spPr bwMode="auto">
            <a:xfrm>
              <a:off x="4656" y="687"/>
              <a:ext cx="4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" name="Rectangle 295"/>
            <p:cNvSpPr>
              <a:spLocks noChangeArrowheads="1"/>
            </p:cNvSpPr>
            <p:nvPr/>
          </p:nvSpPr>
          <p:spPr bwMode="auto">
            <a:xfrm>
              <a:off x="4656" y="724"/>
              <a:ext cx="4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" name="Rectangle 296"/>
            <p:cNvSpPr>
              <a:spLocks noChangeArrowheads="1"/>
            </p:cNvSpPr>
            <p:nvPr/>
          </p:nvSpPr>
          <p:spPr bwMode="auto">
            <a:xfrm>
              <a:off x="4652" y="691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" name="Rectangle 297"/>
            <p:cNvSpPr>
              <a:spLocks noChangeArrowheads="1"/>
            </p:cNvSpPr>
            <p:nvPr/>
          </p:nvSpPr>
          <p:spPr bwMode="auto">
            <a:xfrm>
              <a:off x="4652" y="716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" name="Rectangle 298"/>
            <p:cNvSpPr>
              <a:spLocks noChangeArrowheads="1"/>
            </p:cNvSpPr>
            <p:nvPr/>
          </p:nvSpPr>
          <p:spPr bwMode="auto">
            <a:xfrm>
              <a:off x="4647" y="699"/>
              <a:ext cx="67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" name="Rectangle 299"/>
            <p:cNvSpPr>
              <a:spLocks noChangeArrowheads="1"/>
            </p:cNvSpPr>
            <p:nvPr/>
          </p:nvSpPr>
          <p:spPr bwMode="auto">
            <a:xfrm>
              <a:off x="4647" y="707"/>
              <a:ext cx="67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" name="Rectangle 300"/>
            <p:cNvSpPr>
              <a:spLocks noChangeArrowheads="1"/>
            </p:cNvSpPr>
            <p:nvPr/>
          </p:nvSpPr>
          <p:spPr bwMode="auto">
            <a:xfrm>
              <a:off x="4647" y="707"/>
              <a:ext cx="6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" name="Rectangle 301"/>
            <p:cNvSpPr>
              <a:spLocks noChangeArrowheads="1"/>
            </p:cNvSpPr>
            <p:nvPr/>
          </p:nvSpPr>
          <p:spPr bwMode="auto">
            <a:xfrm>
              <a:off x="4647" y="703"/>
              <a:ext cx="6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" name="Oval 302"/>
            <p:cNvSpPr>
              <a:spLocks noChangeArrowheads="1"/>
            </p:cNvSpPr>
            <p:nvPr/>
          </p:nvSpPr>
          <p:spPr bwMode="auto">
            <a:xfrm>
              <a:off x="4647" y="674"/>
              <a:ext cx="63" cy="62"/>
            </a:xfrm>
            <a:prstGeom prst="ellips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" name="Rectangle 303"/>
            <p:cNvSpPr>
              <a:spLocks noChangeArrowheads="1"/>
            </p:cNvSpPr>
            <p:nvPr/>
          </p:nvSpPr>
          <p:spPr bwMode="auto">
            <a:xfrm>
              <a:off x="1851" y="2969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" name="Rectangle 304"/>
            <p:cNvSpPr>
              <a:spLocks noChangeArrowheads="1"/>
            </p:cNvSpPr>
            <p:nvPr/>
          </p:nvSpPr>
          <p:spPr bwMode="auto">
            <a:xfrm>
              <a:off x="2763" y="2731"/>
              <a:ext cx="13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" name="Rectangle 305"/>
            <p:cNvSpPr>
              <a:spLocks noChangeArrowheads="1"/>
            </p:cNvSpPr>
            <p:nvPr/>
          </p:nvSpPr>
          <p:spPr bwMode="auto">
            <a:xfrm>
              <a:off x="3651" y="2502"/>
              <a:ext cx="1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16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Rectangle 306"/>
            <p:cNvSpPr>
              <a:spLocks noChangeArrowheads="1"/>
            </p:cNvSpPr>
            <p:nvPr/>
          </p:nvSpPr>
          <p:spPr bwMode="auto">
            <a:xfrm>
              <a:off x="4776" y="2081"/>
              <a:ext cx="47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22 N0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" name="Rectangle 307"/>
            <p:cNvSpPr>
              <a:spLocks noChangeArrowheads="1"/>
            </p:cNvSpPr>
            <p:nvPr/>
          </p:nvSpPr>
          <p:spPr bwMode="auto">
            <a:xfrm>
              <a:off x="1816" y="2502"/>
              <a:ext cx="1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" name="Rectangle 308"/>
            <p:cNvSpPr>
              <a:spLocks noChangeArrowheads="1"/>
            </p:cNvSpPr>
            <p:nvPr/>
          </p:nvSpPr>
          <p:spPr bwMode="auto">
            <a:xfrm>
              <a:off x="2750" y="2111"/>
              <a:ext cx="1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19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" name="Rectangle 309"/>
            <p:cNvSpPr>
              <a:spLocks noChangeArrowheads="1"/>
            </p:cNvSpPr>
            <p:nvPr/>
          </p:nvSpPr>
          <p:spPr bwMode="auto">
            <a:xfrm>
              <a:off x="3672" y="1786"/>
              <a:ext cx="1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25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" name="Rectangle 310"/>
            <p:cNvSpPr>
              <a:spLocks noChangeArrowheads="1"/>
            </p:cNvSpPr>
            <p:nvPr/>
          </p:nvSpPr>
          <p:spPr bwMode="auto">
            <a:xfrm>
              <a:off x="4776" y="1608"/>
              <a:ext cx="633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31 N1-3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Rectangle 311"/>
            <p:cNvSpPr>
              <a:spLocks noChangeArrowheads="1"/>
            </p:cNvSpPr>
            <p:nvPr/>
          </p:nvSpPr>
          <p:spPr bwMode="auto">
            <a:xfrm>
              <a:off x="1830" y="1950"/>
              <a:ext cx="1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" name="Rectangle 312"/>
            <p:cNvSpPr>
              <a:spLocks noChangeArrowheads="1"/>
            </p:cNvSpPr>
            <p:nvPr/>
          </p:nvSpPr>
          <p:spPr bwMode="auto">
            <a:xfrm>
              <a:off x="2744" y="1240"/>
              <a:ext cx="1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36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" name="Rectangle 313"/>
            <p:cNvSpPr>
              <a:spLocks noChangeArrowheads="1"/>
            </p:cNvSpPr>
            <p:nvPr/>
          </p:nvSpPr>
          <p:spPr bwMode="auto">
            <a:xfrm>
              <a:off x="3690" y="774"/>
              <a:ext cx="1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45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" name="Rectangle 314"/>
            <p:cNvSpPr>
              <a:spLocks noChangeArrowheads="1"/>
            </p:cNvSpPr>
            <p:nvPr/>
          </p:nvSpPr>
          <p:spPr bwMode="auto">
            <a:xfrm>
              <a:off x="4776" y="612"/>
              <a:ext cx="633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52 N4-9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16" name="Rectangle 315"/>
          <p:cNvSpPr/>
          <p:nvPr/>
        </p:nvSpPr>
        <p:spPr>
          <a:xfrm>
            <a:off x="0" y="143248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Nodal Status and Distant Recurrence, </a:t>
            </a:r>
            <a:r>
              <a:rPr lang="en-GB" sz="24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Years 0 to 20</a:t>
            </a:r>
          </a:p>
        </p:txBody>
      </p:sp>
    </p:spTree>
    <p:extLst>
      <p:ext uri="{BB962C8B-B14F-4D97-AF65-F5344CB8AC3E}">
        <p14:creationId xmlns:p14="http://schemas.microsoft.com/office/powerpoint/2010/main" val="319635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611188" y="827088"/>
            <a:ext cx="8328025" cy="5992812"/>
            <a:chOff x="385" y="521"/>
            <a:chExt cx="5246" cy="3775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385" y="521"/>
              <a:ext cx="5246" cy="3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grpSp>
          <p:nvGrpSpPr>
            <p:cNvPr id="5" name="Group 205"/>
            <p:cNvGrpSpPr>
              <a:grpSpLocks/>
            </p:cNvGrpSpPr>
            <p:nvPr/>
          </p:nvGrpSpPr>
          <p:grpSpPr bwMode="auto">
            <a:xfrm>
              <a:off x="399" y="587"/>
              <a:ext cx="5091" cy="3709"/>
              <a:chOff x="399" y="587"/>
              <a:chExt cx="5091" cy="3709"/>
            </a:xfrm>
          </p:grpSpPr>
          <p:sp>
            <p:nvSpPr>
              <p:cNvPr id="115" name="Line 5"/>
              <p:cNvSpPr>
                <a:spLocks noChangeShapeType="1"/>
              </p:cNvSpPr>
              <p:nvPr/>
            </p:nvSpPr>
            <p:spPr bwMode="auto">
              <a:xfrm>
                <a:off x="997" y="3193"/>
                <a:ext cx="4441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6" name="Line 6"/>
              <p:cNvSpPr>
                <a:spLocks noChangeShapeType="1"/>
              </p:cNvSpPr>
              <p:nvPr/>
            </p:nvSpPr>
            <p:spPr bwMode="auto">
              <a:xfrm>
                <a:off x="997" y="3193"/>
                <a:ext cx="0" cy="41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7" name="Line 7"/>
              <p:cNvSpPr>
                <a:spLocks noChangeShapeType="1"/>
              </p:cNvSpPr>
              <p:nvPr/>
            </p:nvSpPr>
            <p:spPr bwMode="auto">
              <a:xfrm>
                <a:off x="1924" y="3193"/>
                <a:ext cx="0" cy="41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8" name="Line 8"/>
              <p:cNvSpPr>
                <a:spLocks noChangeShapeType="1"/>
              </p:cNvSpPr>
              <p:nvPr/>
            </p:nvSpPr>
            <p:spPr bwMode="auto">
              <a:xfrm>
                <a:off x="2855" y="3193"/>
                <a:ext cx="0" cy="41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9" name="Line 9"/>
              <p:cNvSpPr>
                <a:spLocks noChangeShapeType="1"/>
              </p:cNvSpPr>
              <p:nvPr/>
            </p:nvSpPr>
            <p:spPr bwMode="auto">
              <a:xfrm>
                <a:off x="3782" y="3193"/>
                <a:ext cx="0" cy="41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0" name="Line 10"/>
              <p:cNvSpPr>
                <a:spLocks noChangeShapeType="1"/>
              </p:cNvSpPr>
              <p:nvPr/>
            </p:nvSpPr>
            <p:spPr bwMode="auto">
              <a:xfrm>
                <a:off x="4709" y="3193"/>
                <a:ext cx="0" cy="41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1" name="Rectangle 11"/>
              <p:cNvSpPr>
                <a:spLocks noChangeArrowheads="1"/>
              </p:cNvSpPr>
              <p:nvPr/>
            </p:nvSpPr>
            <p:spPr bwMode="auto">
              <a:xfrm>
                <a:off x="930" y="3271"/>
                <a:ext cx="206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2" name="Rectangle 12"/>
              <p:cNvSpPr>
                <a:spLocks noChangeArrowheads="1"/>
              </p:cNvSpPr>
              <p:nvPr/>
            </p:nvSpPr>
            <p:spPr bwMode="auto">
              <a:xfrm>
                <a:off x="1857" y="3271"/>
                <a:ext cx="206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5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3" name="Rectangle 13"/>
              <p:cNvSpPr>
                <a:spLocks noChangeArrowheads="1"/>
              </p:cNvSpPr>
              <p:nvPr/>
            </p:nvSpPr>
            <p:spPr bwMode="auto">
              <a:xfrm>
                <a:off x="2732" y="3271"/>
                <a:ext cx="318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4" name="Rectangle 14"/>
              <p:cNvSpPr>
                <a:spLocks noChangeArrowheads="1"/>
              </p:cNvSpPr>
              <p:nvPr/>
            </p:nvSpPr>
            <p:spPr bwMode="auto">
              <a:xfrm>
                <a:off x="3659" y="3271"/>
                <a:ext cx="318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15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5" name="Rectangle 15"/>
              <p:cNvSpPr>
                <a:spLocks noChangeArrowheads="1"/>
              </p:cNvSpPr>
              <p:nvPr/>
            </p:nvSpPr>
            <p:spPr bwMode="auto">
              <a:xfrm>
                <a:off x="4586" y="3271"/>
                <a:ext cx="318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6" name="Line 16"/>
              <p:cNvSpPr>
                <a:spLocks noChangeShapeType="1"/>
              </p:cNvSpPr>
              <p:nvPr/>
            </p:nvSpPr>
            <p:spPr bwMode="auto">
              <a:xfrm flipV="1">
                <a:off x="997" y="587"/>
                <a:ext cx="0" cy="2606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7" name="Line 17"/>
              <p:cNvSpPr>
                <a:spLocks noChangeShapeType="1"/>
              </p:cNvSpPr>
              <p:nvPr/>
            </p:nvSpPr>
            <p:spPr bwMode="auto">
              <a:xfrm flipH="1">
                <a:off x="956" y="3193"/>
                <a:ext cx="41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8" name="Line 18"/>
              <p:cNvSpPr>
                <a:spLocks noChangeShapeType="1"/>
              </p:cNvSpPr>
              <p:nvPr/>
            </p:nvSpPr>
            <p:spPr bwMode="auto">
              <a:xfrm flipH="1">
                <a:off x="956" y="2956"/>
                <a:ext cx="41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9" name="Line 19"/>
              <p:cNvSpPr>
                <a:spLocks noChangeShapeType="1"/>
              </p:cNvSpPr>
              <p:nvPr/>
            </p:nvSpPr>
            <p:spPr bwMode="auto">
              <a:xfrm flipH="1">
                <a:off x="956" y="2720"/>
                <a:ext cx="41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0" name="Line 20"/>
              <p:cNvSpPr>
                <a:spLocks noChangeShapeType="1"/>
              </p:cNvSpPr>
              <p:nvPr/>
            </p:nvSpPr>
            <p:spPr bwMode="auto">
              <a:xfrm flipH="1">
                <a:off x="956" y="2483"/>
                <a:ext cx="41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1" name="Line 21"/>
              <p:cNvSpPr>
                <a:spLocks noChangeShapeType="1"/>
              </p:cNvSpPr>
              <p:nvPr/>
            </p:nvSpPr>
            <p:spPr bwMode="auto">
              <a:xfrm flipH="1">
                <a:off x="956" y="2247"/>
                <a:ext cx="41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2" name="Line 22"/>
              <p:cNvSpPr>
                <a:spLocks noChangeShapeType="1"/>
              </p:cNvSpPr>
              <p:nvPr/>
            </p:nvSpPr>
            <p:spPr bwMode="auto">
              <a:xfrm flipH="1">
                <a:off x="956" y="2010"/>
                <a:ext cx="41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3" name="Line 23"/>
              <p:cNvSpPr>
                <a:spLocks noChangeShapeType="1"/>
              </p:cNvSpPr>
              <p:nvPr/>
            </p:nvSpPr>
            <p:spPr bwMode="auto">
              <a:xfrm flipH="1">
                <a:off x="956" y="1769"/>
                <a:ext cx="41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4" name="Line 24"/>
              <p:cNvSpPr>
                <a:spLocks noChangeShapeType="1"/>
              </p:cNvSpPr>
              <p:nvPr/>
            </p:nvSpPr>
            <p:spPr bwMode="auto">
              <a:xfrm flipH="1">
                <a:off x="956" y="1533"/>
                <a:ext cx="41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5" name="Line 25"/>
              <p:cNvSpPr>
                <a:spLocks noChangeShapeType="1"/>
              </p:cNvSpPr>
              <p:nvPr/>
            </p:nvSpPr>
            <p:spPr bwMode="auto">
              <a:xfrm flipH="1">
                <a:off x="956" y="1296"/>
                <a:ext cx="41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6" name="Line 26"/>
              <p:cNvSpPr>
                <a:spLocks noChangeShapeType="1"/>
              </p:cNvSpPr>
              <p:nvPr/>
            </p:nvSpPr>
            <p:spPr bwMode="auto">
              <a:xfrm flipH="1">
                <a:off x="956" y="1060"/>
                <a:ext cx="41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7" name="Line 27"/>
              <p:cNvSpPr>
                <a:spLocks noChangeShapeType="1"/>
              </p:cNvSpPr>
              <p:nvPr/>
            </p:nvSpPr>
            <p:spPr bwMode="auto">
              <a:xfrm flipH="1">
                <a:off x="956" y="823"/>
                <a:ext cx="41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8" name="Line 28"/>
              <p:cNvSpPr>
                <a:spLocks noChangeShapeType="1"/>
              </p:cNvSpPr>
              <p:nvPr/>
            </p:nvSpPr>
            <p:spPr bwMode="auto">
              <a:xfrm flipH="1">
                <a:off x="956" y="587"/>
                <a:ext cx="41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9" name="Rectangle 29"/>
              <p:cNvSpPr>
                <a:spLocks noChangeArrowheads="1"/>
              </p:cNvSpPr>
              <p:nvPr/>
            </p:nvSpPr>
            <p:spPr bwMode="auto">
              <a:xfrm>
                <a:off x="813" y="3073"/>
                <a:ext cx="207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0" name="Rectangle 30"/>
              <p:cNvSpPr>
                <a:spLocks noChangeArrowheads="1"/>
              </p:cNvSpPr>
              <p:nvPr/>
            </p:nvSpPr>
            <p:spPr bwMode="auto">
              <a:xfrm>
                <a:off x="701" y="2601"/>
                <a:ext cx="319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1" name="Rectangle 31"/>
              <p:cNvSpPr>
                <a:spLocks noChangeArrowheads="1"/>
              </p:cNvSpPr>
              <p:nvPr/>
            </p:nvSpPr>
            <p:spPr bwMode="auto">
              <a:xfrm>
                <a:off x="701" y="2127"/>
                <a:ext cx="319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2" name="Rectangle 32"/>
              <p:cNvSpPr>
                <a:spLocks noChangeArrowheads="1"/>
              </p:cNvSpPr>
              <p:nvPr/>
            </p:nvSpPr>
            <p:spPr bwMode="auto">
              <a:xfrm>
                <a:off x="701" y="1650"/>
                <a:ext cx="319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3" name="Rectangle 33"/>
              <p:cNvSpPr>
                <a:spLocks noChangeArrowheads="1"/>
              </p:cNvSpPr>
              <p:nvPr/>
            </p:nvSpPr>
            <p:spPr bwMode="auto">
              <a:xfrm>
                <a:off x="701" y="1177"/>
                <a:ext cx="319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40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4" name="Rectangle 34"/>
              <p:cNvSpPr>
                <a:spLocks noChangeArrowheads="1"/>
              </p:cNvSpPr>
              <p:nvPr/>
            </p:nvSpPr>
            <p:spPr bwMode="auto">
              <a:xfrm>
                <a:off x="701" y="704"/>
                <a:ext cx="319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50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5" name="Rectangle 35"/>
              <p:cNvSpPr>
                <a:spLocks noChangeArrowheads="1"/>
              </p:cNvSpPr>
              <p:nvPr/>
            </p:nvSpPr>
            <p:spPr bwMode="auto">
              <a:xfrm rot="16200000">
                <a:off x="-761" y="1757"/>
                <a:ext cx="2586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Breast cancer mortality, %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6" name="Rectangle 36"/>
              <p:cNvSpPr>
                <a:spLocks noChangeArrowheads="1"/>
              </p:cNvSpPr>
              <p:nvPr/>
            </p:nvSpPr>
            <p:spPr bwMode="auto">
              <a:xfrm>
                <a:off x="4877" y="3258"/>
                <a:ext cx="613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years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7" name="Rectangle 37"/>
              <p:cNvSpPr>
                <a:spLocks noChangeArrowheads="1"/>
              </p:cNvSpPr>
              <p:nvPr/>
            </p:nvSpPr>
            <p:spPr bwMode="auto">
              <a:xfrm>
                <a:off x="1020" y="3193"/>
                <a:ext cx="968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ET for 5 years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8" name="Rectangle 38"/>
              <p:cNvSpPr>
                <a:spLocks noChangeArrowheads="1"/>
              </p:cNvSpPr>
              <p:nvPr/>
            </p:nvSpPr>
            <p:spPr bwMode="auto">
              <a:xfrm>
                <a:off x="734" y="3583"/>
                <a:ext cx="424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No. at risk (and, in each 5-year period, no. of events and annual rate)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9" name="Rectangle 39"/>
              <p:cNvSpPr>
                <a:spLocks noChangeArrowheads="1"/>
              </p:cNvSpPr>
              <p:nvPr/>
            </p:nvSpPr>
            <p:spPr bwMode="auto">
              <a:xfrm>
                <a:off x="438" y="4155"/>
                <a:ext cx="178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N0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0" name="Rectangle 40"/>
              <p:cNvSpPr>
                <a:spLocks noChangeArrowheads="1"/>
              </p:cNvSpPr>
              <p:nvPr/>
            </p:nvSpPr>
            <p:spPr bwMode="auto">
              <a:xfrm>
                <a:off x="765" y="4155"/>
                <a:ext cx="33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29925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1" name="Rectangle 41"/>
              <p:cNvSpPr>
                <a:spLocks noChangeArrowheads="1"/>
              </p:cNvSpPr>
              <p:nvPr/>
            </p:nvSpPr>
            <p:spPr bwMode="auto">
              <a:xfrm>
                <a:off x="1154" y="4155"/>
                <a:ext cx="584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(826, 0.6%)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2" name="Rectangle 42"/>
              <p:cNvSpPr>
                <a:spLocks noChangeArrowheads="1"/>
              </p:cNvSpPr>
              <p:nvPr/>
            </p:nvSpPr>
            <p:spPr bwMode="auto">
              <a:xfrm>
                <a:off x="1721" y="4155"/>
                <a:ext cx="33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24819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3" name="Rectangle 43"/>
              <p:cNvSpPr>
                <a:spLocks noChangeArrowheads="1"/>
              </p:cNvSpPr>
              <p:nvPr/>
            </p:nvSpPr>
            <p:spPr bwMode="auto">
              <a:xfrm>
                <a:off x="2085" y="4155"/>
                <a:ext cx="584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(890, 1.0%)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4" name="Rectangle 44"/>
              <p:cNvSpPr>
                <a:spLocks noChangeArrowheads="1"/>
              </p:cNvSpPr>
              <p:nvPr/>
            </p:nvSpPr>
            <p:spPr bwMode="auto">
              <a:xfrm>
                <a:off x="2707" y="4155"/>
                <a:ext cx="27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8926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5" name="Rectangle 45"/>
              <p:cNvSpPr>
                <a:spLocks noChangeArrowheads="1"/>
              </p:cNvSpPr>
              <p:nvPr/>
            </p:nvSpPr>
            <p:spPr bwMode="auto">
              <a:xfrm>
                <a:off x="3012" y="4155"/>
                <a:ext cx="584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(228, 0.8%)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6" name="Rectangle 46"/>
              <p:cNvSpPr>
                <a:spLocks noChangeArrowheads="1"/>
              </p:cNvSpPr>
              <p:nvPr/>
            </p:nvSpPr>
            <p:spPr bwMode="auto">
              <a:xfrm>
                <a:off x="3634" y="4155"/>
                <a:ext cx="27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2144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7" name="Rectangle 47"/>
              <p:cNvSpPr>
                <a:spLocks noChangeArrowheads="1"/>
              </p:cNvSpPr>
              <p:nvPr/>
            </p:nvSpPr>
            <p:spPr bwMode="auto">
              <a:xfrm>
                <a:off x="4001" y="4155"/>
                <a:ext cx="52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(77, 1.0%)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8" name="Rectangle 48"/>
              <p:cNvSpPr>
                <a:spLocks noChangeArrowheads="1"/>
              </p:cNvSpPr>
              <p:nvPr/>
            </p:nvSpPr>
            <p:spPr bwMode="auto">
              <a:xfrm>
                <a:off x="4586" y="4155"/>
                <a:ext cx="219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476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9" name="Rectangle 49"/>
              <p:cNvSpPr>
                <a:spLocks noChangeArrowheads="1"/>
              </p:cNvSpPr>
              <p:nvPr/>
            </p:nvSpPr>
            <p:spPr bwMode="auto">
              <a:xfrm>
                <a:off x="438" y="3973"/>
                <a:ext cx="273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N1-3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0" name="Rectangle 50"/>
              <p:cNvSpPr>
                <a:spLocks noChangeArrowheads="1"/>
              </p:cNvSpPr>
              <p:nvPr/>
            </p:nvSpPr>
            <p:spPr bwMode="auto">
              <a:xfrm>
                <a:off x="765" y="3973"/>
                <a:ext cx="33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31936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1" name="Rectangle 51"/>
              <p:cNvSpPr>
                <a:spLocks noChangeArrowheads="1"/>
              </p:cNvSpPr>
              <p:nvPr/>
            </p:nvSpPr>
            <p:spPr bwMode="auto">
              <a:xfrm>
                <a:off x="1096" y="3973"/>
                <a:ext cx="642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(1600, 1.1%)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2" name="Rectangle 52"/>
              <p:cNvSpPr>
                <a:spLocks noChangeArrowheads="1"/>
              </p:cNvSpPr>
              <p:nvPr/>
            </p:nvSpPr>
            <p:spPr bwMode="auto">
              <a:xfrm>
                <a:off x="1721" y="3973"/>
                <a:ext cx="33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24866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3" name="Rectangle 53"/>
              <p:cNvSpPr>
                <a:spLocks noChangeArrowheads="1"/>
              </p:cNvSpPr>
              <p:nvPr/>
            </p:nvSpPr>
            <p:spPr bwMode="auto">
              <a:xfrm>
                <a:off x="2027" y="3973"/>
                <a:ext cx="642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(1506, 1.9%)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4" name="Rectangle 54"/>
              <p:cNvSpPr>
                <a:spLocks noChangeArrowheads="1"/>
              </p:cNvSpPr>
              <p:nvPr/>
            </p:nvSpPr>
            <p:spPr bwMode="auto">
              <a:xfrm>
                <a:off x="2707" y="3973"/>
                <a:ext cx="27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7728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5" name="Rectangle 55"/>
              <p:cNvSpPr>
                <a:spLocks noChangeArrowheads="1"/>
              </p:cNvSpPr>
              <p:nvPr/>
            </p:nvSpPr>
            <p:spPr bwMode="auto">
              <a:xfrm>
                <a:off x="3012" y="3973"/>
                <a:ext cx="584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(319, 1.9%)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6" name="Rectangle 56"/>
              <p:cNvSpPr>
                <a:spLocks noChangeArrowheads="1"/>
              </p:cNvSpPr>
              <p:nvPr/>
            </p:nvSpPr>
            <p:spPr bwMode="auto">
              <a:xfrm>
                <a:off x="3634" y="3973"/>
                <a:ext cx="27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1011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7" name="Rectangle 57"/>
              <p:cNvSpPr>
                <a:spLocks noChangeArrowheads="1"/>
              </p:cNvSpPr>
              <p:nvPr/>
            </p:nvSpPr>
            <p:spPr bwMode="auto">
              <a:xfrm>
                <a:off x="4001" y="3973"/>
                <a:ext cx="52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(52, 1.8%)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8" name="Rectangle 58"/>
              <p:cNvSpPr>
                <a:spLocks noChangeArrowheads="1"/>
              </p:cNvSpPr>
              <p:nvPr/>
            </p:nvSpPr>
            <p:spPr bwMode="auto">
              <a:xfrm>
                <a:off x="4586" y="3973"/>
                <a:ext cx="219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197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9" name="Rectangle 59"/>
              <p:cNvSpPr>
                <a:spLocks noChangeArrowheads="1"/>
              </p:cNvSpPr>
              <p:nvPr/>
            </p:nvSpPr>
            <p:spPr bwMode="auto">
              <a:xfrm>
                <a:off x="438" y="3790"/>
                <a:ext cx="273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N4-9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0" name="Rectangle 60"/>
              <p:cNvSpPr>
                <a:spLocks noChangeArrowheads="1"/>
              </p:cNvSpPr>
              <p:nvPr/>
            </p:nvSpPr>
            <p:spPr bwMode="auto">
              <a:xfrm>
                <a:off x="765" y="3790"/>
                <a:ext cx="33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12333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1" name="Rectangle 61"/>
              <p:cNvSpPr>
                <a:spLocks noChangeArrowheads="1"/>
              </p:cNvSpPr>
              <p:nvPr/>
            </p:nvSpPr>
            <p:spPr bwMode="auto">
              <a:xfrm>
                <a:off x="1096" y="3790"/>
                <a:ext cx="642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(1463, 2.6%)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2" name="Rectangle 62"/>
              <p:cNvSpPr>
                <a:spLocks noChangeArrowheads="1"/>
              </p:cNvSpPr>
              <p:nvPr/>
            </p:nvSpPr>
            <p:spPr bwMode="auto">
              <a:xfrm>
                <a:off x="1750" y="3790"/>
                <a:ext cx="30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9079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3" name="Rectangle 63"/>
              <p:cNvSpPr>
                <a:spLocks noChangeArrowheads="1"/>
              </p:cNvSpPr>
              <p:nvPr/>
            </p:nvSpPr>
            <p:spPr bwMode="auto">
              <a:xfrm>
                <a:off x="2027" y="3790"/>
                <a:ext cx="642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(1154, 4.1%)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4" name="Rectangle 64"/>
              <p:cNvSpPr>
                <a:spLocks noChangeArrowheads="1"/>
              </p:cNvSpPr>
              <p:nvPr/>
            </p:nvSpPr>
            <p:spPr bwMode="auto">
              <a:xfrm>
                <a:off x="2707" y="3790"/>
                <a:ext cx="27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2481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5" name="Rectangle 65"/>
              <p:cNvSpPr>
                <a:spLocks noChangeArrowheads="1"/>
              </p:cNvSpPr>
              <p:nvPr/>
            </p:nvSpPr>
            <p:spPr bwMode="auto">
              <a:xfrm>
                <a:off x="3012" y="3790"/>
                <a:ext cx="584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(185, 3.7%)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6" name="Rectangle 66"/>
              <p:cNvSpPr>
                <a:spLocks noChangeArrowheads="1"/>
              </p:cNvSpPr>
              <p:nvPr/>
            </p:nvSpPr>
            <p:spPr bwMode="auto">
              <a:xfrm>
                <a:off x="3663" y="3790"/>
                <a:ext cx="248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294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7" name="Rectangle 67"/>
              <p:cNvSpPr>
                <a:spLocks noChangeArrowheads="1"/>
              </p:cNvSpPr>
              <p:nvPr/>
            </p:nvSpPr>
            <p:spPr bwMode="auto">
              <a:xfrm>
                <a:off x="4001" y="3790"/>
                <a:ext cx="52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(20, 2.3%)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8" name="Rectangle 68"/>
              <p:cNvSpPr>
                <a:spLocks noChangeArrowheads="1"/>
              </p:cNvSpPr>
              <p:nvPr/>
            </p:nvSpPr>
            <p:spPr bwMode="auto">
              <a:xfrm>
                <a:off x="4615" y="3790"/>
                <a:ext cx="190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57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9" name="Freeform 69"/>
              <p:cNvSpPr>
                <a:spLocks/>
              </p:cNvSpPr>
              <p:nvPr/>
            </p:nvSpPr>
            <p:spPr bwMode="auto">
              <a:xfrm>
                <a:off x="997" y="2471"/>
                <a:ext cx="3712" cy="722"/>
              </a:xfrm>
              <a:custGeom>
                <a:avLst/>
                <a:gdLst>
                  <a:gd name="T0" fmla="*/ 0 w 897"/>
                  <a:gd name="T1" fmla="*/ 174 h 174"/>
                  <a:gd name="T2" fmla="*/ 45 w 897"/>
                  <a:gd name="T3" fmla="*/ 173 h 174"/>
                  <a:gd name="T4" fmla="*/ 90 w 897"/>
                  <a:gd name="T5" fmla="*/ 169 h 174"/>
                  <a:gd name="T6" fmla="*/ 135 w 897"/>
                  <a:gd name="T7" fmla="*/ 161 h 174"/>
                  <a:gd name="T8" fmla="*/ 179 w 897"/>
                  <a:gd name="T9" fmla="*/ 151 h 174"/>
                  <a:gd name="T10" fmla="*/ 224 w 897"/>
                  <a:gd name="T11" fmla="*/ 141 h 174"/>
                  <a:gd name="T12" fmla="*/ 269 w 897"/>
                  <a:gd name="T13" fmla="*/ 130 h 174"/>
                  <a:gd name="T14" fmla="*/ 314 w 897"/>
                  <a:gd name="T15" fmla="*/ 119 h 174"/>
                  <a:gd name="T16" fmla="*/ 359 w 897"/>
                  <a:gd name="T17" fmla="*/ 107 h 174"/>
                  <a:gd name="T18" fmla="*/ 404 w 897"/>
                  <a:gd name="T19" fmla="*/ 95 h 174"/>
                  <a:gd name="T20" fmla="*/ 449 w 897"/>
                  <a:gd name="T21" fmla="*/ 85 h 174"/>
                  <a:gd name="T22" fmla="*/ 494 w 897"/>
                  <a:gd name="T23" fmla="*/ 76 h 174"/>
                  <a:gd name="T24" fmla="*/ 538 w 897"/>
                  <a:gd name="T25" fmla="*/ 70 h 174"/>
                  <a:gd name="T26" fmla="*/ 583 w 897"/>
                  <a:gd name="T27" fmla="*/ 60 h 174"/>
                  <a:gd name="T28" fmla="*/ 628 w 897"/>
                  <a:gd name="T29" fmla="*/ 53 h 174"/>
                  <a:gd name="T30" fmla="*/ 673 w 897"/>
                  <a:gd name="T31" fmla="*/ 41 h 174"/>
                  <a:gd name="T32" fmla="*/ 718 w 897"/>
                  <a:gd name="T33" fmla="*/ 25 h 174"/>
                  <a:gd name="T34" fmla="*/ 763 w 897"/>
                  <a:gd name="T35" fmla="*/ 16 h 174"/>
                  <a:gd name="T36" fmla="*/ 808 w 897"/>
                  <a:gd name="T37" fmla="*/ 11 h 174"/>
                  <a:gd name="T38" fmla="*/ 853 w 897"/>
                  <a:gd name="T39" fmla="*/ 2 h 174"/>
                  <a:gd name="T40" fmla="*/ 897 w 897"/>
                  <a:gd name="T41" fmla="*/ 0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97" h="174">
                    <a:moveTo>
                      <a:pt x="0" y="174"/>
                    </a:moveTo>
                    <a:lnTo>
                      <a:pt x="45" y="173"/>
                    </a:lnTo>
                    <a:lnTo>
                      <a:pt x="90" y="169"/>
                    </a:lnTo>
                    <a:lnTo>
                      <a:pt x="135" y="161"/>
                    </a:lnTo>
                    <a:lnTo>
                      <a:pt x="179" y="151"/>
                    </a:lnTo>
                    <a:lnTo>
                      <a:pt x="224" y="141"/>
                    </a:lnTo>
                    <a:lnTo>
                      <a:pt x="269" y="130"/>
                    </a:lnTo>
                    <a:lnTo>
                      <a:pt x="314" y="119"/>
                    </a:lnTo>
                    <a:lnTo>
                      <a:pt x="359" y="107"/>
                    </a:lnTo>
                    <a:lnTo>
                      <a:pt x="404" y="95"/>
                    </a:lnTo>
                    <a:lnTo>
                      <a:pt x="449" y="85"/>
                    </a:lnTo>
                    <a:lnTo>
                      <a:pt x="494" y="76"/>
                    </a:lnTo>
                    <a:lnTo>
                      <a:pt x="538" y="70"/>
                    </a:lnTo>
                    <a:lnTo>
                      <a:pt x="583" y="60"/>
                    </a:lnTo>
                    <a:lnTo>
                      <a:pt x="628" y="53"/>
                    </a:lnTo>
                    <a:lnTo>
                      <a:pt x="673" y="41"/>
                    </a:lnTo>
                    <a:lnTo>
                      <a:pt x="718" y="25"/>
                    </a:lnTo>
                    <a:lnTo>
                      <a:pt x="763" y="16"/>
                    </a:lnTo>
                    <a:lnTo>
                      <a:pt x="808" y="11"/>
                    </a:lnTo>
                    <a:lnTo>
                      <a:pt x="853" y="2"/>
                    </a:lnTo>
                    <a:lnTo>
                      <a:pt x="897" y="0"/>
                    </a:lnTo>
                  </a:path>
                </a:pathLst>
              </a:cu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0" name="Line 70"/>
              <p:cNvSpPr>
                <a:spLocks noChangeShapeType="1"/>
              </p:cNvSpPr>
              <p:nvPr/>
            </p:nvSpPr>
            <p:spPr bwMode="auto">
              <a:xfrm flipV="1">
                <a:off x="1924" y="3047"/>
                <a:ext cx="0" cy="17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1" name="Freeform 71"/>
              <p:cNvSpPr>
                <a:spLocks/>
              </p:cNvSpPr>
              <p:nvPr/>
            </p:nvSpPr>
            <p:spPr bwMode="auto">
              <a:xfrm>
                <a:off x="1916" y="3064"/>
                <a:ext cx="20" cy="0"/>
              </a:xfrm>
              <a:custGeom>
                <a:avLst/>
                <a:gdLst>
                  <a:gd name="T0" fmla="*/ 0 w 5"/>
                  <a:gd name="T1" fmla="*/ 2 w 5"/>
                  <a:gd name="T2" fmla="*/ 5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0" y="0"/>
                    </a:moveTo>
                    <a:lnTo>
                      <a:pt x="2" y="0"/>
                    </a:lnTo>
                    <a:lnTo>
                      <a:pt x="5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2" name="Freeform 72"/>
              <p:cNvSpPr>
                <a:spLocks/>
              </p:cNvSpPr>
              <p:nvPr/>
            </p:nvSpPr>
            <p:spPr bwMode="auto">
              <a:xfrm>
                <a:off x="1916" y="3047"/>
                <a:ext cx="20" cy="0"/>
              </a:xfrm>
              <a:custGeom>
                <a:avLst/>
                <a:gdLst>
                  <a:gd name="T0" fmla="*/ 5 w 5"/>
                  <a:gd name="T1" fmla="*/ 2 w 5"/>
                  <a:gd name="T2" fmla="*/ 0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5" y="0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3" name="Rectangle 73"/>
              <p:cNvSpPr>
                <a:spLocks noChangeArrowheads="1"/>
              </p:cNvSpPr>
              <p:nvPr/>
            </p:nvSpPr>
            <p:spPr bwMode="auto">
              <a:xfrm>
                <a:off x="1920" y="3022"/>
                <a:ext cx="8" cy="6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4" name="Rectangle 74"/>
              <p:cNvSpPr>
                <a:spLocks noChangeArrowheads="1"/>
              </p:cNvSpPr>
              <p:nvPr/>
            </p:nvSpPr>
            <p:spPr bwMode="auto">
              <a:xfrm>
                <a:off x="1916" y="3022"/>
                <a:ext cx="16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5" name="Rectangle 75"/>
              <p:cNvSpPr>
                <a:spLocks noChangeArrowheads="1"/>
              </p:cNvSpPr>
              <p:nvPr/>
            </p:nvSpPr>
            <p:spPr bwMode="auto">
              <a:xfrm>
                <a:off x="1916" y="3085"/>
                <a:ext cx="1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6" name="Rectangle 76"/>
              <p:cNvSpPr>
                <a:spLocks noChangeArrowheads="1"/>
              </p:cNvSpPr>
              <p:nvPr/>
            </p:nvSpPr>
            <p:spPr bwMode="auto">
              <a:xfrm>
                <a:off x="1907" y="3027"/>
                <a:ext cx="34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7" name="Rectangle 77"/>
              <p:cNvSpPr>
                <a:spLocks noChangeArrowheads="1"/>
              </p:cNvSpPr>
              <p:nvPr/>
            </p:nvSpPr>
            <p:spPr bwMode="auto">
              <a:xfrm>
                <a:off x="1907" y="3081"/>
                <a:ext cx="34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8" name="Rectangle 78"/>
              <p:cNvSpPr>
                <a:spLocks noChangeArrowheads="1"/>
              </p:cNvSpPr>
              <p:nvPr/>
            </p:nvSpPr>
            <p:spPr bwMode="auto">
              <a:xfrm>
                <a:off x="1903" y="3031"/>
                <a:ext cx="42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9" name="Rectangle 79"/>
              <p:cNvSpPr>
                <a:spLocks noChangeArrowheads="1"/>
              </p:cNvSpPr>
              <p:nvPr/>
            </p:nvSpPr>
            <p:spPr bwMode="auto">
              <a:xfrm>
                <a:off x="1903" y="3076"/>
                <a:ext cx="42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0" name="Rectangle 80"/>
              <p:cNvSpPr>
                <a:spLocks noChangeArrowheads="1"/>
              </p:cNvSpPr>
              <p:nvPr/>
            </p:nvSpPr>
            <p:spPr bwMode="auto">
              <a:xfrm>
                <a:off x="1899" y="3035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1" name="Rectangle 81"/>
              <p:cNvSpPr>
                <a:spLocks noChangeArrowheads="1"/>
              </p:cNvSpPr>
              <p:nvPr/>
            </p:nvSpPr>
            <p:spPr bwMode="auto">
              <a:xfrm>
                <a:off x="1899" y="3072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2" name="Rectangle 82"/>
              <p:cNvSpPr>
                <a:spLocks noChangeArrowheads="1"/>
              </p:cNvSpPr>
              <p:nvPr/>
            </p:nvSpPr>
            <p:spPr bwMode="auto">
              <a:xfrm>
                <a:off x="1895" y="3039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3" name="Rectangle 83"/>
              <p:cNvSpPr>
                <a:spLocks noChangeArrowheads="1"/>
              </p:cNvSpPr>
              <p:nvPr/>
            </p:nvSpPr>
            <p:spPr bwMode="auto">
              <a:xfrm>
                <a:off x="1895" y="3064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4" name="Rectangle 84"/>
              <p:cNvSpPr>
                <a:spLocks noChangeArrowheads="1"/>
              </p:cNvSpPr>
              <p:nvPr/>
            </p:nvSpPr>
            <p:spPr bwMode="auto">
              <a:xfrm>
                <a:off x="1891" y="3047"/>
                <a:ext cx="66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5" name="Rectangle 85"/>
              <p:cNvSpPr>
                <a:spLocks noChangeArrowheads="1"/>
              </p:cNvSpPr>
              <p:nvPr/>
            </p:nvSpPr>
            <p:spPr bwMode="auto">
              <a:xfrm>
                <a:off x="1891" y="3056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6" name="Rectangle 86"/>
              <p:cNvSpPr>
                <a:spLocks noChangeArrowheads="1"/>
              </p:cNvSpPr>
              <p:nvPr/>
            </p:nvSpPr>
            <p:spPr bwMode="auto">
              <a:xfrm>
                <a:off x="1891" y="3056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7" name="Rectangle 87"/>
              <p:cNvSpPr>
                <a:spLocks noChangeArrowheads="1"/>
              </p:cNvSpPr>
              <p:nvPr/>
            </p:nvSpPr>
            <p:spPr bwMode="auto">
              <a:xfrm>
                <a:off x="1891" y="3051"/>
                <a:ext cx="66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8" name="Oval 88"/>
              <p:cNvSpPr>
                <a:spLocks noChangeArrowheads="1"/>
              </p:cNvSpPr>
              <p:nvPr/>
            </p:nvSpPr>
            <p:spPr bwMode="auto">
              <a:xfrm>
                <a:off x="1891" y="3022"/>
                <a:ext cx="62" cy="63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9" name="Line 89"/>
              <p:cNvSpPr>
                <a:spLocks noChangeShapeType="1"/>
              </p:cNvSpPr>
              <p:nvPr/>
            </p:nvSpPr>
            <p:spPr bwMode="auto">
              <a:xfrm flipV="1">
                <a:off x="2855" y="2807"/>
                <a:ext cx="0" cy="33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0" name="Freeform 90"/>
              <p:cNvSpPr>
                <a:spLocks/>
              </p:cNvSpPr>
              <p:nvPr/>
            </p:nvSpPr>
            <p:spPr bwMode="auto">
              <a:xfrm>
                <a:off x="2843" y="2840"/>
                <a:ext cx="21" cy="0"/>
              </a:xfrm>
              <a:custGeom>
                <a:avLst/>
                <a:gdLst>
                  <a:gd name="T0" fmla="*/ 0 w 5"/>
                  <a:gd name="T1" fmla="*/ 3 w 5"/>
                  <a:gd name="T2" fmla="*/ 5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0" y="0"/>
                    </a:moveTo>
                    <a:lnTo>
                      <a:pt x="3" y="0"/>
                    </a:lnTo>
                    <a:lnTo>
                      <a:pt x="5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1" name="Freeform 91"/>
              <p:cNvSpPr>
                <a:spLocks/>
              </p:cNvSpPr>
              <p:nvPr/>
            </p:nvSpPr>
            <p:spPr bwMode="auto">
              <a:xfrm>
                <a:off x="2843" y="2807"/>
                <a:ext cx="21" cy="0"/>
              </a:xfrm>
              <a:custGeom>
                <a:avLst/>
                <a:gdLst>
                  <a:gd name="T0" fmla="*/ 5 w 5"/>
                  <a:gd name="T1" fmla="*/ 3 w 5"/>
                  <a:gd name="T2" fmla="*/ 0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5" y="0"/>
                    </a:moveTo>
                    <a:lnTo>
                      <a:pt x="3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2" name="Rectangle 92"/>
              <p:cNvSpPr>
                <a:spLocks noChangeArrowheads="1"/>
              </p:cNvSpPr>
              <p:nvPr/>
            </p:nvSpPr>
            <p:spPr bwMode="auto">
              <a:xfrm>
                <a:off x="2851" y="2790"/>
                <a:ext cx="8" cy="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3" name="Rectangle 93"/>
              <p:cNvSpPr>
                <a:spLocks noChangeArrowheads="1"/>
              </p:cNvSpPr>
              <p:nvPr/>
            </p:nvSpPr>
            <p:spPr bwMode="auto">
              <a:xfrm>
                <a:off x="2847" y="2790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4" name="Rectangle 94"/>
              <p:cNvSpPr>
                <a:spLocks noChangeArrowheads="1"/>
              </p:cNvSpPr>
              <p:nvPr/>
            </p:nvSpPr>
            <p:spPr bwMode="auto">
              <a:xfrm>
                <a:off x="2847" y="2852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5" name="Rectangle 95"/>
              <p:cNvSpPr>
                <a:spLocks noChangeArrowheads="1"/>
              </p:cNvSpPr>
              <p:nvPr/>
            </p:nvSpPr>
            <p:spPr bwMode="auto">
              <a:xfrm>
                <a:off x="2839" y="2794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6" name="Rectangle 96"/>
              <p:cNvSpPr>
                <a:spLocks noChangeArrowheads="1"/>
              </p:cNvSpPr>
              <p:nvPr/>
            </p:nvSpPr>
            <p:spPr bwMode="auto">
              <a:xfrm>
                <a:off x="2839" y="2848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7" name="Rectangle 97"/>
              <p:cNvSpPr>
                <a:spLocks noChangeArrowheads="1"/>
              </p:cNvSpPr>
              <p:nvPr/>
            </p:nvSpPr>
            <p:spPr bwMode="auto">
              <a:xfrm>
                <a:off x="2835" y="2798"/>
                <a:ext cx="4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8" name="Rectangle 98"/>
              <p:cNvSpPr>
                <a:spLocks noChangeArrowheads="1"/>
              </p:cNvSpPr>
              <p:nvPr/>
            </p:nvSpPr>
            <p:spPr bwMode="auto">
              <a:xfrm>
                <a:off x="2835" y="2844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9" name="Rectangle 99"/>
              <p:cNvSpPr>
                <a:spLocks noChangeArrowheads="1"/>
              </p:cNvSpPr>
              <p:nvPr/>
            </p:nvSpPr>
            <p:spPr bwMode="auto">
              <a:xfrm>
                <a:off x="2830" y="2803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0" name="Rectangle 100"/>
              <p:cNvSpPr>
                <a:spLocks noChangeArrowheads="1"/>
              </p:cNvSpPr>
              <p:nvPr/>
            </p:nvSpPr>
            <p:spPr bwMode="auto">
              <a:xfrm>
                <a:off x="2830" y="2840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1" name="Rectangle 101"/>
              <p:cNvSpPr>
                <a:spLocks noChangeArrowheads="1"/>
              </p:cNvSpPr>
              <p:nvPr/>
            </p:nvSpPr>
            <p:spPr bwMode="auto">
              <a:xfrm>
                <a:off x="2826" y="2807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2" name="Rectangle 102"/>
              <p:cNvSpPr>
                <a:spLocks noChangeArrowheads="1"/>
              </p:cNvSpPr>
              <p:nvPr/>
            </p:nvSpPr>
            <p:spPr bwMode="auto">
              <a:xfrm>
                <a:off x="2826" y="2832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3" name="Rectangle 103"/>
              <p:cNvSpPr>
                <a:spLocks noChangeArrowheads="1"/>
              </p:cNvSpPr>
              <p:nvPr/>
            </p:nvSpPr>
            <p:spPr bwMode="auto">
              <a:xfrm>
                <a:off x="2822" y="2815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4" name="Rectangle 104"/>
              <p:cNvSpPr>
                <a:spLocks noChangeArrowheads="1"/>
              </p:cNvSpPr>
              <p:nvPr/>
            </p:nvSpPr>
            <p:spPr bwMode="auto">
              <a:xfrm>
                <a:off x="2822" y="2823"/>
                <a:ext cx="66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5" name="Rectangle 105"/>
              <p:cNvSpPr>
                <a:spLocks noChangeArrowheads="1"/>
              </p:cNvSpPr>
              <p:nvPr/>
            </p:nvSpPr>
            <p:spPr bwMode="auto">
              <a:xfrm>
                <a:off x="2822" y="2823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6" name="Rectangle 106"/>
              <p:cNvSpPr>
                <a:spLocks noChangeArrowheads="1"/>
              </p:cNvSpPr>
              <p:nvPr/>
            </p:nvSpPr>
            <p:spPr bwMode="auto">
              <a:xfrm>
                <a:off x="2822" y="2819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7" name="Oval 107"/>
              <p:cNvSpPr>
                <a:spLocks noChangeArrowheads="1"/>
              </p:cNvSpPr>
              <p:nvPr/>
            </p:nvSpPr>
            <p:spPr bwMode="auto">
              <a:xfrm>
                <a:off x="2822" y="2790"/>
                <a:ext cx="62" cy="62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8" name="Line 108"/>
              <p:cNvSpPr>
                <a:spLocks noChangeShapeType="1"/>
              </p:cNvSpPr>
              <p:nvPr/>
            </p:nvSpPr>
            <p:spPr bwMode="auto">
              <a:xfrm flipV="1">
                <a:off x="3782" y="2612"/>
                <a:ext cx="0" cy="58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9" name="Freeform 109"/>
              <p:cNvSpPr>
                <a:spLocks/>
              </p:cNvSpPr>
              <p:nvPr/>
            </p:nvSpPr>
            <p:spPr bwMode="auto">
              <a:xfrm>
                <a:off x="3774" y="2670"/>
                <a:ext cx="17" cy="0"/>
              </a:xfrm>
              <a:custGeom>
                <a:avLst/>
                <a:gdLst>
                  <a:gd name="T0" fmla="*/ 0 w 4"/>
                  <a:gd name="T1" fmla="*/ 2 w 4"/>
                  <a:gd name="T2" fmla="*/ 4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0" y="0"/>
                    </a:moveTo>
                    <a:lnTo>
                      <a:pt x="2" y="0"/>
                    </a:lnTo>
                    <a:lnTo>
                      <a:pt x="4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0" name="Freeform 110"/>
              <p:cNvSpPr>
                <a:spLocks/>
              </p:cNvSpPr>
              <p:nvPr/>
            </p:nvSpPr>
            <p:spPr bwMode="auto">
              <a:xfrm>
                <a:off x="3774" y="2612"/>
                <a:ext cx="17" cy="0"/>
              </a:xfrm>
              <a:custGeom>
                <a:avLst/>
                <a:gdLst>
                  <a:gd name="T0" fmla="*/ 4 w 4"/>
                  <a:gd name="T1" fmla="*/ 2 w 4"/>
                  <a:gd name="T2" fmla="*/ 0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4" y="0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1" name="Rectangle 111"/>
              <p:cNvSpPr>
                <a:spLocks noChangeArrowheads="1"/>
              </p:cNvSpPr>
              <p:nvPr/>
            </p:nvSpPr>
            <p:spPr bwMode="auto">
              <a:xfrm>
                <a:off x="3778" y="2608"/>
                <a:ext cx="8" cy="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2" name="Rectangle 112"/>
              <p:cNvSpPr>
                <a:spLocks noChangeArrowheads="1"/>
              </p:cNvSpPr>
              <p:nvPr/>
            </p:nvSpPr>
            <p:spPr bwMode="auto">
              <a:xfrm>
                <a:off x="3774" y="2608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3" name="Rectangle 113"/>
              <p:cNvSpPr>
                <a:spLocks noChangeArrowheads="1"/>
              </p:cNvSpPr>
              <p:nvPr/>
            </p:nvSpPr>
            <p:spPr bwMode="auto">
              <a:xfrm>
                <a:off x="3774" y="2670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4" name="Rectangle 114"/>
              <p:cNvSpPr>
                <a:spLocks noChangeArrowheads="1"/>
              </p:cNvSpPr>
              <p:nvPr/>
            </p:nvSpPr>
            <p:spPr bwMode="auto">
              <a:xfrm>
                <a:off x="3766" y="2612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5" name="Rectangle 115"/>
              <p:cNvSpPr>
                <a:spLocks noChangeArrowheads="1"/>
              </p:cNvSpPr>
              <p:nvPr/>
            </p:nvSpPr>
            <p:spPr bwMode="auto">
              <a:xfrm>
                <a:off x="3766" y="2666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6" name="Rectangle 116"/>
              <p:cNvSpPr>
                <a:spLocks noChangeArrowheads="1"/>
              </p:cNvSpPr>
              <p:nvPr/>
            </p:nvSpPr>
            <p:spPr bwMode="auto">
              <a:xfrm>
                <a:off x="3762" y="2616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7" name="Rectangle 117"/>
              <p:cNvSpPr>
                <a:spLocks noChangeArrowheads="1"/>
              </p:cNvSpPr>
              <p:nvPr/>
            </p:nvSpPr>
            <p:spPr bwMode="auto">
              <a:xfrm>
                <a:off x="3762" y="2661"/>
                <a:ext cx="4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8" name="Rectangle 118"/>
              <p:cNvSpPr>
                <a:spLocks noChangeArrowheads="1"/>
              </p:cNvSpPr>
              <p:nvPr/>
            </p:nvSpPr>
            <p:spPr bwMode="auto">
              <a:xfrm>
                <a:off x="3757" y="2620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9" name="Rectangle 119"/>
              <p:cNvSpPr>
                <a:spLocks noChangeArrowheads="1"/>
              </p:cNvSpPr>
              <p:nvPr/>
            </p:nvSpPr>
            <p:spPr bwMode="auto">
              <a:xfrm>
                <a:off x="3757" y="2657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0" name="Rectangle 120"/>
              <p:cNvSpPr>
                <a:spLocks noChangeArrowheads="1"/>
              </p:cNvSpPr>
              <p:nvPr/>
            </p:nvSpPr>
            <p:spPr bwMode="auto">
              <a:xfrm>
                <a:off x="3753" y="2624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1" name="Rectangle 121"/>
              <p:cNvSpPr>
                <a:spLocks noChangeArrowheads="1"/>
              </p:cNvSpPr>
              <p:nvPr/>
            </p:nvSpPr>
            <p:spPr bwMode="auto">
              <a:xfrm>
                <a:off x="3753" y="2649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2" name="Rectangle 122"/>
              <p:cNvSpPr>
                <a:spLocks noChangeArrowheads="1"/>
              </p:cNvSpPr>
              <p:nvPr/>
            </p:nvSpPr>
            <p:spPr bwMode="auto">
              <a:xfrm>
                <a:off x="3749" y="2632"/>
                <a:ext cx="66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3" name="Rectangle 123"/>
              <p:cNvSpPr>
                <a:spLocks noChangeArrowheads="1"/>
              </p:cNvSpPr>
              <p:nvPr/>
            </p:nvSpPr>
            <p:spPr bwMode="auto">
              <a:xfrm>
                <a:off x="3749" y="2641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4" name="Rectangle 124"/>
              <p:cNvSpPr>
                <a:spLocks noChangeArrowheads="1"/>
              </p:cNvSpPr>
              <p:nvPr/>
            </p:nvSpPr>
            <p:spPr bwMode="auto">
              <a:xfrm>
                <a:off x="3749" y="2641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5" name="Rectangle 125"/>
              <p:cNvSpPr>
                <a:spLocks noChangeArrowheads="1"/>
              </p:cNvSpPr>
              <p:nvPr/>
            </p:nvSpPr>
            <p:spPr bwMode="auto">
              <a:xfrm>
                <a:off x="3749" y="2637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6" name="Oval 126"/>
              <p:cNvSpPr>
                <a:spLocks noChangeArrowheads="1"/>
              </p:cNvSpPr>
              <p:nvPr/>
            </p:nvSpPr>
            <p:spPr bwMode="auto">
              <a:xfrm>
                <a:off x="3749" y="2608"/>
                <a:ext cx="62" cy="62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7" name="Line 127"/>
              <p:cNvSpPr>
                <a:spLocks noChangeShapeType="1"/>
              </p:cNvSpPr>
              <p:nvPr/>
            </p:nvSpPr>
            <p:spPr bwMode="auto">
              <a:xfrm flipV="1">
                <a:off x="4709" y="2421"/>
                <a:ext cx="0" cy="95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8" name="Freeform 128"/>
              <p:cNvSpPr>
                <a:spLocks/>
              </p:cNvSpPr>
              <p:nvPr/>
            </p:nvSpPr>
            <p:spPr bwMode="auto">
              <a:xfrm>
                <a:off x="4701" y="2516"/>
                <a:ext cx="21" cy="0"/>
              </a:xfrm>
              <a:custGeom>
                <a:avLst/>
                <a:gdLst>
                  <a:gd name="T0" fmla="*/ 0 w 5"/>
                  <a:gd name="T1" fmla="*/ 2 w 5"/>
                  <a:gd name="T2" fmla="*/ 5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0" y="0"/>
                    </a:moveTo>
                    <a:lnTo>
                      <a:pt x="2" y="0"/>
                    </a:lnTo>
                    <a:lnTo>
                      <a:pt x="5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9" name="Freeform 129"/>
              <p:cNvSpPr>
                <a:spLocks/>
              </p:cNvSpPr>
              <p:nvPr/>
            </p:nvSpPr>
            <p:spPr bwMode="auto">
              <a:xfrm>
                <a:off x="4701" y="2421"/>
                <a:ext cx="21" cy="0"/>
              </a:xfrm>
              <a:custGeom>
                <a:avLst/>
                <a:gdLst>
                  <a:gd name="T0" fmla="*/ 5 w 5"/>
                  <a:gd name="T1" fmla="*/ 2 w 5"/>
                  <a:gd name="T2" fmla="*/ 0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5" y="0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0" name="Rectangle 130"/>
              <p:cNvSpPr>
                <a:spLocks noChangeArrowheads="1"/>
              </p:cNvSpPr>
              <p:nvPr/>
            </p:nvSpPr>
            <p:spPr bwMode="auto">
              <a:xfrm>
                <a:off x="4705" y="2437"/>
                <a:ext cx="9" cy="6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1" name="Rectangle 131"/>
              <p:cNvSpPr>
                <a:spLocks noChangeArrowheads="1"/>
              </p:cNvSpPr>
              <p:nvPr/>
            </p:nvSpPr>
            <p:spPr bwMode="auto">
              <a:xfrm>
                <a:off x="4701" y="2437"/>
                <a:ext cx="1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2" name="Rectangle 132"/>
              <p:cNvSpPr>
                <a:spLocks noChangeArrowheads="1"/>
              </p:cNvSpPr>
              <p:nvPr/>
            </p:nvSpPr>
            <p:spPr bwMode="auto">
              <a:xfrm>
                <a:off x="4701" y="2500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3" name="Rectangle 133"/>
              <p:cNvSpPr>
                <a:spLocks noChangeArrowheads="1"/>
              </p:cNvSpPr>
              <p:nvPr/>
            </p:nvSpPr>
            <p:spPr bwMode="auto">
              <a:xfrm>
                <a:off x="4693" y="2442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4" name="Rectangle 134"/>
              <p:cNvSpPr>
                <a:spLocks noChangeArrowheads="1"/>
              </p:cNvSpPr>
              <p:nvPr/>
            </p:nvSpPr>
            <p:spPr bwMode="auto">
              <a:xfrm>
                <a:off x="4693" y="2496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5" name="Rectangle 135"/>
              <p:cNvSpPr>
                <a:spLocks noChangeArrowheads="1"/>
              </p:cNvSpPr>
              <p:nvPr/>
            </p:nvSpPr>
            <p:spPr bwMode="auto">
              <a:xfrm>
                <a:off x="4689" y="2446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6" name="Rectangle 136"/>
              <p:cNvSpPr>
                <a:spLocks noChangeArrowheads="1"/>
              </p:cNvSpPr>
              <p:nvPr/>
            </p:nvSpPr>
            <p:spPr bwMode="auto">
              <a:xfrm>
                <a:off x="4689" y="2491"/>
                <a:ext cx="4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7" name="Rectangle 137"/>
              <p:cNvSpPr>
                <a:spLocks noChangeArrowheads="1"/>
              </p:cNvSpPr>
              <p:nvPr/>
            </p:nvSpPr>
            <p:spPr bwMode="auto">
              <a:xfrm>
                <a:off x="4685" y="2450"/>
                <a:ext cx="4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8" name="Rectangle 138"/>
              <p:cNvSpPr>
                <a:spLocks noChangeArrowheads="1"/>
              </p:cNvSpPr>
              <p:nvPr/>
            </p:nvSpPr>
            <p:spPr bwMode="auto">
              <a:xfrm>
                <a:off x="4685" y="2487"/>
                <a:ext cx="4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9" name="Rectangle 139"/>
              <p:cNvSpPr>
                <a:spLocks noChangeArrowheads="1"/>
              </p:cNvSpPr>
              <p:nvPr/>
            </p:nvSpPr>
            <p:spPr bwMode="auto">
              <a:xfrm>
                <a:off x="4680" y="2454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0" name="Rectangle 140"/>
              <p:cNvSpPr>
                <a:spLocks noChangeArrowheads="1"/>
              </p:cNvSpPr>
              <p:nvPr/>
            </p:nvSpPr>
            <p:spPr bwMode="auto">
              <a:xfrm>
                <a:off x="4680" y="2479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1" name="Rectangle 141"/>
              <p:cNvSpPr>
                <a:spLocks noChangeArrowheads="1"/>
              </p:cNvSpPr>
              <p:nvPr/>
            </p:nvSpPr>
            <p:spPr bwMode="auto">
              <a:xfrm>
                <a:off x="4676" y="2462"/>
                <a:ext cx="67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2" name="Rectangle 142"/>
              <p:cNvSpPr>
                <a:spLocks noChangeArrowheads="1"/>
              </p:cNvSpPr>
              <p:nvPr/>
            </p:nvSpPr>
            <p:spPr bwMode="auto">
              <a:xfrm>
                <a:off x="4676" y="2471"/>
                <a:ext cx="67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3" name="Rectangle 143"/>
              <p:cNvSpPr>
                <a:spLocks noChangeArrowheads="1"/>
              </p:cNvSpPr>
              <p:nvPr/>
            </p:nvSpPr>
            <p:spPr bwMode="auto">
              <a:xfrm>
                <a:off x="4676" y="2471"/>
                <a:ext cx="6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4" name="Rectangle 144"/>
              <p:cNvSpPr>
                <a:spLocks noChangeArrowheads="1"/>
              </p:cNvSpPr>
              <p:nvPr/>
            </p:nvSpPr>
            <p:spPr bwMode="auto">
              <a:xfrm>
                <a:off x="4676" y="2466"/>
                <a:ext cx="6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5" name="Oval 145"/>
              <p:cNvSpPr>
                <a:spLocks noChangeArrowheads="1"/>
              </p:cNvSpPr>
              <p:nvPr/>
            </p:nvSpPr>
            <p:spPr bwMode="auto">
              <a:xfrm>
                <a:off x="4676" y="2437"/>
                <a:ext cx="62" cy="63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6" name="Freeform 146"/>
              <p:cNvSpPr>
                <a:spLocks/>
              </p:cNvSpPr>
              <p:nvPr/>
            </p:nvSpPr>
            <p:spPr bwMode="auto">
              <a:xfrm>
                <a:off x="997" y="2193"/>
                <a:ext cx="2785" cy="1000"/>
              </a:xfrm>
              <a:custGeom>
                <a:avLst/>
                <a:gdLst>
                  <a:gd name="T0" fmla="*/ 0 w 673"/>
                  <a:gd name="T1" fmla="*/ 241 h 241"/>
                  <a:gd name="T2" fmla="*/ 45 w 673"/>
                  <a:gd name="T3" fmla="*/ 239 h 241"/>
                  <a:gd name="T4" fmla="*/ 90 w 673"/>
                  <a:gd name="T5" fmla="*/ 231 h 241"/>
                  <a:gd name="T6" fmla="*/ 135 w 673"/>
                  <a:gd name="T7" fmla="*/ 217 h 241"/>
                  <a:gd name="T8" fmla="*/ 179 w 673"/>
                  <a:gd name="T9" fmla="*/ 199 h 241"/>
                  <a:gd name="T10" fmla="*/ 224 w 673"/>
                  <a:gd name="T11" fmla="*/ 180 h 241"/>
                  <a:gd name="T12" fmla="*/ 269 w 673"/>
                  <a:gd name="T13" fmla="*/ 159 h 241"/>
                  <a:gd name="T14" fmla="*/ 314 w 673"/>
                  <a:gd name="T15" fmla="*/ 138 h 241"/>
                  <a:gd name="T16" fmla="*/ 359 w 673"/>
                  <a:gd name="T17" fmla="*/ 120 h 241"/>
                  <a:gd name="T18" fmla="*/ 404 w 673"/>
                  <a:gd name="T19" fmla="*/ 103 h 241"/>
                  <a:gd name="T20" fmla="*/ 449 w 673"/>
                  <a:gd name="T21" fmla="*/ 85 h 241"/>
                  <a:gd name="T22" fmla="*/ 494 w 673"/>
                  <a:gd name="T23" fmla="*/ 64 h 241"/>
                  <a:gd name="T24" fmla="*/ 538 w 673"/>
                  <a:gd name="T25" fmla="*/ 44 h 241"/>
                  <a:gd name="T26" fmla="*/ 583 w 673"/>
                  <a:gd name="T27" fmla="*/ 30 h 241"/>
                  <a:gd name="T28" fmla="*/ 628 w 673"/>
                  <a:gd name="T29" fmla="*/ 13 h 241"/>
                  <a:gd name="T30" fmla="*/ 673 w 673"/>
                  <a:gd name="T31" fmla="*/ 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73" h="241">
                    <a:moveTo>
                      <a:pt x="0" y="241"/>
                    </a:moveTo>
                    <a:lnTo>
                      <a:pt x="45" y="239"/>
                    </a:lnTo>
                    <a:lnTo>
                      <a:pt x="90" y="231"/>
                    </a:lnTo>
                    <a:lnTo>
                      <a:pt x="135" y="217"/>
                    </a:lnTo>
                    <a:lnTo>
                      <a:pt x="179" y="199"/>
                    </a:lnTo>
                    <a:lnTo>
                      <a:pt x="224" y="180"/>
                    </a:lnTo>
                    <a:lnTo>
                      <a:pt x="269" y="159"/>
                    </a:lnTo>
                    <a:lnTo>
                      <a:pt x="314" y="138"/>
                    </a:lnTo>
                    <a:lnTo>
                      <a:pt x="359" y="120"/>
                    </a:lnTo>
                    <a:lnTo>
                      <a:pt x="404" y="103"/>
                    </a:lnTo>
                    <a:lnTo>
                      <a:pt x="449" y="85"/>
                    </a:lnTo>
                    <a:lnTo>
                      <a:pt x="494" y="64"/>
                    </a:lnTo>
                    <a:lnTo>
                      <a:pt x="538" y="44"/>
                    </a:lnTo>
                    <a:lnTo>
                      <a:pt x="583" y="30"/>
                    </a:lnTo>
                    <a:lnTo>
                      <a:pt x="628" y="13"/>
                    </a:lnTo>
                    <a:lnTo>
                      <a:pt x="673" y="0"/>
                    </a:lnTo>
                  </a:path>
                </a:pathLst>
              </a:cu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7" name="Freeform 147"/>
              <p:cNvSpPr>
                <a:spLocks noEditPoints="1"/>
              </p:cNvSpPr>
              <p:nvPr/>
            </p:nvSpPr>
            <p:spPr bwMode="auto">
              <a:xfrm>
                <a:off x="3861" y="1844"/>
                <a:ext cx="848" cy="320"/>
              </a:xfrm>
              <a:custGeom>
                <a:avLst/>
                <a:gdLst>
                  <a:gd name="T0" fmla="*/ 0 w 205"/>
                  <a:gd name="T1" fmla="*/ 77 h 77"/>
                  <a:gd name="T2" fmla="*/ 19 w 205"/>
                  <a:gd name="T3" fmla="*/ 70 h 77"/>
                  <a:gd name="T4" fmla="*/ 26 w 205"/>
                  <a:gd name="T5" fmla="*/ 67 h 77"/>
                  <a:gd name="T6" fmla="*/ 38 w 205"/>
                  <a:gd name="T7" fmla="*/ 62 h 77"/>
                  <a:gd name="T8" fmla="*/ 57 w 205"/>
                  <a:gd name="T9" fmla="*/ 55 h 77"/>
                  <a:gd name="T10" fmla="*/ 71 w 205"/>
                  <a:gd name="T11" fmla="*/ 49 h 77"/>
                  <a:gd name="T12" fmla="*/ 76 w 205"/>
                  <a:gd name="T13" fmla="*/ 47 h 77"/>
                  <a:gd name="T14" fmla="*/ 95 w 205"/>
                  <a:gd name="T15" fmla="*/ 40 h 77"/>
                  <a:gd name="T16" fmla="*/ 115 w 205"/>
                  <a:gd name="T17" fmla="*/ 33 h 77"/>
                  <a:gd name="T18" fmla="*/ 134 w 205"/>
                  <a:gd name="T19" fmla="*/ 26 h 77"/>
                  <a:gd name="T20" fmla="*/ 153 w 205"/>
                  <a:gd name="T21" fmla="*/ 19 h 77"/>
                  <a:gd name="T22" fmla="*/ 172 w 205"/>
                  <a:gd name="T23" fmla="*/ 12 h 77"/>
                  <a:gd name="T24" fmla="*/ 191 w 205"/>
                  <a:gd name="T25" fmla="*/ 5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5" h="77">
                    <a:moveTo>
                      <a:pt x="19" y="70"/>
                    </a:moveTo>
                    <a:lnTo>
                      <a:pt x="26" y="67"/>
                    </a:lnTo>
                    <a:lnTo>
                      <a:pt x="38" y="62"/>
                    </a:lnTo>
                    <a:moveTo>
                      <a:pt x="57" y="55"/>
                    </a:moveTo>
                    <a:lnTo>
                      <a:pt x="71" y="49"/>
                    </a:lnTo>
                    <a:lnTo>
                      <a:pt x="76" y="47"/>
                    </a:lnTo>
                    <a:moveTo>
                      <a:pt x="95" y="40"/>
                    </a:moveTo>
                    <a:lnTo>
                      <a:pt x="115" y="33"/>
                    </a:lnTo>
                    <a:moveTo>
                      <a:pt x="134" y="26"/>
                    </a:moveTo>
                    <a:lnTo>
                      <a:pt x="153" y="19"/>
                    </a:lnTo>
                    <a:moveTo>
                      <a:pt x="172" y="12"/>
                    </a:moveTo>
                    <a:lnTo>
                      <a:pt x="191" y="5"/>
                    </a:lnTo>
                  </a:path>
                </a:pathLst>
              </a:cu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8" name="Line 148"/>
              <p:cNvSpPr>
                <a:spLocks noChangeShapeType="1"/>
              </p:cNvSpPr>
              <p:nvPr/>
            </p:nvSpPr>
            <p:spPr bwMode="auto">
              <a:xfrm flipV="1">
                <a:off x="1924" y="2927"/>
                <a:ext cx="0" cy="25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9" name="Freeform 149"/>
              <p:cNvSpPr>
                <a:spLocks/>
              </p:cNvSpPr>
              <p:nvPr/>
            </p:nvSpPr>
            <p:spPr bwMode="auto">
              <a:xfrm>
                <a:off x="1916" y="2952"/>
                <a:ext cx="20" cy="0"/>
              </a:xfrm>
              <a:custGeom>
                <a:avLst/>
                <a:gdLst>
                  <a:gd name="T0" fmla="*/ 0 w 5"/>
                  <a:gd name="T1" fmla="*/ 2 w 5"/>
                  <a:gd name="T2" fmla="*/ 5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0" y="0"/>
                    </a:moveTo>
                    <a:lnTo>
                      <a:pt x="2" y="0"/>
                    </a:lnTo>
                    <a:lnTo>
                      <a:pt x="5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0" name="Freeform 150"/>
              <p:cNvSpPr>
                <a:spLocks/>
              </p:cNvSpPr>
              <p:nvPr/>
            </p:nvSpPr>
            <p:spPr bwMode="auto">
              <a:xfrm>
                <a:off x="1916" y="2927"/>
                <a:ext cx="20" cy="0"/>
              </a:xfrm>
              <a:custGeom>
                <a:avLst/>
                <a:gdLst>
                  <a:gd name="T0" fmla="*/ 5 w 5"/>
                  <a:gd name="T1" fmla="*/ 2 w 5"/>
                  <a:gd name="T2" fmla="*/ 0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5" y="0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1" name="Rectangle 151"/>
              <p:cNvSpPr>
                <a:spLocks noChangeArrowheads="1"/>
              </p:cNvSpPr>
              <p:nvPr/>
            </p:nvSpPr>
            <p:spPr bwMode="auto">
              <a:xfrm>
                <a:off x="1920" y="2906"/>
                <a:ext cx="8" cy="6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2" name="Rectangle 152"/>
              <p:cNvSpPr>
                <a:spLocks noChangeArrowheads="1"/>
              </p:cNvSpPr>
              <p:nvPr/>
            </p:nvSpPr>
            <p:spPr bwMode="auto">
              <a:xfrm>
                <a:off x="1916" y="2906"/>
                <a:ext cx="1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3" name="Rectangle 153"/>
              <p:cNvSpPr>
                <a:spLocks noChangeArrowheads="1"/>
              </p:cNvSpPr>
              <p:nvPr/>
            </p:nvSpPr>
            <p:spPr bwMode="auto">
              <a:xfrm>
                <a:off x="1916" y="2968"/>
                <a:ext cx="16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4" name="Rectangle 154"/>
              <p:cNvSpPr>
                <a:spLocks noChangeArrowheads="1"/>
              </p:cNvSpPr>
              <p:nvPr/>
            </p:nvSpPr>
            <p:spPr bwMode="auto">
              <a:xfrm>
                <a:off x="1907" y="2910"/>
                <a:ext cx="34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5" name="Rectangle 155"/>
              <p:cNvSpPr>
                <a:spLocks noChangeArrowheads="1"/>
              </p:cNvSpPr>
              <p:nvPr/>
            </p:nvSpPr>
            <p:spPr bwMode="auto">
              <a:xfrm>
                <a:off x="1907" y="2964"/>
                <a:ext cx="34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6" name="Rectangle 156"/>
              <p:cNvSpPr>
                <a:spLocks noChangeArrowheads="1"/>
              </p:cNvSpPr>
              <p:nvPr/>
            </p:nvSpPr>
            <p:spPr bwMode="auto">
              <a:xfrm>
                <a:off x="1903" y="2915"/>
                <a:ext cx="42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7" name="Rectangle 157"/>
              <p:cNvSpPr>
                <a:spLocks noChangeArrowheads="1"/>
              </p:cNvSpPr>
              <p:nvPr/>
            </p:nvSpPr>
            <p:spPr bwMode="auto">
              <a:xfrm>
                <a:off x="1903" y="2960"/>
                <a:ext cx="42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8" name="Rectangle 158"/>
              <p:cNvSpPr>
                <a:spLocks noChangeArrowheads="1"/>
              </p:cNvSpPr>
              <p:nvPr/>
            </p:nvSpPr>
            <p:spPr bwMode="auto">
              <a:xfrm>
                <a:off x="1899" y="2919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9" name="Rectangle 159"/>
              <p:cNvSpPr>
                <a:spLocks noChangeArrowheads="1"/>
              </p:cNvSpPr>
              <p:nvPr/>
            </p:nvSpPr>
            <p:spPr bwMode="auto">
              <a:xfrm>
                <a:off x="1899" y="2956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0" name="Rectangle 160"/>
              <p:cNvSpPr>
                <a:spLocks noChangeArrowheads="1"/>
              </p:cNvSpPr>
              <p:nvPr/>
            </p:nvSpPr>
            <p:spPr bwMode="auto">
              <a:xfrm>
                <a:off x="1895" y="2923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1" name="Rectangle 161"/>
              <p:cNvSpPr>
                <a:spLocks noChangeArrowheads="1"/>
              </p:cNvSpPr>
              <p:nvPr/>
            </p:nvSpPr>
            <p:spPr bwMode="auto">
              <a:xfrm>
                <a:off x="1895" y="2948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2" name="Rectangle 162"/>
              <p:cNvSpPr>
                <a:spLocks noChangeArrowheads="1"/>
              </p:cNvSpPr>
              <p:nvPr/>
            </p:nvSpPr>
            <p:spPr bwMode="auto">
              <a:xfrm>
                <a:off x="1891" y="2931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3" name="Rectangle 163"/>
              <p:cNvSpPr>
                <a:spLocks noChangeArrowheads="1"/>
              </p:cNvSpPr>
              <p:nvPr/>
            </p:nvSpPr>
            <p:spPr bwMode="auto">
              <a:xfrm>
                <a:off x="1891" y="2939"/>
                <a:ext cx="66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4" name="Rectangle 164"/>
              <p:cNvSpPr>
                <a:spLocks noChangeArrowheads="1"/>
              </p:cNvSpPr>
              <p:nvPr/>
            </p:nvSpPr>
            <p:spPr bwMode="auto">
              <a:xfrm>
                <a:off x="1891" y="2939"/>
                <a:ext cx="66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5" name="Rectangle 165"/>
              <p:cNvSpPr>
                <a:spLocks noChangeArrowheads="1"/>
              </p:cNvSpPr>
              <p:nvPr/>
            </p:nvSpPr>
            <p:spPr bwMode="auto">
              <a:xfrm>
                <a:off x="1891" y="2935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6" name="Oval 166"/>
              <p:cNvSpPr>
                <a:spLocks noChangeArrowheads="1"/>
              </p:cNvSpPr>
              <p:nvPr/>
            </p:nvSpPr>
            <p:spPr bwMode="auto">
              <a:xfrm>
                <a:off x="1891" y="2906"/>
                <a:ext cx="62" cy="62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7" name="Line 167"/>
              <p:cNvSpPr>
                <a:spLocks noChangeShapeType="1"/>
              </p:cNvSpPr>
              <p:nvPr/>
            </p:nvSpPr>
            <p:spPr bwMode="auto">
              <a:xfrm flipV="1">
                <a:off x="2855" y="2520"/>
                <a:ext cx="0" cy="46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8" name="Freeform 168"/>
              <p:cNvSpPr>
                <a:spLocks/>
              </p:cNvSpPr>
              <p:nvPr/>
            </p:nvSpPr>
            <p:spPr bwMode="auto">
              <a:xfrm>
                <a:off x="2843" y="2566"/>
                <a:ext cx="21" cy="0"/>
              </a:xfrm>
              <a:custGeom>
                <a:avLst/>
                <a:gdLst>
                  <a:gd name="T0" fmla="*/ 0 w 5"/>
                  <a:gd name="T1" fmla="*/ 3 w 5"/>
                  <a:gd name="T2" fmla="*/ 5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0" y="0"/>
                    </a:moveTo>
                    <a:lnTo>
                      <a:pt x="3" y="0"/>
                    </a:lnTo>
                    <a:lnTo>
                      <a:pt x="5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9" name="Freeform 169"/>
              <p:cNvSpPr>
                <a:spLocks/>
              </p:cNvSpPr>
              <p:nvPr/>
            </p:nvSpPr>
            <p:spPr bwMode="auto">
              <a:xfrm>
                <a:off x="2843" y="2520"/>
                <a:ext cx="21" cy="0"/>
              </a:xfrm>
              <a:custGeom>
                <a:avLst/>
                <a:gdLst>
                  <a:gd name="T0" fmla="*/ 5 w 5"/>
                  <a:gd name="T1" fmla="*/ 3 w 5"/>
                  <a:gd name="T2" fmla="*/ 0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5" y="0"/>
                    </a:moveTo>
                    <a:lnTo>
                      <a:pt x="3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0" name="Rectangle 170"/>
              <p:cNvSpPr>
                <a:spLocks noChangeArrowheads="1"/>
              </p:cNvSpPr>
              <p:nvPr/>
            </p:nvSpPr>
            <p:spPr bwMode="auto">
              <a:xfrm>
                <a:off x="2851" y="2512"/>
                <a:ext cx="8" cy="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1" name="Rectangle 171"/>
              <p:cNvSpPr>
                <a:spLocks noChangeArrowheads="1"/>
              </p:cNvSpPr>
              <p:nvPr/>
            </p:nvSpPr>
            <p:spPr bwMode="auto">
              <a:xfrm>
                <a:off x="2847" y="2512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2" name="Rectangle 172"/>
              <p:cNvSpPr>
                <a:spLocks noChangeArrowheads="1"/>
              </p:cNvSpPr>
              <p:nvPr/>
            </p:nvSpPr>
            <p:spPr bwMode="auto">
              <a:xfrm>
                <a:off x="2847" y="2574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3" name="Rectangle 173"/>
              <p:cNvSpPr>
                <a:spLocks noChangeArrowheads="1"/>
              </p:cNvSpPr>
              <p:nvPr/>
            </p:nvSpPr>
            <p:spPr bwMode="auto">
              <a:xfrm>
                <a:off x="2839" y="2516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4" name="Rectangle 174"/>
              <p:cNvSpPr>
                <a:spLocks noChangeArrowheads="1"/>
              </p:cNvSpPr>
              <p:nvPr/>
            </p:nvSpPr>
            <p:spPr bwMode="auto">
              <a:xfrm>
                <a:off x="2839" y="2570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5" name="Rectangle 175"/>
              <p:cNvSpPr>
                <a:spLocks noChangeArrowheads="1"/>
              </p:cNvSpPr>
              <p:nvPr/>
            </p:nvSpPr>
            <p:spPr bwMode="auto">
              <a:xfrm>
                <a:off x="2835" y="2520"/>
                <a:ext cx="4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6" name="Rectangle 176"/>
              <p:cNvSpPr>
                <a:spLocks noChangeArrowheads="1"/>
              </p:cNvSpPr>
              <p:nvPr/>
            </p:nvSpPr>
            <p:spPr bwMode="auto">
              <a:xfrm>
                <a:off x="2835" y="2566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7" name="Rectangle 177"/>
              <p:cNvSpPr>
                <a:spLocks noChangeArrowheads="1"/>
              </p:cNvSpPr>
              <p:nvPr/>
            </p:nvSpPr>
            <p:spPr bwMode="auto">
              <a:xfrm>
                <a:off x="2830" y="2525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8" name="Rectangle 178"/>
              <p:cNvSpPr>
                <a:spLocks noChangeArrowheads="1"/>
              </p:cNvSpPr>
              <p:nvPr/>
            </p:nvSpPr>
            <p:spPr bwMode="auto">
              <a:xfrm>
                <a:off x="2830" y="2562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9" name="Rectangle 179"/>
              <p:cNvSpPr>
                <a:spLocks noChangeArrowheads="1"/>
              </p:cNvSpPr>
              <p:nvPr/>
            </p:nvSpPr>
            <p:spPr bwMode="auto">
              <a:xfrm>
                <a:off x="2826" y="2529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0" name="Rectangle 180"/>
              <p:cNvSpPr>
                <a:spLocks noChangeArrowheads="1"/>
              </p:cNvSpPr>
              <p:nvPr/>
            </p:nvSpPr>
            <p:spPr bwMode="auto">
              <a:xfrm>
                <a:off x="2826" y="2554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1" name="Rectangle 181"/>
              <p:cNvSpPr>
                <a:spLocks noChangeArrowheads="1"/>
              </p:cNvSpPr>
              <p:nvPr/>
            </p:nvSpPr>
            <p:spPr bwMode="auto">
              <a:xfrm>
                <a:off x="2822" y="2537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2" name="Rectangle 182"/>
              <p:cNvSpPr>
                <a:spLocks noChangeArrowheads="1"/>
              </p:cNvSpPr>
              <p:nvPr/>
            </p:nvSpPr>
            <p:spPr bwMode="auto">
              <a:xfrm>
                <a:off x="2822" y="2545"/>
                <a:ext cx="66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3" name="Rectangle 183"/>
              <p:cNvSpPr>
                <a:spLocks noChangeArrowheads="1"/>
              </p:cNvSpPr>
              <p:nvPr/>
            </p:nvSpPr>
            <p:spPr bwMode="auto">
              <a:xfrm>
                <a:off x="2822" y="2545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4" name="Rectangle 184"/>
              <p:cNvSpPr>
                <a:spLocks noChangeArrowheads="1"/>
              </p:cNvSpPr>
              <p:nvPr/>
            </p:nvSpPr>
            <p:spPr bwMode="auto">
              <a:xfrm>
                <a:off x="2822" y="2541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5" name="Oval 185"/>
              <p:cNvSpPr>
                <a:spLocks noChangeArrowheads="1"/>
              </p:cNvSpPr>
              <p:nvPr/>
            </p:nvSpPr>
            <p:spPr bwMode="auto">
              <a:xfrm>
                <a:off x="2822" y="2512"/>
                <a:ext cx="62" cy="62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6" name="Line 186"/>
              <p:cNvSpPr>
                <a:spLocks noChangeShapeType="1"/>
              </p:cNvSpPr>
              <p:nvPr/>
            </p:nvSpPr>
            <p:spPr bwMode="auto">
              <a:xfrm flipV="1">
                <a:off x="3782" y="2147"/>
                <a:ext cx="0" cy="91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7" name="Freeform 187"/>
              <p:cNvSpPr>
                <a:spLocks/>
              </p:cNvSpPr>
              <p:nvPr/>
            </p:nvSpPr>
            <p:spPr bwMode="auto">
              <a:xfrm>
                <a:off x="3774" y="2238"/>
                <a:ext cx="17" cy="0"/>
              </a:xfrm>
              <a:custGeom>
                <a:avLst/>
                <a:gdLst>
                  <a:gd name="T0" fmla="*/ 0 w 4"/>
                  <a:gd name="T1" fmla="*/ 2 w 4"/>
                  <a:gd name="T2" fmla="*/ 4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0" y="0"/>
                    </a:moveTo>
                    <a:lnTo>
                      <a:pt x="2" y="0"/>
                    </a:lnTo>
                    <a:lnTo>
                      <a:pt x="4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8" name="Freeform 188"/>
              <p:cNvSpPr>
                <a:spLocks/>
              </p:cNvSpPr>
              <p:nvPr/>
            </p:nvSpPr>
            <p:spPr bwMode="auto">
              <a:xfrm>
                <a:off x="3774" y="2147"/>
                <a:ext cx="17" cy="0"/>
              </a:xfrm>
              <a:custGeom>
                <a:avLst/>
                <a:gdLst>
                  <a:gd name="T0" fmla="*/ 4 w 4"/>
                  <a:gd name="T1" fmla="*/ 2 w 4"/>
                  <a:gd name="T2" fmla="*/ 0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4" y="0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9" name="Rectangle 189"/>
              <p:cNvSpPr>
                <a:spLocks noChangeArrowheads="1"/>
              </p:cNvSpPr>
              <p:nvPr/>
            </p:nvSpPr>
            <p:spPr bwMode="auto">
              <a:xfrm>
                <a:off x="3778" y="2159"/>
                <a:ext cx="8" cy="6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0" name="Rectangle 190"/>
              <p:cNvSpPr>
                <a:spLocks noChangeArrowheads="1"/>
              </p:cNvSpPr>
              <p:nvPr/>
            </p:nvSpPr>
            <p:spPr bwMode="auto">
              <a:xfrm>
                <a:off x="3774" y="2159"/>
                <a:ext cx="1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1" name="Rectangle 191"/>
              <p:cNvSpPr>
                <a:spLocks noChangeArrowheads="1"/>
              </p:cNvSpPr>
              <p:nvPr/>
            </p:nvSpPr>
            <p:spPr bwMode="auto">
              <a:xfrm>
                <a:off x="3774" y="2222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2" name="Rectangle 192"/>
              <p:cNvSpPr>
                <a:spLocks noChangeArrowheads="1"/>
              </p:cNvSpPr>
              <p:nvPr/>
            </p:nvSpPr>
            <p:spPr bwMode="auto">
              <a:xfrm>
                <a:off x="3766" y="2164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3" name="Rectangle 193"/>
              <p:cNvSpPr>
                <a:spLocks noChangeArrowheads="1"/>
              </p:cNvSpPr>
              <p:nvPr/>
            </p:nvSpPr>
            <p:spPr bwMode="auto">
              <a:xfrm>
                <a:off x="3766" y="2218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4" name="Rectangle 194"/>
              <p:cNvSpPr>
                <a:spLocks noChangeArrowheads="1"/>
              </p:cNvSpPr>
              <p:nvPr/>
            </p:nvSpPr>
            <p:spPr bwMode="auto">
              <a:xfrm>
                <a:off x="3762" y="2168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5" name="Rectangle 195"/>
              <p:cNvSpPr>
                <a:spLocks noChangeArrowheads="1"/>
              </p:cNvSpPr>
              <p:nvPr/>
            </p:nvSpPr>
            <p:spPr bwMode="auto">
              <a:xfrm>
                <a:off x="3762" y="2213"/>
                <a:ext cx="4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6" name="Rectangle 196"/>
              <p:cNvSpPr>
                <a:spLocks noChangeArrowheads="1"/>
              </p:cNvSpPr>
              <p:nvPr/>
            </p:nvSpPr>
            <p:spPr bwMode="auto">
              <a:xfrm>
                <a:off x="3757" y="2172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7" name="Rectangle 197"/>
              <p:cNvSpPr>
                <a:spLocks noChangeArrowheads="1"/>
              </p:cNvSpPr>
              <p:nvPr/>
            </p:nvSpPr>
            <p:spPr bwMode="auto">
              <a:xfrm>
                <a:off x="3757" y="2209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8" name="Rectangle 198"/>
              <p:cNvSpPr>
                <a:spLocks noChangeArrowheads="1"/>
              </p:cNvSpPr>
              <p:nvPr/>
            </p:nvSpPr>
            <p:spPr bwMode="auto">
              <a:xfrm>
                <a:off x="3753" y="2176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9" name="Rectangle 199"/>
              <p:cNvSpPr>
                <a:spLocks noChangeArrowheads="1"/>
              </p:cNvSpPr>
              <p:nvPr/>
            </p:nvSpPr>
            <p:spPr bwMode="auto">
              <a:xfrm>
                <a:off x="3753" y="2201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0" name="Rectangle 200"/>
              <p:cNvSpPr>
                <a:spLocks noChangeArrowheads="1"/>
              </p:cNvSpPr>
              <p:nvPr/>
            </p:nvSpPr>
            <p:spPr bwMode="auto">
              <a:xfrm>
                <a:off x="3749" y="2184"/>
                <a:ext cx="66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1" name="Rectangle 201"/>
              <p:cNvSpPr>
                <a:spLocks noChangeArrowheads="1"/>
              </p:cNvSpPr>
              <p:nvPr/>
            </p:nvSpPr>
            <p:spPr bwMode="auto">
              <a:xfrm>
                <a:off x="3749" y="2193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2" name="Rectangle 202"/>
              <p:cNvSpPr>
                <a:spLocks noChangeArrowheads="1"/>
              </p:cNvSpPr>
              <p:nvPr/>
            </p:nvSpPr>
            <p:spPr bwMode="auto">
              <a:xfrm>
                <a:off x="3749" y="2193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3" name="Rectangle 203"/>
              <p:cNvSpPr>
                <a:spLocks noChangeArrowheads="1"/>
              </p:cNvSpPr>
              <p:nvPr/>
            </p:nvSpPr>
            <p:spPr bwMode="auto">
              <a:xfrm>
                <a:off x="3749" y="2188"/>
                <a:ext cx="66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4" name="Oval 204"/>
              <p:cNvSpPr>
                <a:spLocks noChangeArrowheads="1"/>
              </p:cNvSpPr>
              <p:nvPr/>
            </p:nvSpPr>
            <p:spPr bwMode="auto">
              <a:xfrm>
                <a:off x="3749" y="2159"/>
                <a:ext cx="62" cy="63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6" name="Line 206"/>
            <p:cNvSpPr>
              <a:spLocks noChangeShapeType="1"/>
            </p:cNvSpPr>
            <p:nvPr/>
          </p:nvSpPr>
          <p:spPr bwMode="auto">
            <a:xfrm flipV="1">
              <a:off x="4709" y="1774"/>
              <a:ext cx="0" cy="14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Freeform 207"/>
            <p:cNvSpPr>
              <a:spLocks/>
            </p:cNvSpPr>
            <p:nvPr/>
          </p:nvSpPr>
          <p:spPr bwMode="auto">
            <a:xfrm>
              <a:off x="4701" y="1915"/>
              <a:ext cx="21" cy="0"/>
            </a:xfrm>
            <a:custGeom>
              <a:avLst/>
              <a:gdLst>
                <a:gd name="T0" fmla="*/ 0 w 5"/>
                <a:gd name="T1" fmla="*/ 2 w 5"/>
                <a:gd name="T2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2" y="0"/>
                  </a:lnTo>
                  <a:lnTo>
                    <a:pt x="5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Freeform 208"/>
            <p:cNvSpPr>
              <a:spLocks/>
            </p:cNvSpPr>
            <p:nvPr/>
          </p:nvSpPr>
          <p:spPr bwMode="auto">
            <a:xfrm>
              <a:off x="4701" y="1774"/>
              <a:ext cx="21" cy="0"/>
            </a:xfrm>
            <a:custGeom>
              <a:avLst/>
              <a:gdLst>
                <a:gd name="T0" fmla="*/ 5 w 5"/>
                <a:gd name="T1" fmla="*/ 2 w 5"/>
                <a:gd name="T2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Rectangle 209"/>
            <p:cNvSpPr>
              <a:spLocks noChangeArrowheads="1"/>
            </p:cNvSpPr>
            <p:nvPr/>
          </p:nvSpPr>
          <p:spPr bwMode="auto">
            <a:xfrm>
              <a:off x="4705" y="1811"/>
              <a:ext cx="9" cy="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Rectangle 210"/>
            <p:cNvSpPr>
              <a:spLocks noChangeArrowheads="1"/>
            </p:cNvSpPr>
            <p:nvPr/>
          </p:nvSpPr>
          <p:spPr bwMode="auto">
            <a:xfrm>
              <a:off x="4701" y="1811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Rectangle 211"/>
            <p:cNvSpPr>
              <a:spLocks noChangeArrowheads="1"/>
            </p:cNvSpPr>
            <p:nvPr/>
          </p:nvSpPr>
          <p:spPr bwMode="auto">
            <a:xfrm>
              <a:off x="4701" y="1873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Rectangle 212"/>
            <p:cNvSpPr>
              <a:spLocks noChangeArrowheads="1"/>
            </p:cNvSpPr>
            <p:nvPr/>
          </p:nvSpPr>
          <p:spPr bwMode="auto">
            <a:xfrm>
              <a:off x="4693" y="1815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Rectangle 213"/>
            <p:cNvSpPr>
              <a:spLocks noChangeArrowheads="1"/>
            </p:cNvSpPr>
            <p:nvPr/>
          </p:nvSpPr>
          <p:spPr bwMode="auto">
            <a:xfrm>
              <a:off x="4693" y="1869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Rectangle 214"/>
            <p:cNvSpPr>
              <a:spLocks noChangeArrowheads="1"/>
            </p:cNvSpPr>
            <p:nvPr/>
          </p:nvSpPr>
          <p:spPr bwMode="auto">
            <a:xfrm>
              <a:off x="4689" y="1819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Rectangle 215"/>
            <p:cNvSpPr>
              <a:spLocks noChangeArrowheads="1"/>
            </p:cNvSpPr>
            <p:nvPr/>
          </p:nvSpPr>
          <p:spPr bwMode="auto">
            <a:xfrm>
              <a:off x="4689" y="1865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Rectangle 216"/>
            <p:cNvSpPr>
              <a:spLocks noChangeArrowheads="1"/>
            </p:cNvSpPr>
            <p:nvPr/>
          </p:nvSpPr>
          <p:spPr bwMode="auto">
            <a:xfrm>
              <a:off x="4685" y="1823"/>
              <a:ext cx="49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Rectangle 217"/>
            <p:cNvSpPr>
              <a:spLocks noChangeArrowheads="1"/>
            </p:cNvSpPr>
            <p:nvPr/>
          </p:nvSpPr>
          <p:spPr bwMode="auto">
            <a:xfrm>
              <a:off x="4685" y="1861"/>
              <a:ext cx="4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Rectangle 218"/>
            <p:cNvSpPr>
              <a:spLocks noChangeArrowheads="1"/>
            </p:cNvSpPr>
            <p:nvPr/>
          </p:nvSpPr>
          <p:spPr bwMode="auto">
            <a:xfrm>
              <a:off x="4680" y="1828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Rectangle 219"/>
            <p:cNvSpPr>
              <a:spLocks noChangeArrowheads="1"/>
            </p:cNvSpPr>
            <p:nvPr/>
          </p:nvSpPr>
          <p:spPr bwMode="auto">
            <a:xfrm>
              <a:off x="4680" y="1852"/>
              <a:ext cx="5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Rectangle 220"/>
            <p:cNvSpPr>
              <a:spLocks noChangeArrowheads="1"/>
            </p:cNvSpPr>
            <p:nvPr/>
          </p:nvSpPr>
          <p:spPr bwMode="auto">
            <a:xfrm>
              <a:off x="4676" y="1836"/>
              <a:ext cx="67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Rectangle 221"/>
            <p:cNvSpPr>
              <a:spLocks noChangeArrowheads="1"/>
            </p:cNvSpPr>
            <p:nvPr/>
          </p:nvSpPr>
          <p:spPr bwMode="auto">
            <a:xfrm>
              <a:off x="4676" y="1844"/>
              <a:ext cx="67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Rectangle 222"/>
            <p:cNvSpPr>
              <a:spLocks noChangeArrowheads="1"/>
            </p:cNvSpPr>
            <p:nvPr/>
          </p:nvSpPr>
          <p:spPr bwMode="auto">
            <a:xfrm>
              <a:off x="4676" y="1844"/>
              <a:ext cx="6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Rectangle 223"/>
            <p:cNvSpPr>
              <a:spLocks noChangeArrowheads="1"/>
            </p:cNvSpPr>
            <p:nvPr/>
          </p:nvSpPr>
          <p:spPr bwMode="auto">
            <a:xfrm>
              <a:off x="4676" y="1840"/>
              <a:ext cx="6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Oval 224"/>
            <p:cNvSpPr>
              <a:spLocks noChangeArrowheads="1"/>
            </p:cNvSpPr>
            <p:nvPr/>
          </p:nvSpPr>
          <p:spPr bwMode="auto">
            <a:xfrm>
              <a:off x="4676" y="1811"/>
              <a:ext cx="62" cy="62"/>
            </a:xfrm>
            <a:prstGeom prst="ellips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225"/>
            <p:cNvSpPr>
              <a:spLocks/>
            </p:cNvSpPr>
            <p:nvPr/>
          </p:nvSpPr>
          <p:spPr bwMode="auto">
            <a:xfrm>
              <a:off x="997" y="1836"/>
              <a:ext cx="1858" cy="1357"/>
            </a:xfrm>
            <a:custGeom>
              <a:avLst/>
              <a:gdLst>
                <a:gd name="T0" fmla="*/ 0 w 449"/>
                <a:gd name="T1" fmla="*/ 327 h 327"/>
                <a:gd name="T2" fmla="*/ 45 w 449"/>
                <a:gd name="T3" fmla="*/ 323 h 327"/>
                <a:gd name="T4" fmla="*/ 90 w 449"/>
                <a:gd name="T5" fmla="*/ 305 h 327"/>
                <a:gd name="T6" fmla="*/ 135 w 449"/>
                <a:gd name="T7" fmla="*/ 270 h 327"/>
                <a:gd name="T8" fmla="*/ 179 w 449"/>
                <a:gd name="T9" fmla="*/ 231 h 327"/>
                <a:gd name="T10" fmla="*/ 224 w 449"/>
                <a:gd name="T11" fmla="*/ 185 h 327"/>
                <a:gd name="T12" fmla="*/ 269 w 449"/>
                <a:gd name="T13" fmla="*/ 143 h 327"/>
                <a:gd name="T14" fmla="*/ 314 w 449"/>
                <a:gd name="T15" fmla="*/ 108 h 327"/>
                <a:gd name="T16" fmla="*/ 359 w 449"/>
                <a:gd name="T17" fmla="*/ 70 h 327"/>
                <a:gd name="T18" fmla="*/ 404 w 449"/>
                <a:gd name="T19" fmla="*/ 35 h 327"/>
                <a:gd name="T20" fmla="*/ 449 w 449"/>
                <a:gd name="T21" fmla="*/ 0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9" h="327">
                  <a:moveTo>
                    <a:pt x="0" y="327"/>
                  </a:moveTo>
                  <a:lnTo>
                    <a:pt x="45" y="323"/>
                  </a:lnTo>
                  <a:lnTo>
                    <a:pt x="90" y="305"/>
                  </a:lnTo>
                  <a:lnTo>
                    <a:pt x="135" y="270"/>
                  </a:lnTo>
                  <a:lnTo>
                    <a:pt x="179" y="231"/>
                  </a:lnTo>
                  <a:lnTo>
                    <a:pt x="224" y="185"/>
                  </a:lnTo>
                  <a:lnTo>
                    <a:pt x="269" y="143"/>
                  </a:lnTo>
                  <a:lnTo>
                    <a:pt x="314" y="108"/>
                  </a:lnTo>
                  <a:lnTo>
                    <a:pt x="359" y="70"/>
                  </a:lnTo>
                  <a:lnTo>
                    <a:pt x="404" y="35"/>
                  </a:lnTo>
                  <a:lnTo>
                    <a:pt x="449" y="0"/>
                  </a:lnTo>
                </a:path>
              </a:pathLst>
            </a:cu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226"/>
            <p:cNvSpPr>
              <a:spLocks noEditPoints="1"/>
            </p:cNvSpPr>
            <p:nvPr/>
          </p:nvSpPr>
          <p:spPr bwMode="auto">
            <a:xfrm>
              <a:off x="2926" y="848"/>
              <a:ext cx="1783" cy="942"/>
            </a:xfrm>
            <a:custGeom>
              <a:avLst/>
              <a:gdLst>
                <a:gd name="T0" fmla="*/ 0 w 431"/>
                <a:gd name="T1" fmla="*/ 227 h 227"/>
                <a:gd name="T2" fmla="*/ 18 w 431"/>
                <a:gd name="T3" fmla="*/ 216 h 227"/>
                <a:gd name="T4" fmla="*/ 28 w 431"/>
                <a:gd name="T5" fmla="*/ 210 h 227"/>
                <a:gd name="T6" fmla="*/ 36 w 431"/>
                <a:gd name="T7" fmla="*/ 205 h 227"/>
                <a:gd name="T8" fmla="*/ 54 w 431"/>
                <a:gd name="T9" fmla="*/ 195 h 227"/>
                <a:gd name="T10" fmla="*/ 72 w 431"/>
                <a:gd name="T11" fmla="*/ 184 h 227"/>
                <a:gd name="T12" fmla="*/ 73 w 431"/>
                <a:gd name="T13" fmla="*/ 183 h 227"/>
                <a:gd name="T14" fmla="*/ 91 w 431"/>
                <a:gd name="T15" fmla="*/ 173 h 227"/>
                <a:gd name="T16" fmla="*/ 109 w 431"/>
                <a:gd name="T17" fmla="*/ 163 h 227"/>
                <a:gd name="T18" fmla="*/ 127 w 431"/>
                <a:gd name="T19" fmla="*/ 152 h 227"/>
                <a:gd name="T20" fmla="*/ 145 w 431"/>
                <a:gd name="T21" fmla="*/ 142 h 227"/>
                <a:gd name="T22" fmla="*/ 162 w 431"/>
                <a:gd name="T23" fmla="*/ 133 h 227"/>
                <a:gd name="T24" fmla="*/ 180 w 431"/>
                <a:gd name="T25" fmla="*/ 123 h 227"/>
                <a:gd name="T26" fmla="*/ 198 w 431"/>
                <a:gd name="T27" fmla="*/ 114 h 227"/>
                <a:gd name="T28" fmla="*/ 207 w 431"/>
                <a:gd name="T29" fmla="*/ 109 h 227"/>
                <a:gd name="T30" fmla="*/ 216 w 431"/>
                <a:gd name="T31" fmla="*/ 104 h 227"/>
                <a:gd name="T32" fmla="*/ 234 w 431"/>
                <a:gd name="T33" fmla="*/ 95 h 227"/>
                <a:gd name="T34" fmla="*/ 252 w 431"/>
                <a:gd name="T35" fmla="*/ 86 h 227"/>
                <a:gd name="T36" fmla="*/ 252 w 431"/>
                <a:gd name="T37" fmla="*/ 86 h 227"/>
                <a:gd name="T38" fmla="*/ 270 w 431"/>
                <a:gd name="T39" fmla="*/ 77 h 227"/>
                <a:gd name="T40" fmla="*/ 288 w 431"/>
                <a:gd name="T41" fmla="*/ 68 h 227"/>
                <a:gd name="T42" fmla="*/ 306 w 431"/>
                <a:gd name="T43" fmla="*/ 59 h 227"/>
                <a:gd name="T44" fmla="*/ 324 w 431"/>
                <a:gd name="T45" fmla="*/ 50 h 227"/>
                <a:gd name="T46" fmla="*/ 342 w 431"/>
                <a:gd name="T47" fmla="*/ 41 h 227"/>
                <a:gd name="T48" fmla="*/ 361 w 431"/>
                <a:gd name="T49" fmla="*/ 32 h 227"/>
                <a:gd name="T50" fmla="*/ 380 w 431"/>
                <a:gd name="T51" fmla="*/ 23 h 227"/>
                <a:gd name="T52" fmla="*/ 387 w 431"/>
                <a:gd name="T53" fmla="*/ 20 h 227"/>
                <a:gd name="T54" fmla="*/ 399 w 431"/>
                <a:gd name="T55" fmla="*/ 15 h 227"/>
                <a:gd name="T56" fmla="*/ 417 w 431"/>
                <a:gd name="T57" fmla="*/ 6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31" h="227">
                  <a:moveTo>
                    <a:pt x="18" y="216"/>
                  </a:moveTo>
                  <a:lnTo>
                    <a:pt x="28" y="210"/>
                  </a:lnTo>
                  <a:lnTo>
                    <a:pt x="36" y="205"/>
                  </a:lnTo>
                  <a:moveTo>
                    <a:pt x="54" y="195"/>
                  </a:moveTo>
                  <a:lnTo>
                    <a:pt x="72" y="184"/>
                  </a:lnTo>
                  <a:lnTo>
                    <a:pt x="73" y="183"/>
                  </a:lnTo>
                  <a:moveTo>
                    <a:pt x="91" y="173"/>
                  </a:moveTo>
                  <a:lnTo>
                    <a:pt x="109" y="163"/>
                  </a:lnTo>
                  <a:moveTo>
                    <a:pt x="127" y="152"/>
                  </a:moveTo>
                  <a:lnTo>
                    <a:pt x="145" y="142"/>
                  </a:lnTo>
                  <a:moveTo>
                    <a:pt x="162" y="133"/>
                  </a:moveTo>
                  <a:lnTo>
                    <a:pt x="180" y="123"/>
                  </a:lnTo>
                  <a:moveTo>
                    <a:pt x="198" y="114"/>
                  </a:moveTo>
                  <a:lnTo>
                    <a:pt x="207" y="109"/>
                  </a:lnTo>
                  <a:lnTo>
                    <a:pt x="216" y="104"/>
                  </a:lnTo>
                  <a:moveTo>
                    <a:pt x="234" y="95"/>
                  </a:moveTo>
                  <a:lnTo>
                    <a:pt x="252" y="86"/>
                  </a:lnTo>
                  <a:lnTo>
                    <a:pt x="252" y="86"/>
                  </a:lnTo>
                  <a:moveTo>
                    <a:pt x="270" y="77"/>
                  </a:moveTo>
                  <a:lnTo>
                    <a:pt x="288" y="68"/>
                  </a:lnTo>
                  <a:moveTo>
                    <a:pt x="306" y="59"/>
                  </a:moveTo>
                  <a:lnTo>
                    <a:pt x="324" y="50"/>
                  </a:lnTo>
                  <a:moveTo>
                    <a:pt x="342" y="41"/>
                  </a:moveTo>
                  <a:lnTo>
                    <a:pt x="361" y="32"/>
                  </a:lnTo>
                  <a:moveTo>
                    <a:pt x="380" y="23"/>
                  </a:moveTo>
                  <a:lnTo>
                    <a:pt x="387" y="20"/>
                  </a:lnTo>
                  <a:lnTo>
                    <a:pt x="399" y="15"/>
                  </a:lnTo>
                  <a:moveTo>
                    <a:pt x="417" y="6"/>
                  </a:moveTo>
                </a:path>
              </a:pathLst>
            </a:cu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Line 227"/>
            <p:cNvSpPr>
              <a:spLocks noChangeShapeType="1"/>
            </p:cNvSpPr>
            <p:nvPr/>
          </p:nvSpPr>
          <p:spPr bwMode="auto">
            <a:xfrm flipV="1">
              <a:off x="1924" y="2574"/>
              <a:ext cx="0" cy="58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228"/>
            <p:cNvSpPr>
              <a:spLocks/>
            </p:cNvSpPr>
            <p:nvPr/>
          </p:nvSpPr>
          <p:spPr bwMode="auto">
            <a:xfrm>
              <a:off x="1916" y="2632"/>
              <a:ext cx="20" cy="0"/>
            </a:xfrm>
            <a:custGeom>
              <a:avLst/>
              <a:gdLst>
                <a:gd name="T0" fmla="*/ 0 w 5"/>
                <a:gd name="T1" fmla="*/ 2 w 5"/>
                <a:gd name="T2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2" y="0"/>
                  </a:lnTo>
                  <a:lnTo>
                    <a:pt x="5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229"/>
            <p:cNvSpPr>
              <a:spLocks/>
            </p:cNvSpPr>
            <p:nvPr/>
          </p:nvSpPr>
          <p:spPr bwMode="auto">
            <a:xfrm>
              <a:off x="1916" y="2574"/>
              <a:ext cx="20" cy="0"/>
            </a:xfrm>
            <a:custGeom>
              <a:avLst/>
              <a:gdLst>
                <a:gd name="T0" fmla="*/ 5 w 5"/>
                <a:gd name="T1" fmla="*/ 2 w 5"/>
                <a:gd name="T2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Rectangle 230"/>
            <p:cNvSpPr>
              <a:spLocks noChangeArrowheads="1"/>
            </p:cNvSpPr>
            <p:nvPr/>
          </p:nvSpPr>
          <p:spPr bwMode="auto">
            <a:xfrm>
              <a:off x="1920" y="2570"/>
              <a:ext cx="8" cy="6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Rectangle 231"/>
            <p:cNvSpPr>
              <a:spLocks noChangeArrowheads="1"/>
            </p:cNvSpPr>
            <p:nvPr/>
          </p:nvSpPr>
          <p:spPr bwMode="auto">
            <a:xfrm>
              <a:off x="1916" y="2570"/>
              <a:ext cx="1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Rectangle 232"/>
            <p:cNvSpPr>
              <a:spLocks noChangeArrowheads="1"/>
            </p:cNvSpPr>
            <p:nvPr/>
          </p:nvSpPr>
          <p:spPr bwMode="auto">
            <a:xfrm>
              <a:off x="1916" y="2632"/>
              <a:ext cx="16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Rectangle 233"/>
            <p:cNvSpPr>
              <a:spLocks noChangeArrowheads="1"/>
            </p:cNvSpPr>
            <p:nvPr/>
          </p:nvSpPr>
          <p:spPr bwMode="auto">
            <a:xfrm>
              <a:off x="1907" y="2574"/>
              <a:ext cx="3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" name="Rectangle 234"/>
            <p:cNvSpPr>
              <a:spLocks noChangeArrowheads="1"/>
            </p:cNvSpPr>
            <p:nvPr/>
          </p:nvSpPr>
          <p:spPr bwMode="auto">
            <a:xfrm>
              <a:off x="1907" y="2628"/>
              <a:ext cx="3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" name="Rectangle 235"/>
            <p:cNvSpPr>
              <a:spLocks noChangeArrowheads="1"/>
            </p:cNvSpPr>
            <p:nvPr/>
          </p:nvSpPr>
          <p:spPr bwMode="auto">
            <a:xfrm>
              <a:off x="1903" y="2578"/>
              <a:ext cx="42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" name="Rectangle 236"/>
            <p:cNvSpPr>
              <a:spLocks noChangeArrowheads="1"/>
            </p:cNvSpPr>
            <p:nvPr/>
          </p:nvSpPr>
          <p:spPr bwMode="auto">
            <a:xfrm>
              <a:off x="1903" y="2624"/>
              <a:ext cx="42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Rectangle 237"/>
            <p:cNvSpPr>
              <a:spLocks noChangeArrowheads="1"/>
            </p:cNvSpPr>
            <p:nvPr/>
          </p:nvSpPr>
          <p:spPr bwMode="auto">
            <a:xfrm>
              <a:off x="1899" y="2583"/>
              <a:ext cx="5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Rectangle 238"/>
            <p:cNvSpPr>
              <a:spLocks noChangeArrowheads="1"/>
            </p:cNvSpPr>
            <p:nvPr/>
          </p:nvSpPr>
          <p:spPr bwMode="auto">
            <a:xfrm>
              <a:off x="1899" y="2620"/>
              <a:ext cx="5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" name="Rectangle 239"/>
            <p:cNvSpPr>
              <a:spLocks noChangeArrowheads="1"/>
            </p:cNvSpPr>
            <p:nvPr/>
          </p:nvSpPr>
          <p:spPr bwMode="auto">
            <a:xfrm>
              <a:off x="1895" y="2587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" name="Rectangle 240"/>
            <p:cNvSpPr>
              <a:spLocks noChangeArrowheads="1"/>
            </p:cNvSpPr>
            <p:nvPr/>
          </p:nvSpPr>
          <p:spPr bwMode="auto">
            <a:xfrm>
              <a:off x="1895" y="2612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" name="Rectangle 241"/>
            <p:cNvSpPr>
              <a:spLocks noChangeArrowheads="1"/>
            </p:cNvSpPr>
            <p:nvPr/>
          </p:nvSpPr>
          <p:spPr bwMode="auto">
            <a:xfrm>
              <a:off x="1891" y="2595"/>
              <a:ext cx="66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" name="Rectangle 242"/>
            <p:cNvSpPr>
              <a:spLocks noChangeArrowheads="1"/>
            </p:cNvSpPr>
            <p:nvPr/>
          </p:nvSpPr>
          <p:spPr bwMode="auto">
            <a:xfrm>
              <a:off x="1891" y="2603"/>
              <a:ext cx="66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" name="Rectangle 243"/>
            <p:cNvSpPr>
              <a:spLocks noChangeArrowheads="1"/>
            </p:cNvSpPr>
            <p:nvPr/>
          </p:nvSpPr>
          <p:spPr bwMode="auto">
            <a:xfrm>
              <a:off x="1891" y="2603"/>
              <a:ext cx="66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" name="Rectangle 244"/>
            <p:cNvSpPr>
              <a:spLocks noChangeArrowheads="1"/>
            </p:cNvSpPr>
            <p:nvPr/>
          </p:nvSpPr>
          <p:spPr bwMode="auto">
            <a:xfrm>
              <a:off x="1891" y="2599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" name="Oval 245"/>
            <p:cNvSpPr>
              <a:spLocks noChangeArrowheads="1"/>
            </p:cNvSpPr>
            <p:nvPr/>
          </p:nvSpPr>
          <p:spPr bwMode="auto">
            <a:xfrm>
              <a:off x="1891" y="2570"/>
              <a:ext cx="62" cy="62"/>
            </a:xfrm>
            <a:prstGeom prst="ellips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" name="Line 246"/>
            <p:cNvSpPr>
              <a:spLocks noChangeShapeType="1"/>
            </p:cNvSpPr>
            <p:nvPr/>
          </p:nvSpPr>
          <p:spPr bwMode="auto">
            <a:xfrm flipV="1">
              <a:off x="2855" y="1786"/>
              <a:ext cx="0" cy="100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" name="Freeform 247"/>
            <p:cNvSpPr>
              <a:spLocks/>
            </p:cNvSpPr>
            <p:nvPr/>
          </p:nvSpPr>
          <p:spPr bwMode="auto">
            <a:xfrm>
              <a:off x="2843" y="1886"/>
              <a:ext cx="21" cy="0"/>
            </a:xfrm>
            <a:custGeom>
              <a:avLst/>
              <a:gdLst>
                <a:gd name="T0" fmla="*/ 0 w 5"/>
                <a:gd name="T1" fmla="*/ 3 w 5"/>
                <a:gd name="T2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3" y="0"/>
                  </a:lnTo>
                  <a:lnTo>
                    <a:pt x="5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" name="Freeform 248"/>
            <p:cNvSpPr>
              <a:spLocks/>
            </p:cNvSpPr>
            <p:nvPr/>
          </p:nvSpPr>
          <p:spPr bwMode="auto">
            <a:xfrm>
              <a:off x="2843" y="1786"/>
              <a:ext cx="21" cy="0"/>
            </a:xfrm>
            <a:custGeom>
              <a:avLst/>
              <a:gdLst>
                <a:gd name="T0" fmla="*/ 5 w 5"/>
                <a:gd name="T1" fmla="*/ 3 w 5"/>
                <a:gd name="T2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3" y="0"/>
                  </a:lnTo>
                  <a:lnTo>
                    <a:pt x="0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Rectangle 249"/>
            <p:cNvSpPr>
              <a:spLocks noChangeArrowheads="1"/>
            </p:cNvSpPr>
            <p:nvPr/>
          </p:nvSpPr>
          <p:spPr bwMode="auto">
            <a:xfrm>
              <a:off x="2851" y="1803"/>
              <a:ext cx="8" cy="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Rectangle 250"/>
            <p:cNvSpPr>
              <a:spLocks noChangeArrowheads="1"/>
            </p:cNvSpPr>
            <p:nvPr/>
          </p:nvSpPr>
          <p:spPr bwMode="auto">
            <a:xfrm>
              <a:off x="2847" y="1803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" name="Rectangle 251"/>
            <p:cNvSpPr>
              <a:spLocks noChangeArrowheads="1"/>
            </p:cNvSpPr>
            <p:nvPr/>
          </p:nvSpPr>
          <p:spPr bwMode="auto">
            <a:xfrm>
              <a:off x="2847" y="1865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" name="Rectangle 252"/>
            <p:cNvSpPr>
              <a:spLocks noChangeArrowheads="1"/>
            </p:cNvSpPr>
            <p:nvPr/>
          </p:nvSpPr>
          <p:spPr bwMode="auto">
            <a:xfrm>
              <a:off x="2839" y="1807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" name="Rectangle 253"/>
            <p:cNvSpPr>
              <a:spLocks noChangeArrowheads="1"/>
            </p:cNvSpPr>
            <p:nvPr/>
          </p:nvSpPr>
          <p:spPr bwMode="auto">
            <a:xfrm>
              <a:off x="2839" y="1861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" name="Rectangle 254"/>
            <p:cNvSpPr>
              <a:spLocks noChangeArrowheads="1"/>
            </p:cNvSpPr>
            <p:nvPr/>
          </p:nvSpPr>
          <p:spPr bwMode="auto">
            <a:xfrm>
              <a:off x="2835" y="1811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" name="Rectangle 255"/>
            <p:cNvSpPr>
              <a:spLocks noChangeArrowheads="1"/>
            </p:cNvSpPr>
            <p:nvPr/>
          </p:nvSpPr>
          <p:spPr bwMode="auto">
            <a:xfrm>
              <a:off x="2835" y="1857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" name="Rectangle 256"/>
            <p:cNvSpPr>
              <a:spLocks noChangeArrowheads="1"/>
            </p:cNvSpPr>
            <p:nvPr/>
          </p:nvSpPr>
          <p:spPr bwMode="auto">
            <a:xfrm>
              <a:off x="2830" y="1815"/>
              <a:ext cx="5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" name="Rectangle 257"/>
            <p:cNvSpPr>
              <a:spLocks noChangeArrowheads="1"/>
            </p:cNvSpPr>
            <p:nvPr/>
          </p:nvSpPr>
          <p:spPr bwMode="auto">
            <a:xfrm>
              <a:off x="2830" y="1852"/>
              <a:ext cx="50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" name="Rectangle 258"/>
            <p:cNvSpPr>
              <a:spLocks noChangeArrowheads="1"/>
            </p:cNvSpPr>
            <p:nvPr/>
          </p:nvSpPr>
          <p:spPr bwMode="auto">
            <a:xfrm>
              <a:off x="2826" y="1819"/>
              <a:ext cx="5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" name="Rectangle 259"/>
            <p:cNvSpPr>
              <a:spLocks noChangeArrowheads="1"/>
            </p:cNvSpPr>
            <p:nvPr/>
          </p:nvSpPr>
          <p:spPr bwMode="auto">
            <a:xfrm>
              <a:off x="2826" y="1844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" name="Rectangle 260"/>
            <p:cNvSpPr>
              <a:spLocks noChangeArrowheads="1"/>
            </p:cNvSpPr>
            <p:nvPr/>
          </p:nvSpPr>
          <p:spPr bwMode="auto">
            <a:xfrm>
              <a:off x="2822" y="1828"/>
              <a:ext cx="66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" name="Rectangle 261"/>
            <p:cNvSpPr>
              <a:spLocks noChangeArrowheads="1"/>
            </p:cNvSpPr>
            <p:nvPr/>
          </p:nvSpPr>
          <p:spPr bwMode="auto">
            <a:xfrm>
              <a:off x="2822" y="1836"/>
              <a:ext cx="66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" name="Rectangle 262"/>
            <p:cNvSpPr>
              <a:spLocks noChangeArrowheads="1"/>
            </p:cNvSpPr>
            <p:nvPr/>
          </p:nvSpPr>
          <p:spPr bwMode="auto">
            <a:xfrm>
              <a:off x="2822" y="1836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" name="Rectangle 263"/>
            <p:cNvSpPr>
              <a:spLocks noChangeArrowheads="1"/>
            </p:cNvSpPr>
            <p:nvPr/>
          </p:nvSpPr>
          <p:spPr bwMode="auto">
            <a:xfrm>
              <a:off x="2822" y="1832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" name="Oval 264"/>
            <p:cNvSpPr>
              <a:spLocks noChangeArrowheads="1"/>
            </p:cNvSpPr>
            <p:nvPr/>
          </p:nvSpPr>
          <p:spPr bwMode="auto">
            <a:xfrm>
              <a:off x="2822" y="1803"/>
              <a:ext cx="62" cy="62"/>
            </a:xfrm>
            <a:prstGeom prst="ellips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" name="Line 265"/>
            <p:cNvSpPr>
              <a:spLocks noChangeShapeType="1"/>
            </p:cNvSpPr>
            <p:nvPr/>
          </p:nvSpPr>
          <p:spPr bwMode="auto">
            <a:xfrm flipV="1">
              <a:off x="3782" y="1176"/>
              <a:ext cx="0" cy="249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" name="Freeform 266"/>
            <p:cNvSpPr>
              <a:spLocks/>
            </p:cNvSpPr>
            <p:nvPr/>
          </p:nvSpPr>
          <p:spPr bwMode="auto">
            <a:xfrm>
              <a:off x="3774" y="1425"/>
              <a:ext cx="17" cy="0"/>
            </a:xfrm>
            <a:custGeom>
              <a:avLst/>
              <a:gdLst>
                <a:gd name="T0" fmla="*/ 0 w 4"/>
                <a:gd name="T1" fmla="*/ 2 w 4"/>
                <a:gd name="T2" fmla="*/ 4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">
                  <a:moveTo>
                    <a:pt x="0" y="0"/>
                  </a:moveTo>
                  <a:lnTo>
                    <a:pt x="2" y="0"/>
                  </a:lnTo>
                  <a:lnTo>
                    <a:pt x="4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" name="Freeform 267"/>
            <p:cNvSpPr>
              <a:spLocks/>
            </p:cNvSpPr>
            <p:nvPr/>
          </p:nvSpPr>
          <p:spPr bwMode="auto">
            <a:xfrm>
              <a:off x="3774" y="1176"/>
              <a:ext cx="17" cy="0"/>
            </a:xfrm>
            <a:custGeom>
              <a:avLst/>
              <a:gdLst>
                <a:gd name="T0" fmla="*/ 4 w 4"/>
                <a:gd name="T1" fmla="*/ 2 w 4"/>
                <a:gd name="T2" fmla="*/ 0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">
                  <a:moveTo>
                    <a:pt x="4" y="0"/>
                  </a:move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" name="Rectangle 268"/>
            <p:cNvSpPr>
              <a:spLocks noChangeArrowheads="1"/>
            </p:cNvSpPr>
            <p:nvPr/>
          </p:nvSpPr>
          <p:spPr bwMode="auto">
            <a:xfrm>
              <a:off x="3778" y="1267"/>
              <a:ext cx="8" cy="6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" name="Rectangle 269"/>
            <p:cNvSpPr>
              <a:spLocks noChangeArrowheads="1"/>
            </p:cNvSpPr>
            <p:nvPr/>
          </p:nvSpPr>
          <p:spPr bwMode="auto">
            <a:xfrm>
              <a:off x="3774" y="1267"/>
              <a:ext cx="1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" name="Rectangle 270"/>
            <p:cNvSpPr>
              <a:spLocks noChangeArrowheads="1"/>
            </p:cNvSpPr>
            <p:nvPr/>
          </p:nvSpPr>
          <p:spPr bwMode="auto">
            <a:xfrm>
              <a:off x="3774" y="1330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" name="Rectangle 271"/>
            <p:cNvSpPr>
              <a:spLocks noChangeArrowheads="1"/>
            </p:cNvSpPr>
            <p:nvPr/>
          </p:nvSpPr>
          <p:spPr bwMode="auto">
            <a:xfrm>
              <a:off x="3766" y="1272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2" name="Rectangle 272"/>
            <p:cNvSpPr>
              <a:spLocks noChangeArrowheads="1"/>
            </p:cNvSpPr>
            <p:nvPr/>
          </p:nvSpPr>
          <p:spPr bwMode="auto">
            <a:xfrm>
              <a:off x="3766" y="1325"/>
              <a:ext cx="33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3" name="Rectangle 273"/>
            <p:cNvSpPr>
              <a:spLocks noChangeArrowheads="1"/>
            </p:cNvSpPr>
            <p:nvPr/>
          </p:nvSpPr>
          <p:spPr bwMode="auto">
            <a:xfrm>
              <a:off x="3762" y="1276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4" name="Rectangle 274"/>
            <p:cNvSpPr>
              <a:spLocks noChangeArrowheads="1"/>
            </p:cNvSpPr>
            <p:nvPr/>
          </p:nvSpPr>
          <p:spPr bwMode="auto">
            <a:xfrm>
              <a:off x="3762" y="1321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5" name="Rectangle 275"/>
            <p:cNvSpPr>
              <a:spLocks noChangeArrowheads="1"/>
            </p:cNvSpPr>
            <p:nvPr/>
          </p:nvSpPr>
          <p:spPr bwMode="auto">
            <a:xfrm>
              <a:off x="3757" y="1280"/>
              <a:ext cx="5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" name="Rectangle 276"/>
            <p:cNvSpPr>
              <a:spLocks noChangeArrowheads="1"/>
            </p:cNvSpPr>
            <p:nvPr/>
          </p:nvSpPr>
          <p:spPr bwMode="auto">
            <a:xfrm>
              <a:off x="3757" y="1317"/>
              <a:ext cx="5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7" name="Rectangle 277"/>
            <p:cNvSpPr>
              <a:spLocks noChangeArrowheads="1"/>
            </p:cNvSpPr>
            <p:nvPr/>
          </p:nvSpPr>
          <p:spPr bwMode="auto">
            <a:xfrm>
              <a:off x="3753" y="1284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" name="Rectangle 278"/>
            <p:cNvSpPr>
              <a:spLocks noChangeArrowheads="1"/>
            </p:cNvSpPr>
            <p:nvPr/>
          </p:nvSpPr>
          <p:spPr bwMode="auto">
            <a:xfrm>
              <a:off x="3753" y="1309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" name="Rectangle 279"/>
            <p:cNvSpPr>
              <a:spLocks noChangeArrowheads="1"/>
            </p:cNvSpPr>
            <p:nvPr/>
          </p:nvSpPr>
          <p:spPr bwMode="auto">
            <a:xfrm>
              <a:off x="3749" y="1292"/>
              <a:ext cx="66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" name="Rectangle 280"/>
            <p:cNvSpPr>
              <a:spLocks noChangeArrowheads="1"/>
            </p:cNvSpPr>
            <p:nvPr/>
          </p:nvSpPr>
          <p:spPr bwMode="auto">
            <a:xfrm>
              <a:off x="3749" y="1301"/>
              <a:ext cx="66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" name="Rectangle 281"/>
            <p:cNvSpPr>
              <a:spLocks noChangeArrowheads="1"/>
            </p:cNvSpPr>
            <p:nvPr/>
          </p:nvSpPr>
          <p:spPr bwMode="auto">
            <a:xfrm>
              <a:off x="3749" y="1301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" name="Rectangle 282"/>
            <p:cNvSpPr>
              <a:spLocks noChangeArrowheads="1"/>
            </p:cNvSpPr>
            <p:nvPr/>
          </p:nvSpPr>
          <p:spPr bwMode="auto">
            <a:xfrm>
              <a:off x="3749" y="1296"/>
              <a:ext cx="66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" name="Oval 283"/>
            <p:cNvSpPr>
              <a:spLocks noChangeArrowheads="1"/>
            </p:cNvSpPr>
            <p:nvPr/>
          </p:nvSpPr>
          <p:spPr bwMode="auto">
            <a:xfrm>
              <a:off x="3749" y="1267"/>
              <a:ext cx="62" cy="63"/>
            </a:xfrm>
            <a:prstGeom prst="ellips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" name="Line 284"/>
            <p:cNvSpPr>
              <a:spLocks noChangeShapeType="1"/>
            </p:cNvSpPr>
            <p:nvPr/>
          </p:nvSpPr>
          <p:spPr bwMode="auto">
            <a:xfrm flipV="1">
              <a:off x="4709" y="703"/>
              <a:ext cx="0" cy="29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" name="Freeform 285"/>
            <p:cNvSpPr>
              <a:spLocks/>
            </p:cNvSpPr>
            <p:nvPr/>
          </p:nvSpPr>
          <p:spPr bwMode="auto">
            <a:xfrm>
              <a:off x="4701" y="994"/>
              <a:ext cx="21" cy="0"/>
            </a:xfrm>
            <a:custGeom>
              <a:avLst/>
              <a:gdLst>
                <a:gd name="T0" fmla="*/ 0 w 5"/>
                <a:gd name="T1" fmla="*/ 2 w 5"/>
                <a:gd name="T2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2" y="0"/>
                  </a:lnTo>
                  <a:lnTo>
                    <a:pt x="5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" name="Freeform 286"/>
            <p:cNvSpPr>
              <a:spLocks/>
            </p:cNvSpPr>
            <p:nvPr/>
          </p:nvSpPr>
          <p:spPr bwMode="auto">
            <a:xfrm>
              <a:off x="4701" y="703"/>
              <a:ext cx="21" cy="0"/>
            </a:xfrm>
            <a:custGeom>
              <a:avLst/>
              <a:gdLst>
                <a:gd name="T0" fmla="*/ 5 w 5"/>
                <a:gd name="T1" fmla="*/ 2 w 5"/>
                <a:gd name="T2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" name="Rectangle 287"/>
            <p:cNvSpPr>
              <a:spLocks noChangeArrowheads="1"/>
            </p:cNvSpPr>
            <p:nvPr/>
          </p:nvSpPr>
          <p:spPr bwMode="auto">
            <a:xfrm>
              <a:off x="4705" y="815"/>
              <a:ext cx="9" cy="6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" name="Rectangle 288"/>
            <p:cNvSpPr>
              <a:spLocks noChangeArrowheads="1"/>
            </p:cNvSpPr>
            <p:nvPr/>
          </p:nvSpPr>
          <p:spPr bwMode="auto">
            <a:xfrm>
              <a:off x="4701" y="815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" name="Rectangle 289"/>
            <p:cNvSpPr>
              <a:spLocks noChangeArrowheads="1"/>
            </p:cNvSpPr>
            <p:nvPr/>
          </p:nvSpPr>
          <p:spPr bwMode="auto">
            <a:xfrm>
              <a:off x="4701" y="877"/>
              <a:ext cx="1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" name="Rectangle 290"/>
            <p:cNvSpPr>
              <a:spLocks noChangeArrowheads="1"/>
            </p:cNvSpPr>
            <p:nvPr/>
          </p:nvSpPr>
          <p:spPr bwMode="auto">
            <a:xfrm>
              <a:off x="4693" y="819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" name="Rectangle 291"/>
            <p:cNvSpPr>
              <a:spLocks noChangeArrowheads="1"/>
            </p:cNvSpPr>
            <p:nvPr/>
          </p:nvSpPr>
          <p:spPr bwMode="auto">
            <a:xfrm>
              <a:off x="4693" y="873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" name="Rectangle 292"/>
            <p:cNvSpPr>
              <a:spLocks noChangeArrowheads="1"/>
            </p:cNvSpPr>
            <p:nvPr/>
          </p:nvSpPr>
          <p:spPr bwMode="auto">
            <a:xfrm>
              <a:off x="4689" y="823"/>
              <a:ext cx="41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" name="Rectangle 293"/>
            <p:cNvSpPr>
              <a:spLocks noChangeArrowheads="1"/>
            </p:cNvSpPr>
            <p:nvPr/>
          </p:nvSpPr>
          <p:spPr bwMode="auto">
            <a:xfrm>
              <a:off x="4689" y="869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" name="Rectangle 294"/>
            <p:cNvSpPr>
              <a:spLocks noChangeArrowheads="1"/>
            </p:cNvSpPr>
            <p:nvPr/>
          </p:nvSpPr>
          <p:spPr bwMode="auto">
            <a:xfrm>
              <a:off x="4685" y="828"/>
              <a:ext cx="4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" name="Rectangle 295"/>
            <p:cNvSpPr>
              <a:spLocks noChangeArrowheads="1"/>
            </p:cNvSpPr>
            <p:nvPr/>
          </p:nvSpPr>
          <p:spPr bwMode="auto">
            <a:xfrm>
              <a:off x="4685" y="865"/>
              <a:ext cx="4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" name="Rectangle 296"/>
            <p:cNvSpPr>
              <a:spLocks noChangeArrowheads="1"/>
            </p:cNvSpPr>
            <p:nvPr/>
          </p:nvSpPr>
          <p:spPr bwMode="auto">
            <a:xfrm>
              <a:off x="4680" y="832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" name="Rectangle 297"/>
            <p:cNvSpPr>
              <a:spLocks noChangeArrowheads="1"/>
            </p:cNvSpPr>
            <p:nvPr/>
          </p:nvSpPr>
          <p:spPr bwMode="auto">
            <a:xfrm>
              <a:off x="4680" y="857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" name="Rectangle 298"/>
            <p:cNvSpPr>
              <a:spLocks noChangeArrowheads="1"/>
            </p:cNvSpPr>
            <p:nvPr/>
          </p:nvSpPr>
          <p:spPr bwMode="auto">
            <a:xfrm>
              <a:off x="4676" y="840"/>
              <a:ext cx="67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" name="Rectangle 299"/>
            <p:cNvSpPr>
              <a:spLocks noChangeArrowheads="1"/>
            </p:cNvSpPr>
            <p:nvPr/>
          </p:nvSpPr>
          <p:spPr bwMode="auto">
            <a:xfrm>
              <a:off x="4676" y="848"/>
              <a:ext cx="67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" name="Rectangle 300"/>
            <p:cNvSpPr>
              <a:spLocks noChangeArrowheads="1"/>
            </p:cNvSpPr>
            <p:nvPr/>
          </p:nvSpPr>
          <p:spPr bwMode="auto">
            <a:xfrm>
              <a:off x="4676" y="848"/>
              <a:ext cx="6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" name="Rectangle 301"/>
            <p:cNvSpPr>
              <a:spLocks noChangeArrowheads="1"/>
            </p:cNvSpPr>
            <p:nvPr/>
          </p:nvSpPr>
          <p:spPr bwMode="auto">
            <a:xfrm>
              <a:off x="4676" y="844"/>
              <a:ext cx="6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" name="Oval 302"/>
            <p:cNvSpPr>
              <a:spLocks noChangeArrowheads="1"/>
            </p:cNvSpPr>
            <p:nvPr/>
          </p:nvSpPr>
          <p:spPr bwMode="auto">
            <a:xfrm>
              <a:off x="4676" y="815"/>
              <a:ext cx="62" cy="62"/>
            </a:xfrm>
            <a:prstGeom prst="ellips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" name="Rectangle 303"/>
            <p:cNvSpPr>
              <a:spLocks noChangeArrowheads="1"/>
            </p:cNvSpPr>
            <p:nvPr/>
          </p:nvSpPr>
          <p:spPr bwMode="auto">
            <a:xfrm>
              <a:off x="1946" y="3048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" name="Rectangle 304"/>
            <p:cNvSpPr>
              <a:spLocks noChangeArrowheads="1"/>
            </p:cNvSpPr>
            <p:nvPr/>
          </p:nvSpPr>
          <p:spPr bwMode="auto">
            <a:xfrm>
              <a:off x="2853" y="2865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" name="Rectangle 305"/>
            <p:cNvSpPr>
              <a:spLocks noChangeArrowheads="1"/>
            </p:cNvSpPr>
            <p:nvPr/>
          </p:nvSpPr>
          <p:spPr bwMode="auto">
            <a:xfrm>
              <a:off x="3672" y="2703"/>
              <a:ext cx="1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Rectangle 306"/>
            <p:cNvSpPr>
              <a:spLocks noChangeArrowheads="1"/>
            </p:cNvSpPr>
            <p:nvPr/>
          </p:nvSpPr>
          <p:spPr bwMode="auto">
            <a:xfrm>
              <a:off x="4805" y="2375"/>
              <a:ext cx="47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 N0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" name="Rectangle 307"/>
            <p:cNvSpPr>
              <a:spLocks noChangeArrowheads="1"/>
            </p:cNvSpPr>
            <p:nvPr/>
          </p:nvSpPr>
          <p:spPr bwMode="auto">
            <a:xfrm>
              <a:off x="1882" y="2750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" name="Rectangle 308"/>
            <p:cNvSpPr>
              <a:spLocks noChangeArrowheads="1"/>
            </p:cNvSpPr>
            <p:nvPr/>
          </p:nvSpPr>
          <p:spPr bwMode="auto">
            <a:xfrm>
              <a:off x="2782" y="2332"/>
              <a:ext cx="1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14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" name="Rectangle 309"/>
            <p:cNvSpPr>
              <a:spLocks noChangeArrowheads="1"/>
            </p:cNvSpPr>
            <p:nvPr/>
          </p:nvSpPr>
          <p:spPr bwMode="auto">
            <a:xfrm>
              <a:off x="3696" y="1967"/>
              <a:ext cx="1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21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" name="Rectangle 310"/>
            <p:cNvSpPr>
              <a:spLocks noChangeArrowheads="1"/>
            </p:cNvSpPr>
            <p:nvPr/>
          </p:nvSpPr>
          <p:spPr bwMode="auto">
            <a:xfrm>
              <a:off x="4805" y="1749"/>
              <a:ext cx="633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28 N1-3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Rectangle 311"/>
            <p:cNvSpPr>
              <a:spLocks noChangeArrowheads="1"/>
            </p:cNvSpPr>
            <p:nvPr/>
          </p:nvSpPr>
          <p:spPr bwMode="auto">
            <a:xfrm>
              <a:off x="1823" y="2413"/>
              <a:ext cx="1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" name="Rectangle 312"/>
            <p:cNvSpPr>
              <a:spLocks noChangeArrowheads="1"/>
            </p:cNvSpPr>
            <p:nvPr/>
          </p:nvSpPr>
          <p:spPr bwMode="auto">
            <a:xfrm>
              <a:off x="2782" y="1597"/>
              <a:ext cx="1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29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" name="Rectangle 313"/>
            <p:cNvSpPr>
              <a:spLocks noChangeArrowheads="1"/>
            </p:cNvSpPr>
            <p:nvPr/>
          </p:nvSpPr>
          <p:spPr bwMode="auto">
            <a:xfrm>
              <a:off x="3706" y="1007"/>
              <a:ext cx="1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" name="Rectangle 314"/>
            <p:cNvSpPr>
              <a:spLocks noChangeArrowheads="1"/>
            </p:cNvSpPr>
            <p:nvPr/>
          </p:nvSpPr>
          <p:spPr bwMode="auto">
            <a:xfrm>
              <a:off x="4805" y="753"/>
              <a:ext cx="633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49 N4-9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15" name="Rectangle 314"/>
          <p:cNvSpPr/>
          <p:nvPr/>
        </p:nvSpPr>
        <p:spPr>
          <a:xfrm>
            <a:off x="-33337" y="18864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Nodal Status and Breast Cancer Death, </a:t>
            </a:r>
            <a:r>
              <a:rPr lang="en-GB" sz="24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Years 0 to 20</a:t>
            </a:r>
          </a:p>
        </p:txBody>
      </p:sp>
    </p:spTree>
    <p:extLst>
      <p:ext uri="{BB962C8B-B14F-4D97-AF65-F5344CB8AC3E}">
        <p14:creationId xmlns:p14="http://schemas.microsoft.com/office/powerpoint/2010/main" val="295789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227013" y="738188"/>
            <a:ext cx="8593137" cy="6081712"/>
            <a:chOff x="143" y="465"/>
            <a:chExt cx="5413" cy="3831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143" y="465"/>
              <a:ext cx="5413" cy="38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grpSp>
          <p:nvGrpSpPr>
            <p:cNvPr id="5" name="Group 205"/>
            <p:cNvGrpSpPr>
              <a:grpSpLocks/>
            </p:cNvGrpSpPr>
            <p:nvPr/>
          </p:nvGrpSpPr>
          <p:grpSpPr bwMode="auto">
            <a:xfrm>
              <a:off x="171" y="468"/>
              <a:ext cx="5068" cy="3828"/>
              <a:chOff x="171" y="468"/>
              <a:chExt cx="5068" cy="3828"/>
            </a:xfrm>
          </p:grpSpPr>
          <p:sp>
            <p:nvSpPr>
              <p:cNvPr id="48" name="Line 5"/>
              <p:cNvSpPr>
                <a:spLocks noChangeShapeType="1"/>
              </p:cNvSpPr>
              <p:nvPr/>
            </p:nvSpPr>
            <p:spPr bwMode="auto">
              <a:xfrm>
                <a:off x="748" y="3193"/>
                <a:ext cx="4427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" name="Line 6"/>
              <p:cNvSpPr>
                <a:spLocks noChangeShapeType="1"/>
              </p:cNvSpPr>
              <p:nvPr/>
            </p:nvSpPr>
            <p:spPr bwMode="auto">
              <a:xfrm>
                <a:off x="748" y="3193"/>
                <a:ext cx="0" cy="41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" name="Line 7"/>
              <p:cNvSpPr>
                <a:spLocks noChangeShapeType="1"/>
              </p:cNvSpPr>
              <p:nvPr/>
            </p:nvSpPr>
            <p:spPr bwMode="auto">
              <a:xfrm>
                <a:off x="1674" y="3193"/>
                <a:ext cx="0" cy="41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" name="Line 8"/>
              <p:cNvSpPr>
                <a:spLocks noChangeShapeType="1"/>
              </p:cNvSpPr>
              <p:nvPr/>
            </p:nvSpPr>
            <p:spPr bwMode="auto">
              <a:xfrm>
                <a:off x="2601" y="3193"/>
                <a:ext cx="0" cy="41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" name="Line 9"/>
              <p:cNvSpPr>
                <a:spLocks noChangeShapeType="1"/>
              </p:cNvSpPr>
              <p:nvPr/>
            </p:nvSpPr>
            <p:spPr bwMode="auto">
              <a:xfrm>
                <a:off x="3524" y="3193"/>
                <a:ext cx="0" cy="41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" name="Line 10"/>
              <p:cNvSpPr>
                <a:spLocks noChangeShapeType="1"/>
              </p:cNvSpPr>
              <p:nvPr/>
            </p:nvSpPr>
            <p:spPr bwMode="auto">
              <a:xfrm>
                <a:off x="4451" y="3193"/>
                <a:ext cx="0" cy="41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" name="Rectangle 11"/>
              <p:cNvSpPr>
                <a:spLocks noChangeArrowheads="1"/>
              </p:cNvSpPr>
              <p:nvPr/>
            </p:nvSpPr>
            <p:spPr bwMode="auto">
              <a:xfrm>
                <a:off x="693" y="3271"/>
                <a:ext cx="206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5" name="Rectangle 12"/>
              <p:cNvSpPr>
                <a:spLocks noChangeArrowheads="1"/>
              </p:cNvSpPr>
              <p:nvPr/>
            </p:nvSpPr>
            <p:spPr bwMode="auto">
              <a:xfrm>
                <a:off x="1619" y="3271"/>
                <a:ext cx="206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5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" name="Rectangle 13"/>
              <p:cNvSpPr>
                <a:spLocks noChangeArrowheads="1"/>
              </p:cNvSpPr>
              <p:nvPr/>
            </p:nvSpPr>
            <p:spPr bwMode="auto">
              <a:xfrm>
                <a:off x="2490" y="3271"/>
                <a:ext cx="318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" name="Rectangle 14"/>
              <p:cNvSpPr>
                <a:spLocks noChangeArrowheads="1"/>
              </p:cNvSpPr>
              <p:nvPr/>
            </p:nvSpPr>
            <p:spPr bwMode="auto">
              <a:xfrm>
                <a:off x="3413" y="3271"/>
                <a:ext cx="318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15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8" name="Rectangle 15"/>
              <p:cNvSpPr>
                <a:spLocks noChangeArrowheads="1"/>
              </p:cNvSpPr>
              <p:nvPr/>
            </p:nvSpPr>
            <p:spPr bwMode="auto">
              <a:xfrm>
                <a:off x="4340" y="3271"/>
                <a:ext cx="318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" name="Line 16"/>
              <p:cNvSpPr>
                <a:spLocks noChangeShapeType="1"/>
              </p:cNvSpPr>
              <p:nvPr/>
            </p:nvSpPr>
            <p:spPr bwMode="auto">
              <a:xfrm flipV="1">
                <a:off x="748" y="587"/>
                <a:ext cx="0" cy="2606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" name="Line 17"/>
              <p:cNvSpPr>
                <a:spLocks noChangeShapeType="1"/>
              </p:cNvSpPr>
              <p:nvPr/>
            </p:nvSpPr>
            <p:spPr bwMode="auto">
              <a:xfrm flipH="1">
                <a:off x="710" y="3193"/>
                <a:ext cx="38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flipH="1">
                <a:off x="710" y="2902"/>
                <a:ext cx="38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flipH="1">
                <a:off x="710" y="2616"/>
                <a:ext cx="38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flipH="1">
                <a:off x="710" y="2325"/>
                <a:ext cx="38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flipH="1">
                <a:off x="710" y="2035"/>
                <a:ext cx="38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flipH="1">
                <a:off x="710" y="1745"/>
                <a:ext cx="38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flipH="1">
                <a:off x="710" y="1454"/>
                <a:ext cx="38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flipH="1">
                <a:off x="710" y="1168"/>
                <a:ext cx="38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8" name="Line 25"/>
              <p:cNvSpPr>
                <a:spLocks noChangeShapeType="1"/>
              </p:cNvSpPr>
              <p:nvPr/>
            </p:nvSpPr>
            <p:spPr bwMode="auto">
              <a:xfrm flipH="1">
                <a:off x="710" y="877"/>
                <a:ext cx="38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9" name="Line 26"/>
              <p:cNvSpPr>
                <a:spLocks noChangeShapeType="1"/>
              </p:cNvSpPr>
              <p:nvPr/>
            </p:nvSpPr>
            <p:spPr bwMode="auto">
              <a:xfrm flipH="1">
                <a:off x="710" y="587"/>
                <a:ext cx="38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0" name="Rectangle 27"/>
              <p:cNvSpPr>
                <a:spLocks noChangeArrowheads="1"/>
              </p:cNvSpPr>
              <p:nvPr/>
            </p:nvSpPr>
            <p:spPr bwMode="auto">
              <a:xfrm>
                <a:off x="543" y="3073"/>
                <a:ext cx="207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1" name="Rectangle 28"/>
              <p:cNvSpPr>
                <a:spLocks noChangeArrowheads="1"/>
              </p:cNvSpPr>
              <p:nvPr/>
            </p:nvSpPr>
            <p:spPr bwMode="auto">
              <a:xfrm>
                <a:off x="431" y="2206"/>
                <a:ext cx="319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15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" name="Rectangle 29"/>
              <p:cNvSpPr>
                <a:spLocks noChangeArrowheads="1"/>
              </p:cNvSpPr>
              <p:nvPr/>
            </p:nvSpPr>
            <p:spPr bwMode="auto">
              <a:xfrm>
                <a:off x="431" y="1335"/>
                <a:ext cx="319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3" name="Rectangle 30"/>
              <p:cNvSpPr>
                <a:spLocks noChangeArrowheads="1"/>
              </p:cNvSpPr>
              <p:nvPr/>
            </p:nvSpPr>
            <p:spPr bwMode="auto">
              <a:xfrm>
                <a:off x="431" y="468"/>
                <a:ext cx="319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45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4" name="Rectangle 31"/>
              <p:cNvSpPr>
                <a:spLocks noChangeArrowheads="1"/>
              </p:cNvSpPr>
              <p:nvPr/>
            </p:nvSpPr>
            <p:spPr bwMode="auto">
              <a:xfrm rot="16200000">
                <a:off x="-765" y="1757"/>
                <a:ext cx="2138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Distant recurrence, %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5" name="Rectangle 32"/>
              <p:cNvSpPr>
                <a:spLocks noChangeArrowheads="1"/>
              </p:cNvSpPr>
              <p:nvPr/>
            </p:nvSpPr>
            <p:spPr bwMode="auto">
              <a:xfrm>
                <a:off x="4627" y="3258"/>
                <a:ext cx="612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years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6" name="Rectangle 33"/>
              <p:cNvSpPr>
                <a:spLocks noChangeArrowheads="1"/>
              </p:cNvSpPr>
              <p:nvPr/>
            </p:nvSpPr>
            <p:spPr bwMode="auto">
              <a:xfrm>
                <a:off x="752" y="3064"/>
                <a:ext cx="922" cy="12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7" name="Rectangle 34"/>
              <p:cNvSpPr>
                <a:spLocks noChangeArrowheads="1"/>
              </p:cNvSpPr>
              <p:nvPr/>
            </p:nvSpPr>
            <p:spPr bwMode="auto">
              <a:xfrm>
                <a:off x="752" y="3064"/>
                <a:ext cx="922" cy="129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8" name="Rectangle 35"/>
              <p:cNvSpPr>
                <a:spLocks noChangeArrowheads="1"/>
              </p:cNvSpPr>
              <p:nvPr/>
            </p:nvSpPr>
            <p:spPr bwMode="auto">
              <a:xfrm>
                <a:off x="774" y="2894"/>
                <a:ext cx="972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ET for 5 years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9" name="Rectangle 36"/>
              <p:cNvSpPr>
                <a:spLocks noChangeArrowheads="1"/>
              </p:cNvSpPr>
              <p:nvPr/>
            </p:nvSpPr>
            <p:spPr bwMode="auto">
              <a:xfrm>
                <a:off x="479" y="3583"/>
                <a:ext cx="4244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No. at risk (and, in each 5-year period, no. of events and annual rate)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0" name="Rectangle 37"/>
              <p:cNvSpPr>
                <a:spLocks noChangeArrowheads="1"/>
              </p:cNvSpPr>
              <p:nvPr/>
            </p:nvSpPr>
            <p:spPr bwMode="auto">
              <a:xfrm>
                <a:off x="193" y="4155"/>
                <a:ext cx="302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T1N0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1" name="Rectangle 38"/>
              <p:cNvSpPr>
                <a:spLocks noChangeArrowheads="1"/>
              </p:cNvSpPr>
              <p:nvPr/>
            </p:nvSpPr>
            <p:spPr bwMode="auto">
              <a:xfrm>
                <a:off x="1468" y="4155"/>
                <a:ext cx="33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19402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2" name="Rectangle 39"/>
              <p:cNvSpPr>
                <a:spLocks noChangeArrowheads="1"/>
              </p:cNvSpPr>
              <p:nvPr/>
            </p:nvSpPr>
            <p:spPr bwMode="auto">
              <a:xfrm>
                <a:off x="1832" y="4155"/>
                <a:ext cx="583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(509, 0.8%)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3" name="Rectangle 40"/>
              <p:cNvSpPr>
                <a:spLocks noChangeArrowheads="1"/>
              </p:cNvSpPr>
              <p:nvPr/>
            </p:nvSpPr>
            <p:spPr bwMode="auto">
              <a:xfrm>
                <a:off x="2452" y="4155"/>
                <a:ext cx="27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8020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4" name="Rectangle 41"/>
              <p:cNvSpPr>
                <a:spLocks noChangeArrowheads="1"/>
              </p:cNvSpPr>
              <p:nvPr/>
            </p:nvSpPr>
            <p:spPr bwMode="auto">
              <a:xfrm>
                <a:off x="2755" y="4155"/>
                <a:ext cx="583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(218, 1.0%)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5" name="Rectangle 42"/>
              <p:cNvSpPr>
                <a:spLocks noChangeArrowheads="1"/>
              </p:cNvSpPr>
              <p:nvPr/>
            </p:nvSpPr>
            <p:spPr bwMode="auto">
              <a:xfrm>
                <a:off x="3375" y="4155"/>
                <a:ext cx="27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2345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6" name="Rectangle 43"/>
              <p:cNvSpPr>
                <a:spLocks noChangeArrowheads="1"/>
              </p:cNvSpPr>
              <p:nvPr/>
            </p:nvSpPr>
            <p:spPr bwMode="auto">
              <a:xfrm>
                <a:off x="3739" y="4155"/>
                <a:ext cx="52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(58, 1.0%)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7" name="Rectangle 44"/>
              <p:cNvSpPr>
                <a:spLocks noChangeArrowheads="1"/>
              </p:cNvSpPr>
              <p:nvPr/>
            </p:nvSpPr>
            <p:spPr bwMode="auto">
              <a:xfrm>
                <a:off x="4323" y="4155"/>
                <a:ext cx="219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440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8" name="Rectangle 45"/>
              <p:cNvSpPr>
                <a:spLocks noChangeArrowheads="1"/>
              </p:cNvSpPr>
              <p:nvPr/>
            </p:nvSpPr>
            <p:spPr bwMode="auto">
              <a:xfrm>
                <a:off x="193" y="3973"/>
                <a:ext cx="393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T1N1-3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9" name="Rectangle 46"/>
              <p:cNvSpPr>
                <a:spLocks noChangeArrowheads="1"/>
              </p:cNvSpPr>
              <p:nvPr/>
            </p:nvSpPr>
            <p:spPr bwMode="auto">
              <a:xfrm>
                <a:off x="1468" y="3973"/>
                <a:ext cx="33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14342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0" name="Rectangle 47"/>
              <p:cNvSpPr>
                <a:spLocks noChangeArrowheads="1"/>
              </p:cNvSpPr>
              <p:nvPr/>
            </p:nvSpPr>
            <p:spPr bwMode="auto">
              <a:xfrm>
                <a:off x="1832" y="3973"/>
                <a:ext cx="583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(734, 1.5%)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1" name="Rectangle 48"/>
              <p:cNvSpPr>
                <a:spLocks noChangeArrowheads="1"/>
              </p:cNvSpPr>
              <p:nvPr/>
            </p:nvSpPr>
            <p:spPr bwMode="auto">
              <a:xfrm>
                <a:off x="2452" y="3973"/>
                <a:ext cx="27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5138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" name="Rectangle 49"/>
              <p:cNvSpPr>
                <a:spLocks noChangeArrowheads="1"/>
              </p:cNvSpPr>
              <p:nvPr/>
            </p:nvSpPr>
            <p:spPr bwMode="auto">
              <a:xfrm>
                <a:off x="2755" y="3973"/>
                <a:ext cx="583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(162, 1.5%)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" name="Rectangle 50"/>
              <p:cNvSpPr>
                <a:spLocks noChangeArrowheads="1"/>
              </p:cNvSpPr>
              <p:nvPr/>
            </p:nvSpPr>
            <p:spPr bwMode="auto">
              <a:xfrm>
                <a:off x="3404" y="3973"/>
                <a:ext cx="248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817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" name="Rectangle 51"/>
              <p:cNvSpPr>
                <a:spLocks noChangeArrowheads="1"/>
              </p:cNvSpPr>
              <p:nvPr/>
            </p:nvSpPr>
            <p:spPr bwMode="auto">
              <a:xfrm>
                <a:off x="3739" y="3973"/>
                <a:ext cx="52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(35, 1.7%)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" name="Rectangle 52"/>
              <p:cNvSpPr>
                <a:spLocks noChangeArrowheads="1"/>
              </p:cNvSpPr>
              <p:nvPr/>
            </p:nvSpPr>
            <p:spPr bwMode="auto">
              <a:xfrm>
                <a:off x="4323" y="3973"/>
                <a:ext cx="219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154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" name="Rectangle 53"/>
              <p:cNvSpPr>
                <a:spLocks noChangeArrowheads="1"/>
              </p:cNvSpPr>
              <p:nvPr/>
            </p:nvSpPr>
            <p:spPr bwMode="auto">
              <a:xfrm>
                <a:off x="193" y="3790"/>
                <a:ext cx="393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T1N4-9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7" name="Rectangle 54"/>
              <p:cNvSpPr>
                <a:spLocks noChangeArrowheads="1"/>
              </p:cNvSpPr>
              <p:nvPr/>
            </p:nvSpPr>
            <p:spPr bwMode="auto">
              <a:xfrm>
                <a:off x="1497" y="3790"/>
                <a:ext cx="30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3832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8" name="Rectangle 55"/>
              <p:cNvSpPr>
                <a:spLocks noChangeArrowheads="1"/>
              </p:cNvSpPr>
              <p:nvPr/>
            </p:nvSpPr>
            <p:spPr bwMode="auto">
              <a:xfrm>
                <a:off x="1832" y="3790"/>
                <a:ext cx="583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(391, 3.2%)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" name="Rectangle 56"/>
              <p:cNvSpPr>
                <a:spLocks noChangeArrowheads="1"/>
              </p:cNvSpPr>
              <p:nvPr/>
            </p:nvSpPr>
            <p:spPr bwMode="auto">
              <a:xfrm>
                <a:off x="2452" y="3790"/>
                <a:ext cx="27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1193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" name="Rectangle 57"/>
              <p:cNvSpPr>
                <a:spLocks noChangeArrowheads="1"/>
              </p:cNvSpPr>
              <p:nvPr/>
            </p:nvSpPr>
            <p:spPr bwMode="auto">
              <a:xfrm>
                <a:off x="2813" y="3790"/>
                <a:ext cx="52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(68, 2.6%)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1" name="Rectangle 58"/>
              <p:cNvSpPr>
                <a:spLocks noChangeArrowheads="1"/>
              </p:cNvSpPr>
              <p:nvPr/>
            </p:nvSpPr>
            <p:spPr bwMode="auto">
              <a:xfrm>
                <a:off x="3404" y="3790"/>
                <a:ext cx="248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214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" name="Rectangle 59"/>
              <p:cNvSpPr>
                <a:spLocks noChangeArrowheads="1"/>
              </p:cNvSpPr>
              <p:nvPr/>
            </p:nvSpPr>
            <p:spPr bwMode="auto">
              <a:xfrm>
                <a:off x="3739" y="3790"/>
                <a:ext cx="52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(11, 2.2%)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" name="Rectangle 60"/>
              <p:cNvSpPr>
                <a:spLocks noChangeArrowheads="1"/>
              </p:cNvSpPr>
              <p:nvPr/>
            </p:nvSpPr>
            <p:spPr bwMode="auto">
              <a:xfrm>
                <a:off x="4352" y="3790"/>
                <a:ext cx="190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32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" name="Freeform 61"/>
              <p:cNvSpPr>
                <a:spLocks/>
              </p:cNvSpPr>
              <p:nvPr/>
            </p:nvSpPr>
            <p:spPr bwMode="auto">
              <a:xfrm>
                <a:off x="1674" y="2707"/>
                <a:ext cx="1850" cy="486"/>
              </a:xfrm>
              <a:custGeom>
                <a:avLst/>
                <a:gdLst>
                  <a:gd name="T0" fmla="*/ 0 w 447"/>
                  <a:gd name="T1" fmla="*/ 117 h 117"/>
                  <a:gd name="T2" fmla="*/ 45 w 447"/>
                  <a:gd name="T3" fmla="*/ 108 h 117"/>
                  <a:gd name="T4" fmla="*/ 89 w 447"/>
                  <a:gd name="T5" fmla="*/ 97 h 117"/>
                  <a:gd name="T6" fmla="*/ 134 w 447"/>
                  <a:gd name="T7" fmla="*/ 86 h 117"/>
                  <a:gd name="T8" fmla="*/ 179 w 447"/>
                  <a:gd name="T9" fmla="*/ 76 h 117"/>
                  <a:gd name="T10" fmla="*/ 224 w 447"/>
                  <a:gd name="T11" fmla="*/ 65 h 117"/>
                  <a:gd name="T12" fmla="*/ 268 w 447"/>
                  <a:gd name="T13" fmla="*/ 53 h 117"/>
                  <a:gd name="T14" fmla="*/ 313 w 447"/>
                  <a:gd name="T15" fmla="*/ 40 h 117"/>
                  <a:gd name="T16" fmla="*/ 358 w 447"/>
                  <a:gd name="T17" fmla="*/ 27 h 117"/>
                  <a:gd name="T18" fmla="*/ 402 w 447"/>
                  <a:gd name="T19" fmla="*/ 12 h 117"/>
                  <a:gd name="T20" fmla="*/ 447 w 447"/>
                  <a:gd name="T21" fmla="*/ 0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47" h="117">
                    <a:moveTo>
                      <a:pt x="0" y="117"/>
                    </a:moveTo>
                    <a:lnTo>
                      <a:pt x="45" y="108"/>
                    </a:lnTo>
                    <a:lnTo>
                      <a:pt x="89" y="97"/>
                    </a:lnTo>
                    <a:lnTo>
                      <a:pt x="134" y="86"/>
                    </a:lnTo>
                    <a:lnTo>
                      <a:pt x="179" y="76"/>
                    </a:lnTo>
                    <a:lnTo>
                      <a:pt x="224" y="65"/>
                    </a:lnTo>
                    <a:lnTo>
                      <a:pt x="268" y="53"/>
                    </a:lnTo>
                    <a:lnTo>
                      <a:pt x="313" y="40"/>
                    </a:lnTo>
                    <a:lnTo>
                      <a:pt x="358" y="27"/>
                    </a:lnTo>
                    <a:lnTo>
                      <a:pt x="402" y="12"/>
                    </a:lnTo>
                    <a:lnTo>
                      <a:pt x="447" y="0"/>
                    </a:lnTo>
                  </a:path>
                </a:pathLst>
              </a:cu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5" name="Freeform 62"/>
              <p:cNvSpPr>
                <a:spLocks noEditPoints="1"/>
              </p:cNvSpPr>
              <p:nvPr/>
            </p:nvSpPr>
            <p:spPr bwMode="auto">
              <a:xfrm>
                <a:off x="3607" y="2450"/>
                <a:ext cx="844" cy="232"/>
              </a:xfrm>
              <a:custGeom>
                <a:avLst/>
                <a:gdLst>
                  <a:gd name="T0" fmla="*/ 0 w 204"/>
                  <a:gd name="T1" fmla="*/ 56 h 56"/>
                  <a:gd name="T2" fmla="*/ 20 w 204"/>
                  <a:gd name="T3" fmla="*/ 50 h 56"/>
                  <a:gd name="T4" fmla="*/ 25 w 204"/>
                  <a:gd name="T5" fmla="*/ 49 h 56"/>
                  <a:gd name="T6" fmla="*/ 40 w 204"/>
                  <a:gd name="T7" fmla="*/ 45 h 56"/>
                  <a:gd name="T8" fmla="*/ 60 w 204"/>
                  <a:gd name="T9" fmla="*/ 40 h 56"/>
                  <a:gd name="T10" fmla="*/ 70 w 204"/>
                  <a:gd name="T11" fmla="*/ 37 h 56"/>
                  <a:gd name="T12" fmla="*/ 80 w 204"/>
                  <a:gd name="T13" fmla="*/ 34 h 56"/>
                  <a:gd name="T14" fmla="*/ 100 w 204"/>
                  <a:gd name="T15" fmla="*/ 28 h 56"/>
                  <a:gd name="T16" fmla="*/ 114 w 204"/>
                  <a:gd name="T17" fmla="*/ 24 h 56"/>
                  <a:gd name="T18" fmla="*/ 120 w 204"/>
                  <a:gd name="T19" fmla="*/ 22 h 56"/>
                  <a:gd name="T20" fmla="*/ 140 w 204"/>
                  <a:gd name="T21" fmla="*/ 17 h 56"/>
                  <a:gd name="T22" fmla="*/ 159 w 204"/>
                  <a:gd name="T23" fmla="*/ 12 h 56"/>
                  <a:gd name="T24" fmla="*/ 159 w 204"/>
                  <a:gd name="T25" fmla="*/ 12 h 56"/>
                  <a:gd name="T26" fmla="*/ 179 w 204"/>
                  <a:gd name="T27" fmla="*/ 7 h 56"/>
                  <a:gd name="T28" fmla="*/ 199 w 204"/>
                  <a:gd name="T29" fmla="*/ 1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04" h="56">
                    <a:moveTo>
                      <a:pt x="20" y="50"/>
                    </a:moveTo>
                    <a:lnTo>
                      <a:pt x="25" y="49"/>
                    </a:lnTo>
                    <a:lnTo>
                      <a:pt x="40" y="45"/>
                    </a:lnTo>
                    <a:moveTo>
                      <a:pt x="60" y="40"/>
                    </a:moveTo>
                    <a:lnTo>
                      <a:pt x="70" y="37"/>
                    </a:lnTo>
                    <a:lnTo>
                      <a:pt x="80" y="34"/>
                    </a:lnTo>
                    <a:moveTo>
                      <a:pt x="100" y="28"/>
                    </a:moveTo>
                    <a:lnTo>
                      <a:pt x="114" y="24"/>
                    </a:lnTo>
                    <a:lnTo>
                      <a:pt x="120" y="22"/>
                    </a:lnTo>
                    <a:moveTo>
                      <a:pt x="140" y="17"/>
                    </a:moveTo>
                    <a:lnTo>
                      <a:pt x="159" y="12"/>
                    </a:lnTo>
                    <a:lnTo>
                      <a:pt x="159" y="12"/>
                    </a:lnTo>
                    <a:moveTo>
                      <a:pt x="179" y="7"/>
                    </a:moveTo>
                    <a:lnTo>
                      <a:pt x="199" y="1"/>
                    </a:lnTo>
                  </a:path>
                </a:pathLst>
              </a:cu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6" name="Line 63"/>
              <p:cNvSpPr>
                <a:spLocks noChangeShapeType="1"/>
              </p:cNvSpPr>
              <p:nvPr/>
            </p:nvSpPr>
            <p:spPr bwMode="auto">
              <a:xfrm flipV="1">
                <a:off x="2601" y="2960"/>
                <a:ext cx="0" cy="38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7" name="Freeform 64"/>
              <p:cNvSpPr>
                <a:spLocks/>
              </p:cNvSpPr>
              <p:nvPr/>
            </p:nvSpPr>
            <p:spPr bwMode="auto">
              <a:xfrm>
                <a:off x="2589" y="2998"/>
                <a:ext cx="20" cy="0"/>
              </a:xfrm>
              <a:custGeom>
                <a:avLst/>
                <a:gdLst>
                  <a:gd name="T0" fmla="*/ 0 w 5"/>
                  <a:gd name="T1" fmla="*/ 3 w 5"/>
                  <a:gd name="T2" fmla="*/ 5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0" y="0"/>
                    </a:moveTo>
                    <a:lnTo>
                      <a:pt x="3" y="0"/>
                    </a:lnTo>
                    <a:lnTo>
                      <a:pt x="5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8" name="Freeform 65"/>
              <p:cNvSpPr>
                <a:spLocks/>
              </p:cNvSpPr>
              <p:nvPr/>
            </p:nvSpPr>
            <p:spPr bwMode="auto">
              <a:xfrm>
                <a:off x="2589" y="2960"/>
                <a:ext cx="20" cy="0"/>
              </a:xfrm>
              <a:custGeom>
                <a:avLst/>
                <a:gdLst>
                  <a:gd name="T0" fmla="*/ 5 w 5"/>
                  <a:gd name="T1" fmla="*/ 3 w 5"/>
                  <a:gd name="T2" fmla="*/ 0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5" y="0"/>
                    </a:moveTo>
                    <a:lnTo>
                      <a:pt x="3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9" name="Rectangle 66"/>
              <p:cNvSpPr>
                <a:spLocks noChangeArrowheads="1"/>
              </p:cNvSpPr>
              <p:nvPr/>
            </p:nvSpPr>
            <p:spPr bwMode="auto">
              <a:xfrm>
                <a:off x="2597" y="2944"/>
                <a:ext cx="8" cy="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0" name="Rectangle 67"/>
              <p:cNvSpPr>
                <a:spLocks noChangeArrowheads="1"/>
              </p:cNvSpPr>
              <p:nvPr/>
            </p:nvSpPr>
            <p:spPr bwMode="auto">
              <a:xfrm>
                <a:off x="2593" y="2944"/>
                <a:ext cx="1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1" name="Rectangle 68"/>
              <p:cNvSpPr>
                <a:spLocks noChangeArrowheads="1"/>
              </p:cNvSpPr>
              <p:nvPr/>
            </p:nvSpPr>
            <p:spPr bwMode="auto">
              <a:xfrm>
                <a:off x="2593" y="3006"/>
                <a:ext cx="1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2" name="Rectangle 69"/>
              <p:cNvSpPr>
                <a:spLocks noChangeArrowheads="1"/>
              </p:cNvSpPr>
              <p:nvPr/>
            </p:nvSpPr>
            <p:spPr bwMode="auto">
              <a:xfrm>
                <a:off x="2585" y="2948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3" name="Rectangle 70"/>
              <p:cNvSpPr>
                <a:spLocks noChangeArrowheads="1"/>
              </p:cNvSpPr>
              <p:nvPr/>
            </p:nvSpPr>
            <p:spPr bwMode="auto">
              <a:xfrm>
                <a:off x="2585" y="3002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4" name="Rectangle 71"/>
              <p:cNvSpPr>
                <a:spLocks noChangeArrowheads="1"/>
              </p:cNvSpPr>
              <p:nvPr/>
            </p:nvSpPr>
            <p:spPr bwMode="auto">
              <a:xfrm>
                <a:off x="2580" y="2952"/>
                <a:ext cx="42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5" name="Rectangle 72"/>
              <p:cNvSpPr>
                <a:spLocks noChangeArrowheads="1"/>
              </p:cNvSpPr>
              <p:nvPr/>
            </p:nvSpPr>
            <p:spPr bwMode="auto">
              <a:xfrm>
                <a:off x="2580" y="2998"/>
                <a:ext cx="42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6" name="Rectangle 73"/>
              <p:cNvSpPr>
                <a:spLocks noChangeArrowheads="1"/>
              </p:cNvSpPr>
              <p:nvPr/>
            </p:nvSpPr>
            <p:spPr bwMode="auto">
              <a:xfrm>
                <a:off x="2576" y="2956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7" name="Rectangle 74"/>
              <p:cNvSpPr>
                <a:spLocks noChangeArrowheads="1"/>
              </p:cNvSpPr>
              <p:nvPr/>
            </p:nvSpPr>
            <p:spPr bwMode="auto">
              <a:xfrm>
                <a:off x="2576" y="2993"/>
                <a:ext cx="50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8" name="Rectangle 75"/>
              <p:cNvSpPr>
                <a:spLocks noChangeArrowheads="1"/>
              </p:cNvSpPr>
              <p:nvPr/>
            </p:nvSpPr>
            <p:spPr bwMode="auto">
              <a:xfrm>
                <a:off x="2572" y="2960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9" name="Rectangle 76"/>
              <p:cNvSpPr>
                <a:spLocks noChangeArrowheads="1"/>
              </p:cNvSpPr>
              <p:nvPr/>
            </p:nvSpPr>
            <p:spPr bwMode="auto">
              <a:xfrm>
                <a:off x="2572" y="2985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0" name="Rectangle 77"/>
              <p:cNvSpPr>
                <a:spLocks noChangeArrowheads="1"/>
              </p:cNvSpPr>
              <p:nvPr/>
            </p:nvSpPr>
            <p:spPr bwMode="auto">
              <a:xfrm>
                <a:off x="2568" y="2968"/>
                <a:ext cx="66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1" name="Rectangle 78"/>
              <p:cNvSpPr>
                <a:spLocks noChangeArrowheads="1"/>
              </p:cNvSpPr>
              <p:nvPr/>
            </p:nvSpPr>
            <p:spPr bwMode="auto">
              <a:xfrm>
                <a:off x="2568" y="2977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2" name="Rectangle 79"/>
              <p:cNvSpPr>
                <a:spLocks noChangeArrowheads="1"/>
              </p:cNvSpPr>
              <p:nvPr/>
            </p:nvSpPr>
            <p:spPr bwMode="auto">
              <a:xfrm>
                <a:off x="2568" y="2977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3" name="Rectangle 80"/>
              <p:cNvSpPr>
                <a:spLocks noChangeArrowheads="1"/>
              </p:cNvSpPr>
              <p:nvPr/>
            </p:nvSpPr>
            <p:spPr bwMode="auto">
              <a:xfrm>
                <a:off x="2568" y="2973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4" name="Oval 81"/>
              <p:cNvSpPr>
                <a:spLocks noChangeArrowheads="1"/>
              </p:cNvSpPr>
              <p:nvPr/>
            </p:nvSpPr>
            <p:spPr bwMode="auto">
              <a:xfrm>
                <a:off x="2568" y="2944"/>
                <a:ext cx="62" cy="62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5" name="Line 82"/>
              <p:cNvSpPr>
                <a:spLocks noChangeShapeType="1"/>
              </p:cNvSpPr>
              <p:nvPr/>
            </p:nvSpPr>
            <p:spPr bwMode="auto">
              <a:xfrm flipV="1">
                <a:off x="3524" y="2666"/>
                <a:ext cx="0" cy="83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6" name="Freeform 83"/>
              <p:cNvSpPr>
                <a:spLocks/>
              </p:cNvSpPr>
              <p:nvPr/>
            </p:nvSpPr>
            <p:spPr bwMode="auto">
              <a:xfrm>
                <a:off x="3516" y="2749"/>
                <a:ext cx="16" cy="0"/>
              </a:xfrm>
              <a:custGeom>
                <a:avLst/>
                <a:gdLst>
                  <a:gd name="T0" fmla="*/ 0 w 4"/>
                  <a:gd name="T1" fmla="*/ 2 w 4"/>
                  <a:gd name="T2" fmla="*/ 4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0" y="0"/>
                    </a:moveTo>
                    <a:lnTo>
                      <a:pt x="2" y="0"/>
                    </a:lnTo>
                    <a:lnTo>
                      <a:pt x="4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7" name="Freeform 84"/>
              <p:cNvSpPr>
                <a:spLocks/>
              </p:cNvSpPr>
              <p:nvPr/>
            </p:nvSpPr>
            <p:spPr bwMode="auto">
              <a:xfrm>
                <a:off x="3516" y="2666"/>
                <a:ext cx="16" cy="0"/>
              </a:xfrm>
              <a:custGeom>
                <a:avLst/>
                <a:gdLst>
                  <a:gd name="T0" fmla="*/ 4 w 4"/>
                  <a:gd name="T1" fmla="*/ 2 w 4"/>
                  <a:gd name="T2" fmla="*/ 0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4" y="0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8" name="Rectangle 85"/>
              <p:cNvSpPr>
                <a:spLocks noChangeArrowheads="1"/>
              </p:cNvSpPr>
              <p:nvPr/>
            </p:nvSpPr>
            <p:spPr bwMode="auto">
              <a:xfrm>
                <a:off x="3520" y="2674"/>
                <a:ext cx="8" cy="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9" name="Rectangle 86"/>
              <p:cNvSpPr>
                <a:spLocks noChangeArrowheads="1"/>
              </p:cNvSpPr>
              <p:nvPr/>
            </p:nvSpPr>
            <p:spPr bwMode="auto">
              <a:xfrm>
                <a:off x="3516" y="2674"/>
                <a:ext cx="1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0" name="Rectangle 87"/>
              <p:cNvSpPr>
                <a:spLocks noChangeArrowheads="1"/>
              </p:cNvSpPr>
              <p:nvPr/>
            </p:nvSpPr>
            <p:spPr bwMode="auto">
              <a:xfrm>
                <a:off x="3516" y="2736"/>
                <a:ext cx="1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1" name="Rectangle 88"/>
              <p:cNvSpPr>
                <a:spLocks noChangeArrowheads="1"/>
              </p:cNvSpPr>
              <p:nvPr/>
            </p:nvSpPr>
            <p:spPr bwMode="auto">
              <a:xfrm>
                <a:off x="3507" y="2678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2" name="Rectangle 89"/>
              <p:cNvSpPr>
                <a:spLocks noChangeArrowheads="1"/>
              </p:cNvSpPr>
              <p:nvPr/>
            </p:nvSpPr>
            <p:spPr bwMode="auto">
              <a:xfrm>
                <a:off x="3507" y="2732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3" name="Rectangle 90"/>
              <p:cNvSpPr>
                <a:spLocks noChangeArrowheads="1"/>
              </p:cNvSpPr>
              <p:nvPr/>
            </p:nvSpPr>
            <p:spPr bwMode="auto">
              <a:xfrm>
                <a:off x="3503" y="2682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4" name="Rectangle 91"/>
              <p:cNvSpPr>
                <a:spLocks noChangeArrowheads="1"/>
              </p:cNvSpPr>
              <p:nvPr/>
            </p:nvSpPr>
            <p:spPr bwMode="auto">
              <a:xfrm>
                <a:off x="3503" y="2728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5" name="Rectangle 92"/>
              <p:cNvSpPr>
                <a:spLocks noChangeArrowheads="1"/>
              </p:cNvSpPr>
              <p:nvPr/>
            </p:nvSpPr>
            <p:spPr bwMode="auto">
              <a:xfrm>
                <a:off x="3499" y="2686"/>
                <a:ext cx="50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6" name="Rectangle 93"/>
              <p:cNvSpPr>
                <a:spLocks noChangeArrowheads="1"/>
              </p:cNvSpPr>
              <p:nvPr/>
            </p:nvSpPr>
            <p:spPr bwMode="auto">
              <a:xfrm>
                <a:off x="3499" y="2724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7" name="Rectangle 94"/>
              <p:cNvSpPr>
                <a:spLocks noChangeArrowheads="1"/>
              </p:cNvSpPr>
              <p:nvPr/>
            </p:nvSpPr>
            <p:spPr bwMode="auto">
              <a:xfrm>
                <a:off x="3495" y="2691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8" name="Rectangle 95"/>
              <p:cNvSpPr>
                <a:spLocks noChangeArrowheads="1"/>
              </p:cNvSpPr>
              <p:nvPr/>
            </p:nvSpPr>
            <p:spPr bwMode="auto">
              <a:xfrm>
                <a:off x="3495" y="2715"/>
                <a:ext cx="58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9" name="Rectangle 96"/>
              <p:cNvSpPr>
                <a:spLocks noChangeArrowheads="1"/>
              </p:cNvSpPr>
              <p:nvPr/>
            </p:nvSpPr>
            <p:spPr bwMode="auto">
              <a:xfrm>
                <a:off x="3491" y="2699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0" name="Rectangle 97"/>
              <p:cNvSpPr>
                <a:spLocks noChangeArrowheads="1"/>
              </p:cNvSpPr>
              <p:nvPr/>
            </p:nvSpPr>
            <p:spPr bwMode="auto">
              <a:xfrm>
                <a:off x="3491" y="2707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1" name="Rectangle 98"/>
              <p:cNvSpPr>
                <a:spLocks noChangeArrowheads="1"/>
              </p:cNvSpPr>
              <p:nvPr/>
            </p:nvSpPr>
            <p:spPr bwMode="auto">
              <a:xfrm>
                <a:off x="3491" y="2707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2" name="Rectangle 99"/>
              <p:cNvSpPr>
                <a:spLocks noChangeArrowheads="1"/>
              </p:cNvSpPr>
              <p:nvPr/>
            </p:nvSpPr>
            <p:spPr bwMode="auto">
              <a:xfrm>
                <a:off x="3491" y="2703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3" name="Oval 100"/>
              <p:cNvSpPr>
                <a:spLocks noChangeArrowheads="1"/>
              </p:cNvSpPr>
              <p:nvPr/>
            </p:nvSpPr>
            <p:spPr bwMode="auto">
              <a:xfrm>
                <a:off x="3491" y="2674"/>
                <a:ext cx="62" cy="62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4" name="Line 101"/>
              <p:cNvSpPr>
                <a:spLocks noChangeShapeType="1"/>
              </p:cNvSpPr>
              <p:nvPr/>
            </p:nvSpPr>
            <p:spPr bwMode="auto">
              <a:xfrm flipV="1">
                <a:off x="4451" y="2392"/>
                <a:ext cx="0" cy="116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5" name="Freeform 102"/>
              <p:cNvSpPr>
                <a:spLocks/>
              </p:cNvSpPr>
              <p:nvPr/>
            </p:nvSpPr>
            <p:spPr bwMode="auto">
              <a:xfrm>
                <a:off x="4442" y="2508"/>
                <a:ext cx="17" cy="0"/>
              </a:xfrm>
              <a:custGeom>
                <a:avLst/>
                <a:gdLst>
                  <a:gd name="T0" fmla="*/ 0 w 4"/>
                  <a:gd name="T1" fmla="*/ 2 w 4"/>
                  <a:gd name="T2" fmla="*/ 4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0" y="0"/>
                    </a:moveTo>
                    <a:lnTo>
                      <a:pt x="2" y="0"/>
                    </a:lnTo>
                    <a:lnTo>
                      <a:pt x="4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6" name="Freeform 103"/>
              <p:cNvSpPr>
                <a:spLocks/>
              </p:cNvSpPr>
              <p:nvPr/>
            </p:nvSpPr>
            <p:spPr bwMode="auto">
              <a:xfrm>
                <a:off x="4442" y="2392"/>
                <a:ext cx="17" cy="0"/>
              </a:xfrm>
              <a:custGeom>
                <a:avLst/>
                <a:gdLst>
                  <a:gd name="T0" fmla="*/ 4 w 4"/>
                  <a:gd name="T1" fmla="*/ 2 w 4"/>
                  <a:gd name="T2" fmla="*/ 0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4" y="0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7" name="Rectangle 104"/>
              <p:cNvSpPr>
                <a:spLocks noChangeArrowheads="1"/>
              </p:cNvSpPr>
              <p:nvPr/>
            </p:nvSpPr>
            <p:spPr bwMode="auto">
              <a:xfrm>
                <a:off x="4446" y="2417"/>
                <a:ext cx="9" cy="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8" name="Rectangle 105"/>
              <p:cNvSpPr>
                <a:spLocks noChangeArrowheads="1"/>
              </p:cNvSpPr>
              <p:nvPr/>
            </p:nvSpPr>
            <p:spPr bwMode="auto">
              <a:xfrm>
                <a:off x="4442" y="2417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9" name="Rectangle 106"/>
              <p:cNvSpPr>
                <a:spLocks noChangeArrowheads="1"/>
              </p:cNvSpPr>
              <p:nvPr/>
            </p:nvSpPr>
            <p:spPr bwMode="auto">
              <a:xfrm>
                <a:off x="4442" y="2479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0" name="Rectangle 107"/>
              <p:cNvSpPr>
                <a:spLocks noChangeArrowheads="1"/>
              </p:cNvSpPr>
              <p:nvPr/>
            </p:nvSpPr>
            <p:spPr bwMode="auto">
              <a:xfrm>
                <a:off x="4434" y="2421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1" name="Rectangle 108"/>
              <p:cNvSpPr>
                <a:spLocks noChangeArrowheads="1"/>
              </p:cNvSpPr>
              <p:nvPr/>
            </p:nvSpPr>
            <p:spPr bwMode="auto">
              <a:xfrm>
                <a:off x="4434" y="2475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2" name="Rectangle 109"/>
              <p:cNvSpPr>
                <a:spLocks noChangeArrowheads="1"/>
              </p:cNvSpPr>
              <p:nvPr/>
            </p:nvSpPr>
            <p:spPr bwMode="auto">
              <a:xfrm>
                <a:off x="4430" y="2425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3" name="Rectangle 110"/>
              <p:cNvSpPr>
                <a:spLocks noChangeArrowheads="1"/>
              </p:cNvSpPr>
              <p:nvPr/>
            </p:nvSpPr>
            <p:spPr bwMode="auto">
              <a:xfrm>
                <a:off x="4430" y="2471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4" name="Rectangle 111"/>
              <p:cNvSpPr>
                <a:spLocks noChangeArrowheads="1"/>
              </p:cNvSpPr>
              <p:nvPr/>
            </p:nvSpPr>
            <p:spPr bwMode="auto">
              <a:xfrm>
                <a:off x="4426" y="2429"/>
                <a:ext cx="4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5" name="Rectangle 112"/>
              <p:cNvSpPr>
                <a:spLocks noChangeArrowheads="1"/>
              </p:cNvSpPr>
              <p:nvPr/>
            </p:nvSpPr>
            <p:spPr bwMode="auto">
              <a:xfrm>
                <a:off x="4426" y="2466"/>
                <a:ext cx="49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6" name="Rectangle 113"/>
              <p:cNvSpPr>
                <a:spLocks noChangeArrowheads="1"/>
              </p:cNvSpPr>
              <p:nvPr/>
            </p:nvSpPr>
            <p:spPr bwMode="auto">
              <a:xfrm>
                <a:off x="4422" y="2433"/>
                <a:ext cx="57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7" name="Rectangle 114"/>
              <p:cNvSpPr>
                <a:spLocks noChangeArrowheads="1"/>
              </p:cNvSpPr>
              <p:nvPr/>
            </p:nvSpPr>
            <p:spPr bwMode="auto">
              <a:xfrm>
                <a:off x="4422" y="2458"/>
                <a:ext cx="57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8" name="Rectangle 115"/>
              <p:cNvSpPr>
                <a:spLocks noChangeArrowheads="1"/>
              </p:cNvSpPr>
              <p:nvPr/>
            </p:nvSpPr>
            <p:spPr bwMode="auto">
              <a:xfrm>
                <a:off x="4417" y="2442"/>
                <a:ext cx="67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9" name="Rectangle 116"/>
              <p:cNvSpPr>
                <a:spLocks noChangeArrowheads="1"/>
              </p:cNvSpPr>
              <p:nvPr/>
            </p:nvSpPr>
            <p:spPr bwMode="auto">
              <a:xfrm>
                <a:off x="4417" y="2450"/>
                <a:ext cx="67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0" name="Rectangle 117"/>
              <p:cNvSpPr>
                <a:spLocks noChangeArrowheads="1"/>
              </p:cNvSpPr>
              <p:nvPr/>
            </p:nvSpPr>
            <p:spPr bwMode="auto">
              <a:xfrm>
                <a:off x="4417" y="2450"/>
                <a:ext cx="6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1" name="Rectangle 118"/>
              <p:cNvSpPr>
                <a:spLocks noChangeArrowheads="1"/>
              </p:cNvSpPr>
              <p:nvPr/>
            </p:nvSpPr>
            <p:spPr bwMode="auto">
              <a:xfrm>
                <a:off x="4417" y="2446"/>
                <a:ext cx="6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2" name="Oval 119"/>
              <p:cNvSpPr>
                <a:spLocks noChangeArrowheads="1"/>
              </p:cNvSpPr>
              <p:nvPr/>
            </p:nvSpPr>
            <p:spPr bwMode="auto">
              <a:xfrm>
                <a:off x="4417" y="2417"/>
                <a:ext cx="62" cy="62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3" name="Freeform 120"/>
              <p:cNvSpPr>
                <a:spLocks/>
              </p:cNvSpPr>
              <p:nvPr/>
            </p:nvSpPr>
            <p:spPr bwMode="auto">
              <a:xfrm>
                <a:off x="1674" y="2383"/>
                <a:ext cx="1850" cy="810"/>
              </a:xfrm>
              <a:custGeom>
                <a:avLst/>
                <a:gdLst>
                  <a:gd name="T0" fmla="*/ 0 w 447"/>
                  <a:gd name="T1" fmla="*/ 195 h 195"/>
                  <a:gd name="T2" fmla="*/ 45 w 447"/>
                  <a:gd name="T3" fmla="*/ 175 h 195"/>
                  <a:gd name="T4" fmla="*/ 89 w 447"/>
                  <a:gd name="T5" fmla="*/ 155 h 195"/>
                  <a:gd name="T6" fmla="*/ 134 w 447"/>
                  <a:gd name="T7" fmla="*/ 134 h 195"/>
                  <a:gd name="T8" fmla="*/ 179 w 447"/>
                  <a:gd name="T9" fmla="*/ 112 h 195"/>
                  <a:gd name="T10" fmla="*/ 224 w 447"/>
                  <a:gd name="T11" fmla="*/ 91 h 195"/>
                  <a:gd name="T12" fmla="*/ 268 w 447"/>
                  <a:gd name="T13" fmla="*/ 69 h 195"/>
                  <a:gd name="T14" fmla="*/ 313 w 447"/>
                  <a:gd name="T15" fmla="*/ 52 h 195"/>
                  <a:gd name="T16" fmla="*/ 358 w 447"/>
                  <a:gd name="T17" fmla="*/ 29 h 195"/>
                  <a:gd name="T18" fmla="*/ 402 w 447"/>
                  <a:gd name="T19" fmla="*/ 18 h 195"/>
                  <a:gd name="T20" fmla="*/ 447 w 447"/>
                  <a:gd name="T21" fmla="*/ 0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47" h="195">
                    <a:moveTo>
                      <a:pt x="0" y="195"/>
                    </a:moveTo>
                    <a:lnTo>
                      <a:pt x="45" y="175"/>
                    </a:lnTo>
                    <a:lnTo>
                      <a:pt x="89" y="155"/>
                    </a:lnTo>
                    <a:lnTo>
                      <a:pt x="134" y="134"/>
                    </a:lnTo>
                    <a:lnTo>
                      <a:pt x="179" y="112"/>
                    </a:lnTo>
                    <a:lnTo>
                      <a:pt x="224" y="91"/>
                    </a:lnTo>
                    <a:lnTo>
                      <a:pt x="268" y="69"/>
                    </a:lnTo>
                    <a:lnTo>
                      <a:pt x="313" y="52"/>
                    </a:lnTo>
                    <a:lnTo>
                      <a:pt x="358" y="29"/>
                    </a:lnTo>
                    <a:lnTo>
                      <a:pt x="402" y="18"/>
                    </a:lnTo>
                    <a:lnTo>
                      <a:pt x="447" y="0"/>
                    </a:lnTo>
                  </a:path>
                </a:pathLst>
              </a:cu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4" name="Freeform 121"/>
              <p:cNvSpPr>
                <a:spLocks noEditPoints="1"/>
              </p:cNvSpPr>
              <p:nvPr/>
            </p:nvSpPr>
            <p:spPr bwMode="auto">
              <a:xfrm>
                <a:off x="3602" y="2006"/>
                <a:ext cx="849" cy="344"/>
              </a:xfrm>
              <a:custGeom>
                <a:avLst/>
                <a:gdLst>
                  <a:gd name="T0" fmla="*/ 0 w 205"/>
                  <a:gd name="T1" fmla="*/ 83 h 83"/>
                  <a:gd name="T2" fmla="*/ 19 w 205"/>
                  <a:gd name="T3" fmla="*/ 75 h 83"/>
                  <a:gd name="T4" fmla="*/ 26 w 205"/>
                  <a:gd name="T5" fmla="*/ 72 h 83"/>
                  <a:gd name="T6" fmla="*/ 38 w 205"/>
                  <a:gd name="T7" fmla="*/ 67 h 83"/>
                  <a:gd name="T8" fmla="*/ 57 w 205"/>
                  <a:gd name="T9" fmla="*/ 60 h 83"/>
                  <a:gd name="T10" fmla="*/ 71 w 205"/>
                  <a:gd name="T11" fmla="*/ 54 h 83"/>
                  <a:gd name="T12" fmla="*/ 76 w 205"/>
                  <a:gd name="T13" fmla="*/ 52 h 83"/>
                  <a:gd name="T14" fmla="*/ 95 w 205"/>
                  <a:gd name="T15" fmla="*/ 44 h 83"/>
                  <a:gd name="T16" fmla="*/ 114 w 205"/>
                  <a:gd name="T17" fmla="*/ 36 h 83"/>
                  <a:gd name="T18" fmla="*/ 133 w 205"/>
                  <a:gd name="T19" fmla="*/ 29 h 83"/>
                  <a:gd name="T20" fmla="*/ 152 w 205"/>
                  <a:gd name="T21" fmla="*/ 21 h 83"/>
                  <a:gd name="T22" fmla="*/ 171 w 205"/>
                  <a:gd name="T23" fmla="*/ 14 h 83"/>
                  <a:gd name="T24" fmla="*/ 190 w 205"/>
                  <a:gd name="T25" fmla="*/ 6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5" h="83">
                    <a:moveTo>
                      <a:pt x="19" y="75"/>
                    </a:moveTo>
                    <a:lnTo>
                      <a:pt x="26" y="72"/>
                    </a:lnTo>
                    <a:lnTo>
                      <a:pt x="38" y="67"/>
                    </a:lnTo>
                    <a:moveTo>
                      <a:pt x="57" y="60"/>
                    </a:moveTo>
                    <a:lnTo>
                      <a:pt x="71" y="54"/>
                    </a:lnTo>
                    <a:lnTo>
                      <a:pt x="76" y="52"/>
                    </a:lnTo>
                    <a:moveTo>
                      <a:pt x="95" y="44"/>
                    </a:moveTo>
                    <a:lnTo>
                      <a:pt x="114" y="36"/>
                    </a:lnTo>
                    <a:moveTo>
                      <a:pt x="133" y="29"/>
                    </a:moveTo>
                    <a:lnTo>
                      <a:pt x="152" y="21"/>
                    </a:lnTo>
                    <a:moveTo>
                      <a:pt x="171" y="14"/>
                    </a:moveTo>
                    <a:lnTo>
                      <a:pt x="190" y="6"/>
                    </a:lnTo>
                  </a:path>
                </a:pathLst>
              </a:cu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5" name="Line 122"/>
              <p:cNvSpPr>
                <a:spLocks noChangeShapeType="1"/>
              </p:cNvSpPr>
              <p:nvPr/>
            </p:nvSpPr>
            <p:spPr bwMode="auto">
              <a:xfrm flipV="1">
                <a:off x="2601" y="2732"/>
                <a:ext cx="0" cy="62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6" name="Freeform 123"/>
              <p:cNvSpPr>
                <a:spLocks/>
              </p:cNvSpPr>
              <p:nvPr/>
            </p:nvSpPr>
            <p:spPr bwMode="auto">
              <a:xfrm>
                <a:off x="2589" y="2794"/>
                <a:ext cx="20" cy="0"/>
              </a:xfrm>
              <a:custGeom>
                <a:avLst/>
                <a:gdLst>
                  <a:gd name="T0" fmla="*/ 0 w 5"/>
                  <a:gd name="T1" fmla="*/ 3 w 5"/>
                  <a:gd name="T2" fmla="*/ 5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0" y="0"/>
                    </a:moveTo>
                    <a:lnTo>
                      <a:pt x="3" y="0"/>
                    </a:lnTo>
                    <a:lnTo>
                      <a:pt x="5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7" name="Freeform 124"/>
              <p:cNvSpPr>
                <a:spLocks/>
              </p:cNvSpPr>
              <p:nvPr/>
            </p:nvSpPr>
            <p:spPr bwMode="auto">
              <a:xfrm>
                <a:off x="2589" y="2732"/>
                <a:ext cx="20" cy="0"/>
              </a:xfrm>
              <a:custGeom>
                <a:avLst/>
                <a:gdLst>
                  <a:gd name="T0" fmla="*/ 5 w 5"/>
                  <a:gd name="T1" fmla="*/ 3 w 5"/>
                  <a:gd name="T2" fmla="*/ 0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5" y="0"/>
                    </a:moveTo>
                    <a:lnTo>
                      <a:pt x="3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8" name="Rectangle 125"/>
              <p:cNvSpPr>
                <a:spLocks noChangeArrowheads="1"/>
              </p:cNvSpPr>
              <p:nvPr/>
            </p:nvSpPr>
            <p:spPr bwMode="auto">
              <a:xfrm>
                <a:off x="2597" y="2728"/>
                <a:ext cx="8" cy="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9" name="Rectangle 126"/>
              <p:cNvSpPr>
                <a:spLocks noChangeArrowheads="1"/>
              </p:cNvSpPr>
              <p:nvPr/>
            </p:nvSpPr>
            <p:spPr bwMode="auto">
              <a:xfrm>
                <a:off x="2593" y="2728"/>
                <a:ext cx="1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0" name="Rectangle 127"/>
              <p:cNvSpPr>
                <a:spLocks noChangeArrowheads="1"/>
              </p:cNvSpPr>
              <p:nvPr/>
            </p:nvSpPr>
            <p:spPr bwMode="auto">
              <a:xfrm>
                <a:off x="2593" y="2790"/>
                <a:ext cx="1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1" name="Rectangle 128"/>
              <p:cNvSpPr>
                <a:spLocks noChangeArrowheads="1"/>
              </p:cNvSpPr>
              <p:nvPr/>
            </p:nvSpPr>
            <p:spPr bwMode="auto">
              <a:xfrm>
                <a:off x="2585" y="2732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2" name="Rectangle 129"/>
              <p:cNvSpPr>
                <a:spLocks noChangeArrowheads="1"/>
              </p:cNvSpPr>
              <p:nvPr/>
            </p:nvSpPr>
            <p:spPr bwMode="auto">
              <a:xfrm>
                <a:off x="2585" y="2786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3" name="Rectangle 130"/>
              <p:cNvSpPr>
                <a:spLocks noChangeArrowheads="1"/>
              </p:cNvSpPr>
              <p:nvPr/>
            </p:nvSpPr>
            <p:spPr bwMode="auto">
              <a:xfrm>
                <a:off x="2580" y="2736"/>
                <a:ext cx="42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4" name="Rectangle 131"/>
              <p:cNvSpPr>
                <a:spLocks noChangeArrowheads="1"/>
              </p:cNvSpPr>
              <p:nvPr/>
            </p:nvSpPr>
            <p:spPr bwMode="auto">
              <a:xfrm>
                <a:off x="2580" y="2782"/>
                <a:ext cx="42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5" name="Rectangle 132"/>
              <p:cNvSpPr>
                <a:spLocks noChangeArrowheads="1"/>
              </p:cNvSpPr>
              <p:nvPr/>
            </p:nvSpPr>
            <p:spPr bwMode="auto">
              <a:xfrm>
                <a:off x="2576" y="2740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6" name="Rectangle 133"/>
              <p:cNvSpPr>
                <a:spLocks noChangeArrowheads="1"/>
              </p:cNvSpPr>
              <p:nvPr/>
            </p:nvSpPr>
            <p:spPr bwMode="auto">
              <a:xfrm>
                <a:off x="2576" y="2778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7" name="Rectangle 134"/>
              <p:cNvSpPr>
                <a:spLocks noChangeArrowheads="1"/>
              </p:cNvSpPr>
              <p:nvPr/>
            </p:nvSpPr>
            <p:spPr bwMode="auto">
              <a:xfrm>
                <a:off x="2572" y="2744"/>
                <a:ext cx="58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8" name="Rectangle 135"/>
              <p:cNvSpPr>
                <a:spLocks noChangeArrowheads="1"/>
              </p:cNvSpPr>
              <p:nvPr/>
            </p:nvSpPr>
            <p:spPr bwMode="auto">
              <a:xfrm>
                <a:off x="2572" y="2769"/>
                <a:ext cx="58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9" name="Rectangle 136"/>
              <p:cNvSpPr>
                <a:spLocks noChangeArrowheads="1"/>
              </p:cNvSpPr>
              <p:nvPr/>
            </p:nvSpPr>
            <p:spPr bwMode="auto">
              <a:xfrm>
                <a:off x="2568" y="2753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0" name="Rectangle 137"/>
              <p:cNvSpPr>
                <a:spLocks noChangeArrowheads="1"/>
              </p:cNvSpPr>
              <p:nvPr/>
            </p:nvSpPr>
            <p:spPr bwMode="auto">
              <a:xfrm>
                <a:off x="2568" y="2761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1" name="Rectangle 138"/>
              <p:cNvSpPr>
                <a:spLocks noChangeArrowheads="1"/>
              </p:cNvSpPr>
              <p:nvPr/>
            </p:nvSpPr>
            <p:spPr bwMode="auto">
              <a:xfrm>
                <a:off x="2568" y="2761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2" name="Rectangle 139"/>
              <p:cNvSpPr>
                <a:spLocks noChangeArrowheads="1"/>
              </p:cNvSpPr>
              <p:nvPr/>
            </p:nvSpPr>
            <p:spPr bwMode="auto">
              <a:xfrm>
                <a:off x="2568" y="2757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3" name="Oval 140"/>
              <p:cNvSpPr>
                <a:spLocks noChangeArrowheads="1"/>
              </p:cNvSpPr>
              <p:nvPr/>
            </p:nvSpPr>
            <p:spPr bwMode="auto">
              <a:xfrm>
                <a:off x="2568" y="2728"/>
                <a:ext cx="62" cy="62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4" name="Line 141"/>
              <p:cNvSpPr>
                <a:spLocks noChangeShapeType="1"/>
              </p:cNvSpPr>
              <p:nvPr/>
            </p:nvSpPr>
            <p:spPr bwMode="auto">
              <a:xfrm flipV="1">
                <a:off x="3524" y="2313"/>
                <a:ext cx="0" cy="141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5" name="Freeform 142"/>
              <p:cNvSpPr>
                <a:spLocks/>
              </p:cNvSpPr>
              <p:nvPr/>
            </p:nvSpPr>
            <p:spPr bwMode="auto">
              <a:xfrm>
                <a:off x="3516" y="2454"/>
                <a:ext cx="16" cy="0"/>
              </a:xfrm>
              <a:custGeom>
                <a:avLst/>
                <a:gdLst>
                  <a:gd name="T0" fmla="*/ 0 w 4"/>
                  <a:gd name="T1" fmla="*/ 2 w 4"/>
                  <a:gd name="T2" fmla="*/ 4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0" y="0"/>
                    </a:moveTo>
                    <a:lnTo>
                      <a:pt x="2" y="0"/>
                    </a:lnTo>
                    <a:lnTo>
                      <a:pt x="4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6" name="Freeform 143"/>
              <p:cNvSpPr>
                <a:spLocks/>
              </p:cNvSpPr>
              <p:nvPr/>
            </p:nvSpPr>
            <p:spPr bwMode="auto">
              <a:xfrm>
                <a:off x="3516" y="2313"/>
                <a:ext cx="16" cy="0"/>
              </a:xfrm>
              <a:custGeom>
                <a:avLst/>
                <a:gdLst>
                  <a:gd name="T0" fmla="*/ 4 w 4"/>
                  <a:gd name="T1" fmla="*/ 2 w 4"/>
                  <a:gd name="T2" fmla="*/ 0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4" y="0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7" name="Rectangle 144"/>
              <p:cNvSpPr>
                <a:spLocks noChangeArrowheads="1"/>
              </p:cNvSpPr>
              <p:nvPr/>
            </p:nvSpPr>
            <p:spPr bwMode="auto">
              <a:xfrm>
                <a:off x="3520" y="2350"/>
                <a:ext cx="8" cy="6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8" name="Rectangle 145"/>
              <p:cNvSpPr>
                <a:spLocks noChangeArrowheads="1"/>
              </p:cNvSpPr>
              <p:nvPr/>
            </p:nvSpPr>
            <p:spPr bwMode="auto">
              <a:xfrm>
                <a:off x="3516" y="2350"/>
                <a:ext cx="1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9" name="Rectangle 146"/>
              <p:cNvSpPr>
                <a:spLocks noChangeArrowheads="1"/>
              </p:cNvSpPr>
              <p:nvPr/>
            </p:nvSpPr>
            <p:spPr bwMode="auto">
              <a:xfrm>
                <a:off x="3516" y="2413"/>
                <a:ext cx="1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0" name="Rectangle 147"/>
              <p:cNvSpPr>
                <a:spLocks noChangeArrowheads="1"/>
              </p:cNvSpPr>
              <p:nvPr/>
            </p:nvSpPr>
            <p:spPr bwMode="auto">
              <a:xfrm>
                <a:off x="3507" y="2354"/>
                <a:ext cx="33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1" name="Rectangle 148"/>
              <p:cNvSpPr>
                <a:spLocks noChangeArrowheads="1"/>
              </p:cNvSpPr>
              <p:nvPr/>
            </p:nvSpPr>
            <p:spPr bwMode="auto">
              <a:xfrm>
                <a:off x="3507" y="2408"/>
                <a:ext cx="33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2" name="Rectangle 149"/>
              <p:cNvSpPr>
                <a:spLocks noChangeArrowheads="1"/>
              </p:cNvSpPr>
              <p:nvPr/>
            </p:nvSpPr>
            <p:spPr bwMode="auto">
              <a:xfrm>
                <a:off x="3503" y="2359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3" name="Rectangle 150"/>
              <p:cNvSpPr>
                <a:spLocks noChangeArrowheads="1"/>
              </p:cNvSpPr>
              <p:nvPr/>
            </p:nvSpPr>
            <p:spPr bwMode="auto">
              <a:xfrm>
                <a:off x="3503" y="2404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4" name="Rectangle 151"/>
              <p:cNvSpPr>
                <a:spLocks noChangeArrowheads="1"/>
              </p:cNvSpPr>
              <p:nvPr/>
            </p:nvSpPr>
            <p:spPr bwMode="auto">
              <a:xfrm>
                <a:off x="3499" y="2363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5" name="Rectangle 152"/>
              <p:cNvSpPr>
                <a:spLocks noChangeArrowheads="1"/>
              </p:cNvSpPr>
              <p:nvPr/>
            </p:nvSpPr>
            <p:spPr bwMode="auto">
              <a:xfrm>
                <a:off x="3499" y="2400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6" name="Rectangle 153"/>
              <p:cNvSpPr>
                <a:spLocks noChangeArrowheads="1"/>
              </p:cNvSpPr>
              <p:nvPr/>
            </p:nvSpPr>
            <p:spPr bwMode="auto">
              <a:xfrm>
                <a:off x="3495" y="2367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7" name="Rectangle 154"/>
              <p:cNvSpPr>
                <a:spLocks noChangeArrowheads="1"/>
              </p:cNvSpPr>
              <p:nvPr/>
            </p:nvSpPr>
            <p:spPr bwMode="auto">
              <a:xfrm>
                <a:off x="3495" y="2392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8" name="Rectangle 155"/>
              <p:cNvSpPr>
                <a:spLocks noChangeArrowheads="1"/>
              </p:cNvSpPr>
              <p:nvPr/>
            </p:nvSpPr>
            <p:spPr bwMode="auto">
              <a:xfrm>
                <a:off x="3491" y="2375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9" name="Rectangle 156"/>
              <p:cNvSpPr>
                <a:spLocks noChangeArrowheads="1"/>
              </p:cNvSpPr>
              <p:nvPr/>
            </p:nvSpPr>
            <p:spPr bwMode="auto">
              <a:xfrm>
                <a:off x="3491" y="2383"/>
                <a:ext cx="66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0" name="Rectangle 157"/>
              <p:cNvSpPr>
                <a:spLocks noChangeArrowheads="1"/>
              </p:cNvSpPr>
              <p:nvPr/>
            </p:nvSpPr>
            <p:spPr bwMode="auto">
              <a:xfrm>
                <a:off x="3491" y="2383"/>
                <a:ext cx="66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1" name="Rectangle 158"/>
              <p:cNvSpPr>
                <a:spLocks noChangeArrowheads="1"/>
              </p:cNvSpPr>
              <p:nvPr/>
            </p:nvSpPr>
            <p:spPr bwMode="auto">
              <a:xfrm>
                <a:off x="3491" y="2379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2" name="Oval 159"/>
              <p:cNvSpPr>
                <a:spLocks noChangeArrowheads="1"/>
              </p:cNvSpPr>
              <p:nvPr/>
            </p:nvSpPr>
            <p:spPr bwMode="auto">
              <a:xfrm>
                <a:off x="3491" y="2350"/>
                <a:ext cx="62" cy="63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3" name="Line 160"/>
              <p:cNvSpPr>
                <a:spLocks noChangeShapeType="1"/>
              </p:cNvSpPr>
              <p:nvPr/>
            </p:nvSpPr>
            <p:spPr bwMode="auto">
              <a:xfrm flipV="1">
                <a:off x="4451" y="1910"/>
                <a:ext cx="0" cy="195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4" name="Freeform 161"/>
              <p:cNvSpPr>
                <a:spLocks/>
              </p:cNvSpPr>
              <p:nvPr/>
            </p:nvSpPr>
            <p:spPr bwMode="auto">
              <a:xfrm>
                <a:off x="4442" y="2105"/>
                <a:ext cx="17" cy="0"/>
              </a:xfrm>
              <a:custGeom>
                <a:avLst/>
                <a:gdLst>
                  <a:gd name="T0" fmla="*/ 0 w 4"/>
                  <a:gd name="T1" fmla="*/ 2 w 4"/>
                  <a:gd name="T2" fmla="*/ 4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0" y="0"/>
                    </a:moveTo>
                    <a:lnTo>
                      <a:pt x="2" y="0"/>
                    </a:lnTo>
                    <a:lnTo>
                      <a:pt x="4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5" name="Freeform 162"/>
              <p:cNvSpPr>
                <a:spLocks/>
              </p:cNvSpPr>
              <p:nvPr/>
            </p:nvSpPr>
            <p:spPr bwMode="auto">
              <a:xfrm>
                <a:off x="4442" y="1910"/>
                <a:ext cx="17" cy="0"/>
              </a:xfrm>
              <a:custGeom>
                <a:avLst/>
                <a:gdLst>
                  <a:gd name="T0" fmla="*/ 4 w 4"/>
                  <a:gd name="T1" fmla="*/ 2 w 4"/>
                  <a:gd name="T2" fmla="*/ 0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4" y="0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6" name="Rectangle 163"/>
              <p:cNvSpPr>
                <a:spLocks noChangeArrowheads="1"/>
              </p:cNvSpPr>
              <p:nvPr/>
            </p:nvSpPr>
            <p:spPr bwMode="auto">
              <a:xfrm>
                <a:off x="4446" y="1973"/>
                <a:ext cx="9" cy="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7" name="Rectangle 164"/>
              <p:cNvSpPr>
                <a:spLocks noChangeArrowheads="1"/>
              </p:cNvSpPr>
              <p:nvPr/>
            </p:nvSpPr>
            <p:spPr bwMode="auto">
              <a:xfrm>
                <a:off x="4442" y="1973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8" name="Rectangle 165"/>
              <p:cNvSpPr>
                <a:spLocks noChangeArrowheads="1"/>
              </p:cNvSpPr>
              <p:nvPr/>
            </p:nvSpPr>
            <p:spPr bwMode="auto">
              <a:xfrm>
                <a:off x="4442" y="2035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9" name="Rectangle 166"/>
              <p:cNvSpPr>
                <a:spLocks noChangeArrowheads="1"/>
              </p:cNvSpPr>
              <p:nvPr/>
            </p:nvSpPr>
            <p:spPr bwMode="auto">
              <a:xfrm>
                <a:off x="4434" y="1977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0" name="Rectangle 167"/>
              <p:cNvSpPr>
                <a:spLocks noChangeArrowheads="1"/>
              </p:cNvSpPr>
              <p:nvPr/>
            </p:nvSpPr>
            <p:spPr bwMode="auto">
              <a:xfrm>
                <a:off x="4434" y="2031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1" name="Rectangle 168"/>
              <p:cNvSpPr>
                <a:spLocks noChangeArrowheads="1"/>
              </p:cNvSpPr>
              <p:nvPr/>
            </p:nvSpPr>
            <p:spPr bwMode="auto">
              <a:xfrm>
                <a:off x="4430" y="1981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2" name="Rectangle 169"/>
              <p:cNvSpPr>
                <a:spLocks noChangeArrowheads="1"/>
              </p:cNvSpPr>
              <p:nvPr/>
            </p:nvSpPr>
            <p:spPr bwMode="auto">
              <a:xfrm>
                <a:off x="4430" y="2027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3" name="Rectangle 170"/>
              <p:cNvSpPr>
                <a:spLocks noChangeArrowheads="1"/>
              </p:cNvSpPr>
              <p:nvPr/>
            </p:nvSpPr>
            <p:spPr bwMode="auto">
              <a:xfrm>
                <a:off x="4426" y="1985"/>
                <a:ext cx="4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4" name="Rectangle 171"/>
              <p:cNvSpPr>
                <a:spLocks noChangeArrowheads="1"/>
              </p:cNvSpPr>
              <p:nvPr/>
            </p:nvSpPr>
            <p:spPr bwMode="auto">
              <a:xfrm>
                <a:off x="4426" y="2023"/>
                <a:ext cx="4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5" name="Rectangle 172"/>
              <p:cNvSpPr>
                <a:spLocks noChangeArrowheads="1"/>
              </p:cNvSpPr>
              <p:nvPr/>
            </p:nvSpPr>
            <p:spPr bwMode="auto">
              <a:xfrm>
                <a:off x="4422" y="1989"/>
                <a:ext cx="57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6" name="Rectangle 173"/>
              <p:cNvSpPr>
                <a:spLocks noChangeArrowheads="1"/>
              </p:cNvSpPr>
              <p:nvPr/>
            </p:nvSpPr>
            <p:spPr bwMode="auto">
              <a:xfrm>
                <a:off x="4422" y="2014"/>
                <a:ext cx="57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7" name="Rectangle 174"/>
              <p:cNvSpPr>
                <a:spLocks noChangeArrowheads="1"/>
              </p:cNvSpPr>
              <p:nvPr/>
            </p:nvSpPr>
            <p:spPr bwMode="auto">
              <a:xfrm>
                <a:off x="4417" y="1998"/>
                <a:ext cx="67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8" name="Rectangle 175"/>
              <p:cNvSpPr>
                <a:spLocks noChangeArrowheads="1"/>
              </p:cNvSpPr>
              <p:nvPr/>
            </p:nvSpPr>
            <p:spPr bwMode="auto">
              <a:xfrm>
                <a:off x="4417" y="2006"/>
                <a:ext cx="67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9" name="Rectangle 176"/>
              <p:cNvSpPr>
                <a:spLocks noChangeArrowheads="1"/>
              </p:cNvSpPr>
              <p:nvPr/>
            </p:nvSpPr>
            <p:spPr bwMode="auto">
              <a:xfrm>
                <a:off x="4417" y="2006"/>
                <a:ext cx="6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0" name="Rectangle 177"/>
              <p:cNvSpPr>
                <a:spLocks noChangeArrowheads="1"/>
              </p:cNvSpPr>
              <p:nvPr/>
            </p:nvSpPr>
            <p:spPr bwMode="auto">
              <a:xfrm>
                <a:off x="4417" y="2002"/>
                <a:ext cx="6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1" name="Oval 178"/>
              <p:cNvSpPr>
                <a:spLocks noChangeArrowheads="1"/>
              </p:cNvSpPr>
              <p:nvPr/>
            </p:nvSpPr>
            <p:spPr bwMode="auto">
              <a:xfrm>
                <a:off x="4417" y="1973"/>
                <a:ext cx="62" cy="62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2" name="Freeform 179"/>
              <p:cNvSpPr>
                <a:spLocks/>
              </p:cNvSpPr>
              <p:nvPr/>
            </p:nvSpPr>
            <p:spPr bwMode="auto">
              <a:xfrm>
                <a:off x="1674" y="2325"/>
                <a:ext cx="927" cy="868"/>
              </a:xfrm>
              <a:custGeom>
                <a:avLst/>
                <a:gdLst>
                  <a:gd name="T0" fmla="*/ 0 w 224"/>
                  <a:gd name="T1" fmla="*/ 209 h 209"/>
                  <a:gd name="T2" fmla="*/ 45 w 224"/>
                  <a:gd name="T3" fmla="*/ 170 h 209"/>
                  <a:gd name="T4" fmla="*/ 89 w 224"/>
                  <a:gd name="T5" fmla="*/ 126 h 209"/>
                  <a:gd name="T6" fmla="*/ 134 w 224"/>
                  <a:gd name="T7" fmla="*/ 83 h 209"/>
                  <a:gd name="T8" fmla="*/ 179 w 224"/>
                  <a:gd name="T9" fmla="*/ 34 h 209"/>
                  <a:gd name="T10" fmla="*/ 224 w 224"/>
                  <a:gd name="T11" fmla="*/ 0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4" h="209">
                    <a:moveTo>
                      <a:pt x="0" y="209"/>
                    </a:moveTo>
                    <a:lnTo>
                      <a:pt x="45" y="170"/>
                    </a:lnTo>
                    <a:lnTo>
                      <a:pt x="89" y="126"/>
                    </a:lnTo>
                    <a:lnTo>
                      <a:pt x="134" y="83"/>
                    </a:lnTo>
                    <a:lnTo>
                      <a:pt x="179" y="34"/>
                    </a:lnTo>
                    <a:lnTo>
                      <a:pt x="224" y="0"/>
                    </a:lnTo>
                  </a:path>
                </a:pathLst>
              </a:cu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3" name="Freeform 180"/>
              <p:cNvSpPr>
                <a:spLocks noEditPoints="1"/>
              </p:cNvSpPr>
              <p:nvPr/>
            </p:nvSpPr>
            <p:spPr bwMode="auto">
              <a:xfrm>
                <a:off x="2671" y="1205"/>
                <a:ext cx="1780" cy="1071"/>
              </a:xfrm>
              <a:custGeom>
                <a:avLst/>
                <a:gdLst>
                  <a:gd name="T0" fmla="*/ 0 w 430"/>
                  <a:gd name="T1" fmla="*/ 258 h 258"/>
                  <a:gd name="T2" fmla="*/ 17 w 430"/>
                  <a:gd name="T3" fmla="*/ 246 h 258"/>
                  <a:gd name="T4" fmla="*/ 27 w 430"/>
                  <a:gd name="T5" fmla="*/ 239 h 258"/>
                  <a:gd name="T6" fmla="*/ 34 w 430"/>
                  <a:gd name="T7" fmla="*/ 234 h 258"/>
                  <a:gd name="T8" fmla="*/ 52 w 430"/>
                  <a:gd name="T9" fmla="*/ 223 h 258"/>
                  <a:gd name="T10" fmla="*/ 69 w 430"/>
                  <a:gd name="T11" fmla="*/ 212 h 258"/>
                  <a:gd name="T12" fmla="*/ 86 w 430"/>
                  <a:gd name="T13" fmla="*/ 201 h 258"/>
                  <a:gd name="T14" fmla="*/ 103 w 430"/>
                  <a:gd name="T15" fmla="*/ 190 h 258"/>
                  <a:gd name="T16" fmla="*/ 120 w 430"/>
                  <a:gd name="T17" fmla="*/ 179 h 258"/>
                  <a:gd name="T18" fmla="*/ 137 w 430"/>
                  <a:gd name="T19" fmla="*/ 168 h 258"/>
                  <a:gd name="T20" fmla="*/ 154 w 430"/>
                  <a:gd name="T21" fmla="*/ 157 h 258"/>
                  <a:gd name="T22" fmla="*/ 161 w 430"/>
                  <a:gd name="T23" fmla="*/ 153 h 258"/>
                  <a:gd name="T24" fmla="*/ 172 w 430"/>
                  <a:gd name="T25" fmla="*/ 146 h 258"/>
                  <a:gd name="T26" fmla="*/ 190 w 430"/>
                  <a:gd name="T27" fmla="*/ 136 h 258"/>
                  <a:gd name="T28" fmla="*/ 206 w 430"/>
                  <a:gd name="T29" fmla="*/ 126 h 258"/>
                  <a:gd name="T30" fmla="*/ 207 w 430"/>
                  <a:gd name="T31" fmla="*/ 125 h 258"/>
                  <a:gd name="T32" fmla="*/ 225 w 430"/>
                  <a:gd name="T33" fmla="*/ 115 h 258"/>
                  <a:gd name="T34" fmla="*/ 243 w 430"/>
                  <a:gd name="T35" fmla="*/ 105 h 258"/>
                  <a:gd name="T36" fmla="*/ 261 w 430"/>
                  <a:gd name="T37" fmla="*/ 94 h 258"/>
                  <a:gd name="T38" fmla="*/ 279 w 430"/>
                  <a:gd name="T39" fmla="*/ 84 h 258"/>
                  <a:gd name="T40" fmla="*/ 296 w 430"/>
                  <a:gd name="T41" fmla="*/ 74 h 258"/>
                  <a:gd name="T42" fmla="*/ 314 w 430"/>
                  <a:gd name="T43" fmla="*/ 63 h 258"/>
                  <a:gd name="T44" fmla="*/ 332 w 430"/>
                  <a:gd name="T45" fmla="*/ 53 h 258"/>
                  <a:gd name="T46" fmla="*/ 340 w 430"/>
                  <a:gd name="T47" fmla="*/ 48 h 258"/>
                  <a:gd name="T48" fmla="*/ 350 w 430"/>
                  <a:gd name="T49" fmla="*/ 43 h 258"/>
                  <a:gd name="T50" fmla="*/ 368 w 430"/>
                  <a:gd name="T51" fmla="*/ 33 h 258"/>
                  <a:gd name="T52" fmla="*/ 385 w 430"/>
                  <a:gd name="T53" fmla="*/ 24 h 258"/>
                  <a:gd name="T54" fmla="*/ 385 w 430"/>
                  <a:gd name="T55" fmla="*/ 24 h 258"/>
                  <a:gd name="T56" fmla="*/ 403 w 430"/>
                  <a:gd name="T57" fmla="*/ 14 h 258"/>
                  <a:gd name="T58" fmla="*/ 421 w 430"/>
                  <a:gd name="T59" fmla="*/ 5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430" h="258">
                    <a:moveTo>
                      <a:pt x="17" y="246"/>
                    </a:moveTo>
                    <a:lnTo>
                      <a:pt x="27" y="239"/>
                    </a:lnTo>
                    <a:lnTo>
                      <a:pt x="34" y="234"/>
                    </a:lnTo>
                    <a:moveTo>
                      <a:pt x="52" y="223"/>
                    </a:moveTo>
                    <a:lnTo>
                      <a:pt x="69" y="212"/>
                    </a:lnTo>
                    <a:moveTo>
                      <a:pt x="86" y="201"/>
                    </a:moveTo>
                    <a:lnTo>
                      <a:pt x="103" y="190"/>
                    </a:lnTo>
                    <a:moveTo>
                      <a:pt x="120" y="179"/>
                    </a:moveTo>
                    <a:lnTo>
                      <a:pt x="137" y="168"/>
                    </a:lnTo>
                    <a:moveTo>
                      <a:pt x="154" y="157"/>
                    </a:moveTo>
                    <a:lnTo>
                      <a:pt x="161" y="153"/>
                    </a:lnTo>
                    <a:lnTo>
                      <a:pt x="172" y="146"/>
                    </a:lnTo>
                    <a:moveTo>
                      <a:pt x="190" y="136"/>
                    </a:moveTo>
                    <a:lnTo>
                      <a:pt x="206" y="126"/>
                    </a:lnTo>
                    <a:lnTo>
                      <a:pt x="207" y="125"/>
                    </a:lnTo>
                    <a:moveTo>
                      <a:pt x="225" y="115"/>
                    </a:moveTo>
                    <a:lnTo>
                      <a:pt x="243" y="105"/>
                    </a:lnTo>
                    <a:moveTo>
                      <a:pt x="261" y="94"/>
                    </a:moveTo>
                    <a:lnTo>
                      <a:pt x="279" y="84"/>
                    </a:lnTo>
                    <a:moveTo>
                      <a:pt x="296" y="74"/>
                    </a:moveTo>
                    <a:lnTo>
                      <a:pt x="314" y="63"/>
                    </a:lnTo>
                    <a:moveTo>
                      <a:pt x="332" y="53"/>
                    </a:moveTo>
                    <a:lnTo>
                      <a:pt x="340" y="48"/>
                    </a:lnTo>
                    <a:lnTo>
                      <a:pt x="350" y="43"/>
                    </a:lnTo>
                    <a:moveTo>
                      <a:pt x="368" y="33"/>
                    </a:moveTo>
                    <a:lnTo>
                      <a:pt x="385" y="24"/>
                    </a:lnTo>
                    <a:lnTo>
                      <a:pt x="385" y="24"/>
                    </a:lnTo>
                    <a:moveTo>
                      <a:pt x="403" y="14"/>
                    </a:moveTo>
                    <a:lnTo>
                      <a:pt x="421" y="5"/>
                    </a:lnTo>
                  </a:path>
                </a:pathLst>
              </a:cu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4" name="Line 181"/>
              <p:cNvSpPr>
                <a:spLocks noChangeShapeType="1"/>
              </p:cNvSpPr>
              <p:nvPr/>
            </p:nvSpPr>
            <p:spPr bwMode="auto">
              <a:xfrm flipV="1">
                <a:off x="2601" y="2238"/>
                <a:ext cx="0" cy="170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5" name="Freeform 182"/>
              <p:cNvSpPr>
                <a:spLocks/>
              </p:cNvSpPr>
              <p:nvPr/>
            </p:nvSpPr>
            <p:spPr bwMode="auto">
              <a:xfrm>
                <a:off x="2589" y="2408"/>
                <a:ext cx="20" cy="0"/>
              </a:xfrm>
              <a:custGeom>
                <a:avLst/>
                <a:gdLst>
                  <a:gd name="T0" fmla="*/ 0 w 5"/>
                  <a:gd name="T1" fmla="*/ 3 w 5"/>
                  <a:gd name="T2" fmla="*/ 5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0" y="0"/>
                    </a:moveTo>
                    <a:lnTo>
                      <a:pt x="3" y="0"/>
                    </a:lnTo>
                    <a:lnTo>
                      <a:pt x="5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6" name="Freeform 183"/>
              <p:cNvSpPr>
                <a:spLocks/>
              </p:cNvSpPr>
              <p:nvPr/>
            </p:nvSpPr>
            <p:spPr bwMode="auto">
              <a:xfrm>
                <a:off x="2589" y="2238"/>
                <a:ext cx="20" cy="0"/>
              </a:xfrm>
              <a:custGeom>
                <a:avLst/>
                <a:gdLst>
                  <a:gd name="T0" fmla="*/ 5 w 5"/>
                  <a:gd name="T1" fmla="*/ 3 w 5"/>
                  <a:gd name="T2" fmla="*/ 0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5" y="0"/>
                    </a:moveTo>
                    <a:lnTo>
                      <a:pt x="3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7" name="Rectangle 184"/>
              <p:cNvSpPr>
                <a:spLocks noChangeArrowheads="1"/>
              </p:cNvSpPr>
              <p:nvPr/>
            </p:nvSpPr>
            <p:spPr bwMode="auto">
              <a:xfrm>
                <a:off x="2597" y="2292"/>
                <a:ext cx="8" cy="6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8" name="Rectangle 185"/>
              <p:cNvSpPr>
                <a:spLocks noChangeArrowheads="1"/>
              </p:cNvSpPr>
              <p:nvPr/>
            </p:nvSpPr>
            <p:spPr bwMode="auto">
              <a:xfrm>
                <a:off x="2593" y="2292"/>
                <a:ext cx="1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9" name="Rectangle 186"/>
              <p:cNvSpPr>
                <a:spLocks noChangeArrowheads="1"/>
              </p:cNvSpPr>
              <p:nvPr/>
            </p:nvSpPr>
            <p:spPr bwMode="auto">
              <a:xfrm>
                <a:off x="2593" y="2354"/>
                <a:ext cx="16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0" name="Rectangle 187"/>
              <p:cNvSpPr>
                <a:spLocks noChangeArrowheads="1"/>
              </p:cNvSpPr>
              <p:nvPr/>
            </p:nvSpPr>
            <p:spPr bwMode="auto">
              <a:xfrm>
                <a:off x="2585" y="2296"/>
                <a:ext cx="33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1" name="Rectangle 188"/>
              <p:cNvSpPr>
                <a:spLocks noChangeArrowheads="1"/>
              </p:cNvSpPr>
              <p:nvPr/>
            </p:nvSpPr>
            <p:spPr bwMode="auto">
              <a:xfrm>
                <a:off x="2585" y="2350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2" name="Rectangle 189"/>
              <p:cNvSpPr>
                <a:spLocks noChangeArrowheads="1"/>
              </p:cNvSpPr>
              <p:nvPr/>
            </p:nvSpPr>
            <p:spPr bwMode="auto">
              <a:xfrm>
                <a:off x="2580" y="2301"/>
                <a:ext cx="42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3" name="Rectangle 190"/>
              <p:cNvSpPr>
                <a:spLocks noChangeArrowheads="1"/>
              </p:cNvSpPr>
              <p:nvPr/>
            </p:nvSpPr>
            <p:spPr bwMode="auto">
              <a:xfrm>
                <a:off x="2580" y="2346"/>
                <a:ext cx="42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4" name="Rectangle 191"/>
              <p:cNvSpPr>
                <a:spLocks noChangeArrowheads="1"/>
              </p:cNvSpPr>
              <p:nvPr/>
            </p:nvSpPr>
            <p:spPr bwMode="auto">
              <a:xfrm>
                <a:off x="2576" y="2305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5" name="Rectangle 192"/>
              <p:cNvSpPr>
                <a:spLocks noChangeArrowheads="1"/>
              </p:cNvSpPr>
              <p:nvPr/>
            </p:nvSpPr>
            <p:spPr bwMode="auto">
              <a:xfrm>
                <a:off x="2576" y="2342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6" name="Rectangle 193"/>
              <p:cNvSpPr>
                <a:spLocks noChangeArrowheads="1"/>
              </p:cNvSpPr>
              <p:nvPr/>
            </p:nvSpPr>
            <p:spPr bwMode="auto">
              <a:xfrm>
                <a:off x="2572" y="2309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7" name="Rectangle 194"/>
              <p:cNvSpPr>
                <a:spLocks noChangeArrowheads="1"/>
              </p:cNvSpPr>
              <p:nvPr/>
            </p:nvSpPr>
            <p:spPr bwMode="auto">
              <a:xfrm>
                <a:off x="2572" y="2334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8" name="Rectangle 195"/>
              <p:cNvSpPr>
                <a:spLocks noChangeArrowheads="1"/>
              </p:cNvSpPr>
              <p:nvPr/>
            </p:nvSpPr>
            <p:spPr bwMode="auto">
              <a:xfrm>
                <a:off x="2568" y="2317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9" name="Rectangle 196"/>
              <p:cNvSpPr>
                <a:spLocks noChangeArrowheads="1"/>
              </p:cNvSpPr>
              <p:nvPr/>
            </p:nvSpPr>
            <p:spPr bwMode="auto">
              <a:xfrm>
                <a:off x="2568" y="2325"/>
                <a:ext cx="66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0" name="Rectangle 197"/>
              <p:cNvSpPr>
                <a:spLocks noChangeArrowheads="1"/>
              </p:cNvSpPr>
              <p:nvPr/>
            </p:nvSpPr>
            <p:spPr bwMode="auto">
              <a:xfrm>
                <a:off x="2568" y="2325"/>
                <a:ext cx="66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1" name="Rectangle 198"/>
              <p:cNvSpPr>
                <a:spLocks noChangeArrowheads="1"/>
              </p:cNvSpPr>
              <p:nvPr/>
            </p:nvSpPr>
            <p:spPr bwMode="auto">
              <a:xfrm>
                <a:off x="2568" y="2321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2" name="Oval 199"/>
              <p:cNvSpPr>
                <a:spLocks noChangeArrowheads="1"/>
              </p:cNvSpPr>
              <p:nvPr/>
            </p:nvSpPr>
            <p:spPr bwMode="auto">
              <a:xfrm>
                <a:off x="2568" y="2292"/>
                <a:ext cx="62" cy="62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3" name="Line 200"/>
              <p:cNvSpPr>
                <a:spLocks noChangeShapeType="1"/>
              </p:cNvSpPr>
              <p:nvPr/>
            </p:nvSpPr>
            <p:spPr bwMode="auto">
              <a:xfrm flipV="1">
                <a:off x="3524" y="1537"/>
                <a:ext cx="0" cy="382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4" name="Freeform 201"/>
              <p:cNvSpPr>
                <a:spLocks/>
              </p:cNvSpPr>
              <p:nvPr/>
            </p:nvSpPr>
            <p:spPr bwMode="auto">
              <a:xfrm>
                <a:off x="3516" y="1919"/>
                <a:ext cx="16" cy="0"/>
              </a:xfrm>
              <a:custGeom>
                <a:avLst/>
                <a:gdLst>
                  <a:gd name="T0" fmla="*/ 0 w 4"/>
                  <a:gd name="T1" fmla="*/ 2 w 4"/>
                  <a:gd name="T2" fmla="*/ 4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0" y="0"/>
                    </a:moveTo>
                    <a:lnTo>
                      <a:pt x="2" y="0"/>
                    </a:lnTo>
                    <a:lnTo>
                      <a:pt x="4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5" name="Freeform 202"/>
              <p:cNvSpPr>
                <a:spLocks/>
              </p:cNvSpPr>
              <p:nvPr/>
            </p:nvSpPr>
            <p:spPr bwMode="auto">
              <a:xfrm>
                <a:off x="3516" y="1537"/>
                <a:ext cx="16" cy="0"/>
              </a:xfrm>
              <a:custGeom>
                <a:avLst/>
                <a:gdLst>
                  <a:gd name="T0" fmla="*/ 4 w 4"/>
                  <a:gd name="T1" fmla="*/ 2 w 4"/>
                  <a:gd name="T2" fmla="*/ 0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4" y="0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6" name="Rectangle 203"/>
              <p:cNvSpPr>
                <a:spLocks noChangeArrowheads="1"/>
              </p:cNvSpPr>
              <p:nvPr/>
            </p:nvSpPr>
            <p:spPr bwMode="auto">
              <a:xfrm>
                <a:off x="3520" y="1695"/>
                <a:ext cx="8" cy="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7" name="Rectangle 204"/>
              <p:cNvSpPr>
                <a:spLocks noChangeArrowheads="1"/>
              </p:cNvSpPr>
              <p:nvPr/>
            </p:nvSpPr>
            <p:spPr bwMode="auto">
              <a:xfrm>
                <a:off x="3516" y="1695"/>
                <a:ext cx="1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6" name="Rectangle 206"/>
            <p:cNvSpPr>
              <a:spLocks noChangeArrowheads="1"/>
            </p:cNvSpPr>
            <p:nvPr/>
          </p:nvSpPr>
          <p:spPr bwMode="auto">
            <a:xfrm>
              <a:off x="3516" y="1757"/>
              <a:ext cx="1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Rectangle 207"/>
            <p:cNvSpPr>
              <a:spLocks noChangeArrowheads="1"/>
            </p:cNvSpPr>
            <p:nvPr/>
          </p:nvSpPr>
          <p:spPr bwMode="auto">
            <a:xfrm>
              <a:off x="3507" y="1699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Rectangle 208"/>
            <p:cNvSpPr>
              <a:spLocks noChangeArrowheads="1"/>
            </p:cNvSpPr>
            <p:nvPr/>
          </p:nvSpPr>
          <p:spPr bwMode="auto">
            <a:xfrm>
              <a:off x="3507" y="1753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Rectangle 209"/>
            <p:cNvSpPr>
              <a:spLocks noChangeArrowheads="1"/>
            </p:cNvSpPr>
            <p:nvPr/>
          </p:nvSpPr>
          <p:spPr bwMode="auto">
            <a:xfrm>
              <a:off x="3503" y="1703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Rectangle 210"/>
            <p:cNvSpPr>
              <a:spLocks noChangeArrowheads="1"/>
            </p:cNvSpPr>
            <p:nvPr/>
          </p:nvSpPr>
          <p:spPr bwMode="auto">
            <a:xfrm>
              <a:off x="3503" y="1749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Rectangle 211"/>
            <p:cNvSpPr>
              <a:spLocks noChangeArrowheads="1"/>
            </p:cNvSpPr>
            <p:nvPr/>
          </p:nvSpPr>
          <p:spPr bwMode="auto">
            <a:xfrm>
              <a:off x="3499" y="1707"/>
              <a:ext cx="5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Rectangle 212"/>
            <p:cNvSpPr>
              <a:spLocks noChangeArrowheads="1"/>
            </p:cNvSpPr>
            <p:nvPr/>
          </p:nvSpPr>
          <p:spPr bwMode="auto">
            <a:xfrm>
              <a:off x="3499" y="1745"/>
              <a:ext cx="5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Rectangle 213"/>
            <p:cNvSpPr>
              <a:spLocks noChangeArrowheads="1"/>
            </p:cNvSpPr>
            <p:nvPr/>
          </p:nvSpPr>
          <p:spPr bwMode="auto">
            <a:xfrm>
              <a:off x="3495" y="1711"/>
              <a:ext cx="5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Rectangle 214"/>
            <p:cNvSpPr>
              <a:spLocks noChangeArrowheads="1"/>
            </p:cNvSpPr>
            <p:nvPr/>
          </p:nvSpPr>
          <p:spPr bwMode="auto">
            <a:xfrm>
              <a:off x="3495" y="1736"/>
              <a:ext cx="5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Rectangle 215"/>
            <p:cNvSpPr>
              <a:spLocks noChangeArrowheads="1"/>
            </p:cNvSpPr>
            <p:nvPr/>
          </p:nvSpPr>
          <p:spPr bwMode="auto">
            <a:xfrm>
              <a:off x="3491" y="1720"/>
              <a:ext cx="66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Rectangle 216"/>
            <p:cNvSpPr>
              <a:spLocks noChangeArrowheads="1"/>
            </p:cNvSpPr>
            <p:nvPr/>
          </p:nvSpPr>
          <p:spPr bwMode="auto">
            <a:xfrm>
              <a:off x="3491" y="1728"/>
              <a:ext cx="66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Rectangle 217"/>
            <p:cNvSpPr>
              <a:spLocks noChangeArrowheads="1"/>
            </p:cNvSpPr>
            <p:nvPr/>
          </p:nvSpPr>
          <p:spPr bwMode="auto">
            <a:xfrm>
              <a:off x="3491" y="1728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Rectangle 218"/>
            <p:cNvSpPr>
              <a:spLocks noChangeArrowheads="1"/>
            </p:cNvSpPr>
            <p:nvPr/>
          </p:nvSpPr>
          <p:spPr bwMode="auto">
            <a:xfrm>
              <a:off x="3491" y="1724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Oval 219"/>
            <p:cNvSpPr>
              <a:spLocks noChangeArrowheads="1"/>
            </p:cNvSpPr>
            <p:nvPr/>
          </p:nvSpPr>
          <p:spPr bwMode="auto">
            <a:xfrm>
              <a:off x="3491" y="1695"/>
              <a:ext cx="62" cy="62"/>
            </a:xfrm>
            <a:prstGeom prst="ellips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Line 220"/>
            <p:cNvSpPr>
              <a:spLocks noChangeShapeType="1"/>
            </p:cNvSpPr>
            <p:nvPr/>
          </p:nvSpPr>
          <p:spPr bwMode="auto">
            <a:xfrm flipV="1">
              <a:off x="4451" y="977"/>
              <a:ext cx="0" cy="456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Freeform 221"/>
            <p:cNvSpPr>
              <a:spLocks/>
            </p:cNvSpPr>
            <p:nvPr/>
          </p:nvSpPr>
          <p:spPr bwMode="auto">
            <a:xfrm>
              <a:off x="4442" y="1433"/>
              <a:ext cx="17" cy="0"/>
            </a:xfrm>
            <a:custGeom>
              <a:avLst/>
              <a:gdLst>
                <a:gd name="T0" fmla="*/ 0 w 4"/>
                <a:gd name="T1" fmla="*/ 2 w 4"/>
                <a:gd name="T2" fmla="*/ 4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">
                  <a:moveTo>
                    <a:pt x="0" y="0"/>
                  </a:moveTo>
                  <a:lnTo>
                    <a:pt x="2" y="0"/>
                  </a:lnTo>
                  <a:lnTo>
                    <a:pt x="4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222"/>
            <p:cNvSpPr>
              <a:spLocks/>
            </p:cNvSpPr>
            <p:nvPr/>
          </p:nvSpPr>
          <p:spPr bwMode="auto">
            <a:xfrm>
              <a:off x="4442" y="977"/>
              <a:ext cx="17" cy="0"/>
            </a:xfrm>
            <a:custGeom>
              <a:avLst/>
              <a:gdLst>
                <a:gd name="T0" fmla="*/ 4 w 4"/>
                <a:gd name="T1" fmla="*/ 2 w 4"/>
                <a:gd name="T2" fmla="*/ 0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">
                  <a:moveTo>
                    <a:pt x="4" y="0"/>
                  </a:move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Rectangle 223"/>
            <p:cNvSpPr>
              <a:spLocks noChangeArrowheads="1"/>
            </p:cNvSpPr>
            <p:nvPr/>
          </p:nvSpPr>
          <p:spPr bwMode="auto">
            <a:xfrm>
              <a:off x="4446" y="1172"/>
              <a:ext cx="9" cy="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Rectangle 224"/>
            <p:cNvSpPr>
              <a:spLocks noChangeArrowheads="1"/>
            </p:cNvSpPr>
            <p:nvPr/>
          </p:nvSpPr>
          <p:spPr bwMode="auto">
            <a:xfrm>
              <a:off x="4442" y="1172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Rectangle 225"/>
            <p:cNvSpPr>
              <a:spLocks noChangeArrowheads="1"/>
            </p:cNvSpPr>
            <p:nvPr/>
          </p:nvSpPr>
          <p:spPr bwMode="auto">
            <a:xfrm>
              <a:off x="4442" y="1234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Rectangle 226"/>
            <p:cNvSpPr>
              <a:spLocks noChangeArrowheads="1"/>
            </p:cNvSpPr>
            <p:nvPr/>
          </p:nvSpPr>
          <p:spPr bwMode="auto">
            <a:xfrm>
              <a:off x="4434" y="1176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Rectangle 227"/>
            <p:cNvSpPr>
              <a:spLocks noChangeArrowheads="1"/>
            </p:cNvSpPr>
            <p:nvPr/>
          </p:nvSpPr>
          <p:spPr bwMode="auto">
            <a:xfrm>
              <a:off x="4434" y="1230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Rectangle 228"/>
            <p:cNvSpPr>
              <a:spLocks noChangeArrowheads="1"/>
            </p:cNvSpPr>
            <p:nvPr/>
          </p:nvSpPr>
          <p:spPr bwMode="auto">
            <a:xfrm>
              <a:off x="4430" y="1180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Rectangle 229"/>
            <p:cNvSpPr>
              <a:spLocks noChangeArrowheads="1"/>
            </p:cNvSpPr>
            <p:nvPr/>
          </p:nvSpPr>
          <p:spPr bwMode="auto">
            <a:xfrm>
              <a:off x="4430" y="1226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Rectangle 230"/>
            <p:cNvSpPr>
              <a:spLocks noChangeArrowheads="1"/>
            </p:cNvSpPr>
            <p:nvPr/>
          </p:nvSpPr>
          <p:spPr bwMode="auto">
            <a:xfrm>
              <a:off x="4426" y="1184"/>
              <a:ext cx="49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Rectangle 231"/>
            <p:cNvSpPr>
              <a:spLocks noChangeArrowheads="1"/>
            </p:cNvSpPr>
            <p:nvPr/>
          </p:nvSpPr>
          <p:spPr bwMode="auto">
            <a:xfrm>
              <a:off x="4426" y="1222"/>
              <a:ext cx="4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Rectangle 232"/>
            <p:cNvSpPr>
              <a:spLocks noChangeArrowheads="1"/>
            </p:cNvSpPr>
            <p:nvPr/>
          </p:nvSpPr>
          <p:spPr bwMode="auto">
            <a:xfrm>
              <a:off x="4422" y="1189"/>
              <a:ext cx="57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Rectangle 233"/>
            <p:cNvSpPr>
              <a:spLocks noChangeArrowheads="1"/>
            </p:cNvSpPr>
            <p:nvPr/>
          </p:nvSpPr>
          <p:spPr bwMode="auto">
            <a:xfrm>
              <a:off x="4422" y="1213"/>
              <a:ext cx="57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" name="Rectangle 234"/>
            <p:cNvSpPr>
              <a:spLocks noChangeArrowheads="1"/>
            </p:cNvSpPr>
            <p:nvPr/>
          </p:nvSpPr>
          <p:spPr bwMode="auto">
            <a:xfrm>
              <a:off x="4417" y="1197"/>
              <a:ext cx="67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" name="Rectangle 235"/>
            <p:cNvSpPr>
              <a:spLocks noChangeArrowheads="1"/>
            </p:cNvSpPr>
            <p:nvPr/>
          </p:nvSpPr>
          <p:spPr bwMode="auto">
            <a:xfrm>
              <a:off x="4417" y="1205"/>
              <a:ext cx="67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" name="Rectangle 236"/>
            <p:cNvSpPr>
              <a:spLocks noChangeArrowheads="1"/>
            </p:cNvSpPr>
            <p:nvPr/>
          </p:nvSpPr>
          <p:spPr bwMode="auto">
            <a:xfrm>
              <a:off x="4417" y="1205"/>
              <a:ext cx="6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Rectangle 237"/>
            <p:cNvSpPr>
              <a:spLocks noChangeArrowheads="1"/>
            </p:cNvSpPr>
            <p:nvPr/>
          </p:nvSpPr>
          <p:spPr bwMode="auto">
            <a:xfrm>
              <a:off x="4417" y="1201"/>
              <a:ext cx="6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Oval 238"/>
            <p:cNvSpPr>
              <a:spLocks noChangeArrowheads="1"/>
            </p:cNvSpPr>
            <p:nvPr/>
          </p:nvSpPr>
          <p:spPr bwMode="auto">
            <a:xfrm>
              <a:off x="4417" y="1172"/>
              <a:ext cx="62" cy="62"/>
            </a:xfrm>
            <a:prstGeom prst="ellips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" name="Rectangle 239"/>
            <p:cNvSpPr>
              <a:spLocks noChangeArrowheads="1"/>
            </p:cNvSpPr>
            <p:nvPr/>
          </p:nvSpPr>
          <p:spPr bwMode="auto">
            <a:xfrm>
              <a:off x="2562" y="3023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240"/>
            <p:cNvSpPr>
              <a:spLocks noChangeArrowheads="1"/>
            </p:cNvSpPr>
            <p:nvPr/>
          </p:nvSpPr>
          <p:spPr bwMode="auto">
            <a:xfrm>
              <a:off x="3488" y="2750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241"/>
            <p:cNvSpPr>
              <a:spLocks noChangeArrowheads="1"/>
            </p:cNvSpPr>
            <p:nvPr/>
          </p:nvSpPr>
          <p:spPr bwMode="auto">
            <a:xfrm>
              <a:off x="4525" y="2296"/>
              <a:ext cx="683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13 T1N0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Rectangle 242"/>
            <p:cNvSpPr>
              <a:spLocks noChangeArrowheads="1"/>
            </p:cNvSpPr>
            <p:nvPr/>
          </p:nvSpPr>
          <p:spPr bwMode="auto">
            <a:xfrm>
              <a:off x="2581" y="2549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Rectangle 243"/>
            <p:cNvSpPr>
              <a:spLocks noChangeArrowheads="1"/>
            </p:cNvSpPr>
            <p:nvPr/>
          </p:nvSpPr>
          <p:spPr bwMode="auto">
            <a:xfrm>
              <a:off x="3452" y="2164"/>
              <a:ext cx="1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14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Rectangle 244"/>
            <p:cNvSpPr>
              <a:spLocks noChangeArrowheads="1"/>
            </p:cNvSpPr>
            <p:nvPr/>
          </p:nvSpPr>
          <p:spPr bwMode="auto">
            <a:xfrm>
              <a:off x="4525" y="1856"/>
              <a:ext cx="84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 T1N1-3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Rectangle 245"/>
            <p:cNvSpPr>
              <a:spLocks noChangeArrowheads="1"/>
            </p:cNvSpPr>
            <p:nvPr/>
          </p:nvSpPr>
          <p:spPr bwMode="auto">
            <a:xfrm>
              <a:off x="2530" y="2033"/>
              <a:ext cx="1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Rectangle 246"/>
            <p:cNvSpPr>
              <a:spLocks noChangeArrowheads="1"/>
            </p:cNvSpPr>
            <p:nvPr/>
          </p:nvSpPr>
          <p:spPr bwMode="auto">
            <a:xfrm>
              <a:off x="3452" y="1356"/>
              <a:ext cx="1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25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Rectangle 247"/>
            <p:cNvSpPr>
              <a:spLocks noChangeArrowheads="1"/>
            </p:cNvSpPr>
            <p:nvPr/>
          </p:nvSpPr>
          <p:spPr bwMode="auto">
            <a:xfrm>
              <a:off x="4525" y="1071"/>
              <a:ext cx="84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34 T1N4-9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48" name="Rectangle 247"/>
          <p:cNvSpPr/>
          <p:nvPr/>
        </p:nvSpPr>
        <p:spPr>
          <a:xfrm>
            <a:off x="0" y="12309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Nodal Status and Distant Recurrence, </a:t>
            </a:r>
            <a:r>
              <a:rPr lang="en-GB" sz="24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Years 5 to 20</a:t>
            </a:r>
          </a:p>
          <a:p>
            <a:pPr algn="ctr"/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T1 disease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09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227013" y="764704"/>
            <a:ext cx="8593137" cy="6099175"/>
            <a:chOff x="143" y="499"/>
            <a:chExt cx="5413" cy="3842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143" y="499"/>
              <a:ext cx="5413" cy="3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grpSp>
          <p:nvGrpSpPr>
            <p:cNvPr id="5" name="Group 205"/>
            <p:cNvGrpSpPr>
              <a:grpSpLocks/>
            </p:cNvGrpSpPr>
            <p:nvPr/>
          </p:nvGrpSpPr>
          <p:grpSpPr bwMode="auto">
            <a:xfrm>
              <a:off x="171" y="528"/>
              <a:ext cx="5068" cy="3813"/>
              <a:chOff x="171" y="528"/>
              <a:chExt cx="5068" cy="3813"/>
            </a:xfrm>
          </p:grpSpPr>
          <p:sp>
            <p:nvSpPr>
              <p:cNvPr id="48" name="Line 5"/>
              <p:cNvSpPr>
                <a:spLocks noChangeShapeType="1"/>
              </p:cNvSpPr>
              <p:nvPr/>
            </p:nvSpPr>
            <p:spPr bwMode="auto">
              <a:xfrm>
                <a:off x="748" y="3238"/>
                <a:ext cx="4427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" name="Line 6"/>
              <p:cNvSpPr>
                <a:spLocks noChangeShapeType="1"/>
              </p:cNvSpPr>
              <p:nvPr/>
            </p:nvSpPr>
            <p:spPr bwMode="auto">
              <a:xfrm>
                <a:off x="748" y="3238"/>
                <a:ext cx="0" cy="41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" name="Line 7"/>
              <p:cNvSpPr>
                <a:spLocks noChangeShapeType="1"/>
              </p:cNvSpPr>
              <p:nvPr/>
            </p:nvSpPr>
            <p:spPr bwMode="auto">
              <a:xfrm>
                <a:off x="1674" y="3238"/>
                <a:ext cx="0" cy="41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" name="Line 8"/>
              <p:cNvSpPr>
                <a:spLocks noChangeShapeType="1"/>
              </p:cNvSpPr>
              <p:nvPr/>
            </p:nvSpPr>
            <p:spPr bwMode="auto">
              <a:xfrm>
                <a:off x="2601" y="3238"/>
                <a:ext cx="0" cy="41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" name="Line 9"/>
              <p:cNvSpPr>
                <a:spLocks noChangeShapeType="1"/>
              </p:cNvSpPr>
              <p:nvPr/>
            </p:nvSpPr>
            <p:spPr bwMode="auto">
              <a:xfrm>
                <a:off x="3524" y="3238"/>
                <a:ext cx="0" cy="41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" name="Line 10"/>
              <p:cNvSpPr>
                <a:spLocks noChangeShapeType="1"/>
              </p:cNvSpPr>
              <p:nvPr/>
            </p:nvSpPr>
            <p:spPr bwMode="auto">
              <a:xfrm>
                <a:off x="4451" y="3238"/>
                <a:ext cx="0" cy="41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" name="Rectangle 11"/>
              <p:cNvSpPr>
                <a:spLocks noChangeArrowheads="1"/>
              </p:cNvSpPr>
              <p:nvPr/>
            </p:nvSpPr>
            <p:spPr bwMode="auto">
              <a:xfrm>
                <a:off x="693" y="3316"/>
                <a:ext cx="206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5" name="Rectangle 12"/>
              <p:cNvSpPr>
                <a:spLocks noChangeArrowheads="1"/>
              </p:cNvSpPr>
              <p:nvPr/>
            </p:nvSpPr>
            <p:spPr bwMode="auto">
              <a:xfrm>
                <a:off x="1619" y="3316"/>
                <a:ext cx="206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5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" name="Rectangle 13"/>
              <p:cNvSpPr>
                <a:spLocks noChangeArrowheads="1"/>
              </p:cNvSpPr>
              <p:nvPr/>
            </p:nvSpPr>
            <p:spPr bwMode="auto">
              <a:xfrm>
                <a:off x="2490" y="3316"/>
                <a:ext cx="318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" name="Rectangle 14"/>
              <p:cNvSpPr>
                <a:spLocks noChangeArrowheads="1"/>
              </p:cNvSpPr>
              <p:nvPr/>
            </p:nvSpPr>
            <p:spPr bwMode="auto">
              <a:xfrm>
                <a:off x="3413" y="3316"/>
                <a:ext cx="318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15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8" name="Rectangle 15"/>
              <p:cNvSpPr>
                <a:spLocks noChangeArrowheads="1"/>
              </p:cNvSpPr>
              <p:nvPr/>
            </p:nvSpPr>
            <p:spPr bwMode="auto">
              <a:xfrm>
                <a:off x="4340" y="3316"/>
                <a:ext cx="318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" name="Line 16"/>
              <p:cNvSpPr>
                <a:spLocks noChangeShapeType="1"/>
              </p:cNvSpPr>
              <p:nvPr/>
            </p:nvSpPr>
            <p:spPr bwMode="auto">
              <a:xfrm flipV="1">
                <a:off x="748" y="632"/>
                <a:ext cx="0" cy="2606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" name="Line 17"/>
              <p:cNvSpPr>
                <a:spLocks noChangeShapeType="1"/>
              </p:cNvSpPr>
              <p:nvPr/>
            </p:nvSpPr>
            <p:spPr bwMode="auto">
              <a:xfrm flipH="1">
                <a:off x="710" y="3238"/>
                <a:ext cx="38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" name="Line 18"/>
              <p:cNvSpPr>
                <a:spLocks noChangeShapeType="1"/>
              </p:cNvSpPr>
              <p:nvPr/>
            </p:nvSpPr>
            <p:spPr bwMode="auto">
              <a:xfrm flipH="1">
                <a:off x="710" y="2947"/>
                <a:ext cx="38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" name="Line 19"/>
              <p:cNvSpPr>
                <a:spLocks noChangeShapeType="1"/>
              </p:cNvSpPr>
              <p:nvPr/>
            </p:nvSpPr>
            <p:spPr bwMode="auto">
              <a:xfrm flipH="1">
                <a:off x="710" y="2661"/>
                <a:ext cx="38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" name="Line 20"/>
              <p:cNvSpPr>
                <a:spLocks noChangeShapeType="1"/>
              </p:cNvSpPr>
              <p:nvPr/>
            </p:nvSpPr>
            <p:spPr bwMode="auto">
              <a:xfrm flipH="1">
                <a:off x="710" y="2370"/>
                <a:ext cx="38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" name="Line 21"/>
              <p:cNvSpPr>
                <a:spLocks noChangeShapeType="1"/>
              </p:cNvSpPr>
              <p:nvPr/>
            </p:nvSpPr>
            <p:spPr bwMode="auto">
              <a:xfrm flipH="1">
                <a:off x="710" y="2080"/>
                <a:ext cx="38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5" name="Line 22"/>
              <p:cNvSpPr>
                <a:spLocks noChangeShapeType="1"/>
              </p:cNvSpPr>
              <p:nvPr/>
            </p:nvSpPr>
            <p:spPr bwMode="auto">
              <a:xfrm flipH="1">
                <a:off x="710" y="1790"/>
                <a:ext cx="38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6" name="Line 23"/>
              <p:cNvSpPr>
                <a:spLocks noChangeShapeType="1"/>
              </p:cNvSpPr>
              <p:nvPr/>
            </p:nvSpPr>
            <p:spPr bwMode="auto">
              <a:xfrm flipH="1">
                <a:off x="710" y="1499"/>
                <a:ext cx="38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7" name="Line 24"/>
              <p:cNvSpPr>
                <a:spLocks noChangeShapeType="1"/>
              </p:cNvSpPr>
              <p:nvPr/>
            </p:nvSpPr>
            <p:spPr bwMode="auto">
              <a:xfrm flipH="1">
                <a:off x="710" y="1213"/>
                <a:ext cx="38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8" name="Line 25"/>
              <p:cNvSpPr>
                <a:spLocks noChangeShapeType="1"/>
              </p:cNvSpPr>
              <p:nvPr/>
            </p:nvSpPr>
            <p:spPr bwMode="auto">
              <a:xfrm flipH="1">
                <a:off x="710" y="922"/>
                <a:ext cx="38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9" name="Line 26"/>
              <p:cNvSpPr>
                <a:spLocks noChangeShapeType="1"/>
              </p:cNvSpPr>
              <p:nvPr/>
            </p:nvSpPr>
            <p:spPr bwMode="auto">
              <a:xfrm flipH="1">
                <a:off x="710" y="632"/>
                <a:ext cx="38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0" name="Rectangle 27"/>
              <p:cNvSpPr>
                <a:spLocks noChangeArrowheads="1"/>
              </p:cNvSpPr>
              <p:nvPr/>
            </p:nvSpPr>
            <p:spPr bwMode="auto">
              <a:xfrm>
                <a:off x="541" y="3133"/>
                <a:ext cx="207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1" name="Rectangle 28"/>
              <p:cNvSpPr>
                <a:spLocks noChangeArrowheads="1"/>
              </p:cNvSpPr>
              <p:nvPr/>
            </p:nvSpPr>
            <p:spPr bwMode="auto">
              <a:xfrm>
                <a:off x="429" y="2266"/>
                <a:ext cx="319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15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" name="Rectangle 29"/>
              <p:cNvSpPr>
                <a:spLocks noChangeArrowheads="1"/>
              </p:cNvSpPr>
              <p:nvPr/>
            </p:nvSpPr>
            <p:spPr bwMode="auto">
              <a:xfrm>
                <a:off x="429" y="1395"/>
                <a:ext cx="319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3" name="Rectangle 30"/>
              <p:cNvSpPr>
                <a:spLocks noChangeArrowheads="1"/>
              </p:cNvSpPr>
              <p:nvPr/>
            </p:nvSpPr>
            <p:spPr bwMode="auto">
              <a:xfrm>
                <a:off x="429" y="528"/>
                <a:ext cx="319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45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4" name="Rectangle 31"/>
              <p:cNvSpPr>
                <a:spLocks noChangeArrowheads="1"/>
              </p:cNvSpPr>
              <p:nvPr/>
            </p:nvSpPr>
            <p:spPr bwMode="auto">
              <a:xfrm rot="16200000">
                <a:off x="-765" y="1802"/>
                <a:ext cx="2138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Distant recurrence, %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5" name="Rectangle 32"/>
              <p:cNvSpPr>
                <a:spLocks noChangeArrowheads="1"/>
              </p:cNvSpPr>
              <p:nvPr/>
            </p:nvSpPr>
            <p:spPr bwMode="auto">
              <a:xfrm>
                <a:off x="4627" y="3303"/>
                <a:ext cx="612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years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6" name="Rectangle 33"/>
              <p:cNvSpPr>
                <a:spLocks noChangeArrowheads="1"/>
              </p:cNvSpPr>
              <p:nvPr/>
            </p:nvSpPr>
            <p:spPr bwMode="auto">
              <a:xfrm>
                <a:off x="752" y="3109"/>
                <a:ext cx="922" cy="12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7" name="Rectangle 34"/>
              <p:cNvSpPr>
                <a:spLocks noChangeArrowheads="1"/>
              </p:cNvSpPr>
              <p:nvPr/>
            </p:nvSpPr>
            <p:spPr bwMode="auto">
              <a:xfrm>
                <a:off x="752" y="3109"/>
                <a:ext cx="922" cy="129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8" name="Rectangle 35"/>
              <p:cNvSpPr>
                <a:spLocks noChangeArrowheads="1"/>
              </p:cNvSpPr>
              <p:nvPr/>
            </p:nvSpPr>
            <p:spPr bwMode="auto">
              <a:xfrm>
                <a:off x="774" y="2939"/>
                <a:ext cx="972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ET for 5 years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9" name="Rectangle 36"/>
              <p:cNvSpPr>
                <a:spLocks noChangeArrowheads="1"/>
              </p:cNvSpPr>
              <p:nvPr/>
            </p:nvSpPr>
            <p:spPr bwMode="auto">
              <a:xfrm>
                <a:off x="479" y="3628"/>
                <a:ext cx="4244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No. at risk (and, in each 5-year period, no. of events and annual rate)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0" name="Rectangle 37"/>
              <p:cNvSpPr>
                <a:spLocks noChangeArrowheads="1"/>
              </p:cNvSpPr>
              <p:nvPr/>
            </p:nvSpPr>
            <p:spPr bwMode="auto">
              <a:xfrm>
                <a:off x="193" y="4200"/>
                <a:ext cx="302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T2N0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1" name="Rectangle 38"/>
              <p:cNvSpPr>
                <a:spLocks noChangeArrowheads="1"/>
              </p:cNvSpPr>
              <p:nvPr/>
            </p:nvSpPr>
            <p:spPr bwMode="auto">
              <a:xfrm>
                <a:off x="1497" y="4200"/>
                <a:ext cx="30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9445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2" name="Rectangle 39"/>
              <p:cNvSpPr>
                <a:spLocks noChangeArrowheads="1"/>
              </p:cNvSpPr>
              <p:nvPr/>
            </p:nvSpPr>
            <p:spPr bwMode="auto">
              <a:xfrm>
                <a:off x="1832" y="4200"/>
                <a:ext cx="583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(512, 1.6%)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3" name="Rectangle 40"/>
              <p:cNvSpPr>
                <a:spLocks noChangeArrowheads="1"/>
              </p:cNvSpPr>
              <p:nvPr/>
            </p:nvSpPr>
            <p:spPr bwMode="auto">
              <a:xfrm>
                <a:off x="2452" y="4200"/>
                <a:ext cx="27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3901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4" name="Rectangle 41"/>
              <p:cNvSpPr>
                <a:spLocks noChangeArrowheads="1"/>
              </p:cNvSpPr>
              <p:nvPr/>
            </p:nvSpPr>
            <p:spPr bwMode="auto">
              <a:xfrm>
                <a:off x="2755" y="4200"/>
                <a:ext cx="583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(152, 1.4%)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5" name="Rectangle 42"/>
              <p:cNvSpPr>
                <a:spLocks noChangeArrowheads="1"/>
              </p:cNvSpPr>
              <p:nvPr/>
            </p:nvSpPr>
            <p:spPr bwMode="auto">
              <a:xfrm>
                <a:off x="3375" y="4200"/>
                <a:ext cx="27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1129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6" name="Rectangle 43"/>
              <p:cNvSpPr>
                <a:spLocks noChangeArrowheads="1"/>
              </p:cNvSpPr>
              <p:nvPr/>
            </p:nvSpPr>
            <p:spPr bwMode="auto">
              <a:xfrm>
                <a:off x="3739" y="4200"/>
                <a:ext cx="52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(37, 1.3%)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7" name="Rectangle 44"/>
              <p:cNvSpPr>
                <a:spLocks noChangeArrowheads="1"/>
              </p:cNvSpPr>
              <p:nvPr/>
            </p:nvSpPr>
            <p:spPr bwMode="auto">
              <a:xfrm>
                <a:off x="4323" y="4200"/>
                <a:ext cx="219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218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8" name="Rectangle 45"/>
              <p:cNvSpPr>
                <a:spLocks noChangeArrowheads="1"/>
              </p:cNvSpPr>
              <p:nvPr/>
            </p:nvSpPr>
            <p:spPr bwMode="auto">
              <a:xfrm>
                <a:off x="193" y="4018"/>
                <a:ext cx="393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T2N1-3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9" name="Rectangle 46"/>
              <p:cNvSpPr>
                <a:spLocks noChangeArrowheads="1"/>
              </p:cNvSpPr>
              <p:nvPr/>
            </p:nvSpPr>
            <p:spPr bwMode="auto">
              <a:xfrm>
                <a:off x="1468" y="4018"/>
                <a:ext cx="33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10950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0" name="Rectangle 47"/>
              <p:cNvSpPr>
                <a:spLocks noChangeArrowheads="1"/>
              </p:cNvSpPr>
              <p:nvPr/>
            </p:nvSpPr>
            <p:spPr bwMode="auto">
              <a:xfrm>
                <a:off x="1832" y="4018"/>
                <a:ext cx="583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(842, 2.4%)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1" name="Rectangle 48"/>
              <p:cNvSpPr>
                <a:spLocks noChangeArrowheads="1"/>
              </p:cNvSpPr>
              <p:nvPr/>
            </p:nvSpPr>
            <p:spPr bwMode="auto">
              <a:xfrm>
                <a:off x="2452" y="4018"/>
                <a:ext cx="27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3551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" name="Rectangle 49"/>
              <p:cNvSpPr>
                <a:spLocks noChangeArrowheads="1"/>
              </p:cNvSpPr>
              <p:nvPr/>
            </p:nvSpPr>
            <p:spPr bwMode="auto">
              <a:xfrm>
                <a:off x="2755" y="4018"/>
                <a:ext cx="583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(134, 1.8%)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" name="Rectangle 50"/>
              <p:cNvSpPr>
                <a:spLocks noChangeArrowheads="1"/>
              </p:cNvSpPr>
              <p:nvPr/>
            </p:nvSpPr>
            <p:spPr bwMode="auto">
              <a:xfrm>
                <a:off x="3404" y="4018"/>
                <a:ext cx="248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614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" name="Rectangle 51"/>
              <p:cNvSpPr>
                <a:spLocks noChangeArrowheads="1"/>
              </p:cNvSpPr>
              <p:nvPr/>
            </p:nvSpPr>
            <p:spPr bwMode="auto">
              <a:xfrm>
                <a:off x="3739" y="4018"/>
                <a:ext cx="52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(28, 1.9%)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" name="Rectangle 52"/>
              <p:cNvSpPr>
                <a:spLocks noChangeArrowheads="1"/>
              </p:cNvSpPr>
              <p:nvPr/>
            </p:nvSpPr>
            <p:spPr bwMode="auto">
              <a:xfrm>
                <a:off x="4323" y="4018"/>
                <a:ext cx="219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114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" name="Rectangle 53"/>
              <p:cNvSpPr>
                <a:spLocks noChangeArrowheads="1"/>
              </p:cNvSpPr>
              <p:nvPr/>
            </p:nvSpPr>
            <p:spPr bwMode="auto">
              <a:xfrm>
                <a:off x="193" y="3835"/>
                <a:ext cx="393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T2N4-9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7" name="Rectangle 54"/>
              <p:cNvSpPr>
                <a:spLocks noChangeArrowheads="1"/>
              </p:cNvSpPr>
              <p:nvPr/>
            </p:nvSpPr>
            <p:spPr bwMode="auto">
              <a:xfrm>
                <a:off x="1497" y="3835"/>
                <a:ext cx="30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4952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8" name="Rectangle 55"/>
              <p:cNvSpPr>
                <a:spLocks noChangeArrowheads="1"/>
              </p:cNvSpPr>
              <p:nvPr/>
            </p:nvSpPr>
            <p:spPr bwMode="auto">
              <a:xfrm>
                <a:off x="1832" y="3835"/>
                <a:ext cx="583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(688, 4.5%)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" name="Rectangle 56"/>
              <p:cNvSpPr>
                <a:spLocks noChangeArrowheads="1"/>
              </p:cNvSpPr>
              <p:nvPr/>
            </p:nvSpPr>
            <p:spPr bwMode="auto">
              <a:xfrm>
                <a:off x="2452" y="3835"/>
                <a:ext cx="27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1517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" name="Rectangle 57"/>
              <p:cNvSpPr>
                <a:spLocks noChangeArrowheads="1"/>
              </p:cNvSpPr>
              <p:nvPr/>
            </p:nvSpPr>
            <p:spPr bwMode="auto">
              <a:xfrm>
                <a:off x="2755" y="3835"/>
                <a:ext cx="583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(106, 3.3%)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1" name="Rectangle 58"/>
              <p:cNvSpPr>
                <a:spLocks noChangeArrowheads="1"/>
              </p:cNvSpPr>
              <p:nvPr/>
            </p:nvSpPr>
            <p:spPr bwMode="auto">
              <a:xfrm>
                <a:off x="3404" y="3835"/>
                <a:ext cx="248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285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" name="Rectangle 59"/>
              <p:cNvSpPr>
                <a:spLocks noChangeArrowheads="1"/>
              </p:cNvSpPr>
              <p:nvPr/>
            </p:nvSpPr>
            <p:spPr bwMode="auto">
              <a:xfrm>
                <a:off x="3739" y="3835"/>
                <a:ext cx="52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(12, 1.7%)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" name="Rectangle 60"/>
              <p:cNvSpPr>
                <a:spLocks noChangeArrowheads="1"/>
              </p:cNvSpPr>
              <p:nvPr/>
            </p:nvSpPr>
            <p:spPr bwMode="auto">
              <a:xfrm>
                <a:off x="4352" y="3835"/>
                <a:ext cx="190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51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" name="Freeform 61"/>
              <p:cNvSpPr>
                <a:spLocks/>
              </p:cNvSpPr>
              <p:nvPr/>
            </p:nvSpPr>
            <p:spPr bwMode="auto">
              <a:xfrm>
                <a:off x="1674" y="2445"/>
                <a:ext cx="1850" cy="793"/>
              </a:xfrm>
              <a:custGeom>
                <a:avLst/>
                <a:gdLst>
                  <a:gd name="T0" fmla="*/ 0 w 447"/>
                  <a:gd name="T1" fmla="*/ 191 h 191"/>
                  <a:gd name="T2" fmla="*/ 45 w 447"/>
                  <a:gd name="T3" fmla="*/ 169 h 191"/>
                  <a:gd name="T4" fmla="*/ 89 w 447"/>
                  <a:gd name="T5" fmla="*/ 150 h 191"/>
                  <a:gd name="T6" fmla="*/ 134 w 447"/>
                  <a:gd name="T7" fmla="*/ 126 h 191"/>
                  <a:gd name="T8" fmla="*/ 179 w 447"/>
                  <a:gd name="T9" fmla="*/ 108 h 191"/>
                  <a:gd name="T10" fmla="*/ 224 w 447"/>
                  <a:gd name="T11" fmla="*/ 87 h 191"/>
                  <a:gd name="T12" fmla="*/ 268 w 447"/>
                  <a:gd name="T13" fmla="*/ 70 h 191"/>
                  <a:gd name="T14" fmla="*/ 313 w 447"/>
                  <a:gd name="T15" fmla="*/ 55 h 191"/>
                  <a:gd name="T16" fmla="*/ 358 w 447"/>
                  <a:gd name="T17" fmla="*/ 33 h 191"/>
                  <a:gd name="T18" fmla="*/ 402 w 447"/>
                  <a:gd name="T19" fmla="*/ 24 h 191"/>
                  <a:gd name="T20" fmla="*/ 447 w 447"/>
                  <a:gd name="T21" fmla="*/ 0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47" h="191">
                    <a:moveTo>
                      <a:pt x="0" y="191"/>
                    </a:moveTo>
                    <a:lnTo>
                      <a:pt x="45" y="169"/>
                    </a:lnTo>
                    <a:lnTo>
                      <a:pt x="89" y="150"/>
                    </a:lnTo>
                    <a:lnTo>
                      <a:pt x="134" y="126"/>
                    </a:lnTo>
                    <a:lnTo>
                      <a:pt x="179" y="108"/>
                    </a:lnTo>
                    <a:lnTo>
                      <a:pt x="224" y="87"/>
                    </a:lnTo>
                    <a:lnTo>
                      <a:pt x="268" y="70"/>
                    </a:lnTo>
                    <a:lnTo>
                      <a:pt x="313" y="55"/>
                    </a:lnTo>
                    <a:lnTo>
                      <a:pt x="358" y="33"/>
                    </a:lnTo>
                    <a:lnTo>
                      <a:pt x="402" y="24"/>
                    </a:lnTo>
                    <a:lnTo>
                      <a:pt x="447" y="0"/>
                    </a:lnTo>
                  </a:path>
                </a:pathLst>
              </a:cu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5" name="Freeform 62"/>
              <p:cNvSpPr>
                <a:spLocks noEditPoints="1"/>
              </p:cNvSpPr>
              <p:nvPr/>
            </p:nvSpPr>
            <p:spPr bwMode="auto">
              <a:xfrm>
                <a:off x="3602" y="2117"/>
                <a:ext cx="849" cy="299"/>
              </a:xfrm>
              <a:custGeom>
                <a:avLst/>
                <a:gdLst>
                  <a:gd name="T0" fmla="*/ 0 w 205"/>
                  <a:gd name="T1" fmla="*/ 72 h 72"/>
                  <a:gd name="T2" fmla="*/ 19 w 205"/>
                  <a:gd name="T3" fmla="*/ 65 h 72"/>
                  <a:gd name="T4" fmla="*/ 26 w 205"/>
                  <a:gd name="T5" fmla="*/ 63 h 72"/>
                  <a:gd name="T6" fmla="*/ 39 w 205"/>
                  <a:gd name="T7" fmla="*/ 58 h 72"/>
                  <a:gd name="T8" fmla="*/ 59 w 205"/>
                  <a:gd name="T9" fmla="*/ 51 h 72"/>
                  <a:gd name="T10" fmla="*/ 71 w 205"/>
                  <a:gd name="T11" fmla="*/ 47 h 72"/>
                  <a:gd name="T12" fmla="*/ 78 w 205"/>
                  <a:gd name="T13" fmla="*/ 44 h 72"/>
                  <a:gd name="T14" fmla="*/ 98 w 205"/>
                  <a:gd name="T15" fmla="*/ 37 h 72"/>
                  <a:gd name="T16" fmla="*/ 115 w 205"/>
                  <a:gd name="T17" fmla="*/ 31 h 72"/>
                  <a:gd name="T18" fmla="*/ 117 w 205"/>
                  <a:gd name="T19" fmla="*/ 30 h 72"/>
                  <a:gd name="T20" fmla="*/ 137 w 205"/>
                  <a:gd name="T21" fmla="*/ 23 h 72"/>
                  <a:gd name="T22" fmla="*/ 156 w 205"/>
                  <a:gd name="T23" fmla="*/ 16 h 72"/>
                  <a:gd name="T24" fmla="*/ 176 w 205"/>
                  <a:gd name="T25" fmla="*/ 10 h 72"/>
                  <a:gd name="T26" fmla="*/ 195 w 205"/>
                  <a:gd name="T27" fmla="*/ 3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05" h="72">
                    <a:moveTo>
                      <a:pt x="19" y="65"/>
                    </a:moveTo>
                    <a:lnTo>
                      <a:pt x="26" y="63"/>
                    </a:lnTo>
                    <a:lnTo>
                      <a:pt x="39" y="58"/>
                    </a:lnTo>
                    <a:moveTo>
                      <a:pt x="59" y="51"/>
                    </a:moveTo>
                    <a:lnTo>
                      <a:pt x="71" y="47"/>
                    </a:lnTo>
                    <a:lnTo>
                      <a:pt x="78" y="44"/>
                    </a:lnTo>
                    <a:moveTo>
                      <a:pt x="98" y="37"/>
                    </a:moveTo>
                    <a:lnTo>
                      <a:pt x="115" y="31"/>
                    </a:lnTo>
                    <a:lnTo>
                      <a:pt x="117" y="30"/>
                    </a:lnTo>
                    <a:moveTo>
                      <a:pt x="137" y="23"/>
                    </a:moveTo>
                    <a:lnTo>
                      <a:pt x="156" y="16"/>
                    </a:lnTo>
                    <a:moveTo>
                      <a:pt x="176" y="10"/>
                    </a:moveTo>
                    <a:lnTo>
                      <a:pt x="195" y="3"/>
                    </a:lnTo>
                  </a:path>
                </a:pathLst>
              </a:cu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6" name="Line 63"/>
              <p:cNvSpPr>
                <a:spLocks noChangeShapeType="1"/>
              </p:cNvSpPr>
              <p:nvPr/>
            </p:nvSpPr>
            <p:spPr bwMode="auto">
              <a:xfrm flipV="1">
                <a:off x="2601" y="2769"/>
                <a:ext cx="0" cy="74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7" name="Freeform 64"/>
              <p:cNvSpPr>
                <a:spLocks/>
              </p:cNvSpPr>
              <p:nvPr/>
            </p:nvSpPr>
            <p:spPr bwMode="auto">
              <a:xfrm>
                <a:off x="2589" y="2843"/>
                <a:ext cx="20" cy="0"/>
              </a:xfrm>
              <a:custGeom>
                <a:avLst/>
                <a:gdLst>
                  <a:gd name="T0" fmla="*/ 0 w 5"/>
                  <a:gd name="T1" fmla="*/ 3 w 5"/>
                  <a:gd name="T2" fmla="*/ 5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0" y="0"/>
                    </a:moveTo>
                    <a:lnTo>
                      <a:pt x="3" y="0"/>
                    </a:lnTo>
                    <a:lnTo>
                      <a:pt x="5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8" name="Freeform 65"/>
              <p:cNvSpPr>
                <a:spLocks/>
              </p:cNvSpPr>
              <p:nvPr/>
            </p:nvSpPr>
            <p:spPr bwMode="auto">
              <a:xfrm>
                <a:off x="2589" y="2769"/>
                <a:ext cx="20" cy="0"/>
              </a:xfrm>
              <a:custGeom>
                <a:avLst/>
                <a:gdLst>
                  <a:gd name="T0" fmla="*/ 5 w 5"/>
                  <a:gd name="T1" fmla="*/ 3 w 5"/>
                  <a:gd name="T2" fmla="*/ 0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5" y="0"/>
                    </a:moveTo>
                    <a:lnTo>
                      <a:pt x="3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9" name="Rectangle 66"/>
              <p:cNvSpPr>
                <a:spLocks noChangeArrowheads="1"/>
              </p:cNvSpPr>
              <p:nvPr/>
            </p:nvSpPr>
            <p:spPr bwMode="auto">
              <a:xfrm>
                <a:off x="2597" y="2773"/>
                <a:ext cx="8" cy="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0" name="Rectangle 67"/>
              <p:cNvSpPr>
                <a:spLocks noChangeArrowheads="1"/>
              </p:cNvSpPr>
              <p:nvPr/>
            </p:nvSpPr>
            <p:spPr bwMode="auto">
              <a:xfrm>
                <a:off x="2593" y="2773"/>
                <a:ext cx="1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1" name="Rectangle 68"/>
              <p:cNvSpPr>
                <a:spLocks noChangeArrowheads="1"/>
              </p:cNvSpPr>
              <p:nvPr/>
            </p:nvSpPr>
            <p:spPr bwMode="auto">
              <a:xfrm>
                <a:off x="2593" y="2835"/>
                <a:ext cx="1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2" name="Rectangle 69"/>
              <p:cNvSpPr>
                <a:spLocks noChangeArrowheads="1"/>
              </p:cNvSpPr>
              <p:nvPr/>
            </p:nvSpPr>
            <p:spPr bwMode="auto">
              <a:xfrm>
                <a:off x="2585" y="2777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3" name="Rectangle 70"/>
              <p:cNvSpPr>
                <a:spLocks noChangeArrowheads="1"/>
              </p:cNvSpPr>
              <p:nvPr/>
            </p:nvSpPr>
            <p:spPr bwMode="auto">
              <a:xfrm>
                <a:off x="2585" y="2831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4" name="Rectangle 71"/>
              <p:cNvSpPr>
                <a:spLocks noChangeArrowheads="1"/>
              </p:cNvSpPr>
              <p:nvPr/>
            </p:nvSpPr>
            <p:spPr bwMode="auto">
              <a:xfrm>
                <a:off x="2580" y="2781"/>
                <a:ext cx="42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5" name="Rectangle 72"/>
              <p:cNvSpPr>
                <a:spLocks noChangeArrowheads="1"/>
              </p:cNvSpPr>
              <p:nvPr/>
            </p:nvSpPr>
            <p:spPr bwMode="auto">
              <a:xfrm>
                <a:off x="2580" y="2827"/>
                <a:ext cx="42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6" name="Rectangle 73"/>
              <p:cNvSpPr>
                <a:spLocks noChangeArrowheads="1"/>
              </p:cNvSpPr>
              <p:nvPr/>
            </p:nvSpPr>
            <p:spPr bwMode="auto">
              <a:xfrm>
                <a:off x="2576" y="2785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7" name="Rectangle 74"/>
              <p:cNvSpPr>
                <a:spLocks noChangeArrowheads="1"/>
              </p:cNvSpPr>
              <p:nvPr/>
            </p:nvSpPr>
            <p:spPr bwMode="auto">
              <a:xfrm>
                <a:off x="2576" y="2823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8" name="Rectangle 75"/>
              <p:cNvSpPr>
                <a:spLocks noChangeArrowheads="1"/>
              </p:cNvSpPr>
              <p:nvPr/>
            </p:nvSpPr>
            <p:spPr bwMode="auto">
              <a:xfrm>
                <a:off x="2572" y="2789"/>
                <a:ext cx="58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9" name="Rectangle 76"/>
              <p:cNvSpPr>
                <a:spLocks noChangeArrowheads="1"/>
              </p:cNvSpPr>
              <p:nvPr/>
            </p:nvSpPr>
            <p:spPr bwMode="auto">
              <a:xfrm>
                <a:off x="2572" y="2814"/>
                <a:ext cx="58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0" name="Rectangle 77"/>
              <p:cNvSpPr>
                <a:spLocks noChangeArrowheads="1"/>
              </p:cNvSpPr>
              <p:nvPr/>
            </p:nvSpPr>
            <p:spPr bwMode="auto">
              <a:xfrm>
                <a:off x="2568" y="2798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1" name="Rectangle 78"/>
              <p:cNvSpPr>
                <a:spLocks noChangeArrowheads="1"/>
              </p:cNvSpPr>
              <p:nvPr/>
            </p:nvSpPr>
            <p:spPr bwMode="auto">
              <a:xfrm>
                <a:off x="2568" y="2806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2" name="Rectangle 79"/>
              <p:cNvSpPr>
                <a:spLocks noChangeArrowheads="1"/>
              </p:cNvSpPr>
              <p:nvPr/>
            </p:nvSpPr>
            <p:spPr bwMode="auto">
              <a:xfrm>
                <a:off x="2568" y="2806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3" name="Rectangle 80"/>
              <p:cNvSpPr>
                <a:spLocks noChangeArrowheads="1"/>
              </p:cNvSpPr>
              <p:nvPr/>
            </p:nvSpPr>
            <p:spPr bwMode="auto">
              <a:xfrm>
                <a:off x="2568" y="2802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4" name="Oval 81"/>
              <p:cNvSpPr>
                <a:spLocks noChangeArrowheads="1"/>
              </p:cNvSpPr>
              <p:nvPr/>
            </p:nvSpPr>
            <p:spPr bwMode="auto">
              <a:xfrm>
                <a:off x="2568" y="2773"/>
                <a:ext cx="62" cy="62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5" name="Line 82"/>
              <p:cNvSpPr>
                <a:spLocks noChangeShapeType="1"/>
              </p:cNvSpPr>
              <p:nvPr/>
            </p:nvSpPr>
            <p:spPr bwMode="auto">
              <a:xfrm flipV="1">
                <a:off x="3524" y="2379"/>
                <a:ext cx="0" cy="137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6" name="Freeform 83"/>
              <p:cNvSpPr>
                <a:spLocks/>
              </p:cNvSpPr>
              <p:nvPr/>
            </p:nvSpPr>
            <p:spPr bwMode="auto">
              <a:xfrm>
                <a:off x="3516" y="2516"/>
                <a:ext cx="16" cy="0"/>
              </a:xfrm>
              <a:custGeom>
                <a:avLst/>
                <a:gdLst>
                  <a:gd name="T0" fmla="*/ 0 w 4"/>
                  <a:gd name="T1" fmla="*/ 2 w 4"/>
                  <a:gd name="T2" fmla="*/ 4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0" y="0"/>
                    </a:moveTo>
                    <a:lnTo>
                      <a:pt x="2" y="0"/>
                    </a:lnTo>
                    <a:lnTo>
                      <a:pt x="4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7" name="Freeform 84"/>
              <p:cNvSpPr>
                <a:spLocks/>
              </p:cNvSpPr>
              <p:nvPr/>
            </p:nvSpPr>
            <p:spPr bwMode="auto">
              <a:xfrm>
                <a:off x="3516" y="2379"/>
                <a:ext cx="16" cy="0"/>
              </a:xfrm>
              <a:custGeom>
                <a:avLst/>
                <a:gdLst>
                  <a:gd name="T0" fmla="*/ 4 w 4"/>
                  <a:gd name="T1" fmla="*/ 2 w 4"/>
                  <a:gd name="T2" fmla="*/ 0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4" y="0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8" name="Rectangle 85"/>
              <p:cNvSpPr>
                <a:spLocks noChangeArrowheads="1"/>
              </p:cNvSpPr>
              <p:nvPr/>
            </p:nvSpPr>
            <p:spPr bwMode="auto">
              <a:xfrm>
                <a:off x="3520" y="2412"/>
                <a:ext cx="8" cy="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9" name="Rectangle 86"/>
              <p:cNvSpPr>
                <a:spLocks noChangeArrowheads="1"/>
              </p:cNvSpPr>
              <p:nvPr/>
            </p:nvSpPr>
            <p:spPr bwMode="auto">
              <a:xfrm>
                <a:off x="3516" y="2412"/>
                <a:ext cx="1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0" name="Rectangle 87"/>
              <p:cNvSpPr>
                <a:spLocks noChangeArrowheads="1"/>
              </p:cNvSpPr>
              <p:nvPr/>
            </p:nvSpPr>
            <p:spPr bwMode="auto">
              <a:xfrm>
                <a:off x="3516" y="2474"/>
                <a:ext cx="1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1" name="Rectangle 88"/>
              <p:cNvSpPr>
                <a:spLocks noChangeArrowheads="1"/>
              </p:cNvSpPr>
              <p:nvPr/>
            </p:nvSpPr>
            <p:spPr bwMode="auto">
              <a:xfrm>
                <a:off x="3507" y="2416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2" name="Rectangle 89"/>
              <p:cNvSpPr>
                <a:spLocks noChangeArrowheads="1"/>
              </p:cNvSpPr>
              <p:nvPr/>
            </p:nvSpPr>
            <p:spPr bwMode="auto">
              <a:xfrm>
                <a:off x="3507" y="2470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3" name="Rectangle 90"/>
              <p:cNvSpPr>
                <a:spLocks noChangeArrowheads="1"/>
              </p:cNvSpPr>
              <p:nvPr/>
            </p:nvSpPr>
            <p:spPr bwMode="auto">
              <a:xfrm>
                <a:off x="3503" y="2420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4" name="Rectangle 91"/>
              <p:cNvSpPr>
                <a:spLocks noChangeArrowheads="1"/>
              </p:cNvSpPr>
              <p:nvPr/>
            </p:nvSpPr>
            <p:spPr bwMode="auto">
              <a:xfrm>
                <a:off x="3503" y="2466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5" name="Rectangle 92"/>
              <p:cNvSpPr>
                <a:spLocks noChangeArrowheads="1"/>
              </p:cNvSpPr>
              <p:nvPr/>
            </p:nvSpPr>
            <p:spPr bwMode="auto">
              <a:xfrm>
                <a:off x="3499" y="2424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6" name="Rectangle 93"/>
              <p:cNvSpPr>
                <a:spLocks noChangeArrowheads="1"/>
              </p:cNvSpPr>
              <p:nvPr/>
            </p:nvSpPr>
            <p:spPr bwMode="auto">
              <a:xfrm>
                <a:off x="3499" y="2462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7" name="Rectangle 94"/>
              <p:cNvSpPr>
                <a:spLocks noChangeArrowheads="1"/>
              </p:cNvSpPr>
              <p:nvPr/>
            </p:nvSpPr>
            <p:spPr bwMode="auto">
              <a:xfrm>
                <a:off x="3495" y="2428"/>
                <a:ext cx="58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8" name="Rectangle 95"/>
              <p:cNvSpPr>
                <a:spLocks noChangeArrowheads="1"/>
              </p:cNvSpPr>
              <p:nvPr/>
            </p:nvSpPr>
            <p:spPr bwMode="auto">
              <a:xfrm>
                <a:off x="3495" y="2453"/>
                <a:ext cx="58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9" name="Rectangle 96"/>
              <p:cNvSpPr>
                <a:spLocks noChangeArrowheads="1"/>
              </p:cNvSpPr>
              <p:nvPr/>
            </p:nvSpPr>
            <p:spPr bwMode="auto">
              <a:xfrm>
                <a:off x="3491" y="2437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0" name="Rectangle 97"/>
              <p:cNvSpPr>
                <a:spLocks noChangeArrowheads="1"/>
              </p:cNvSpPr>
              <p:nvPr/>
            </p:nvSpPr>
            <p:spPr bwMode="auto">
              <a:xfrm>
                <a:off x="3491" y="2445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1" name="Rectangle 98"/>
              <p:cNvSpPr>
                <a:spLocks noChangeArrowheads="1"/>
              </p:cNvSpPr>
              <p:nvPr/>
            </p:nvSpPr>
            <p:spPr bwMode="auto">
              <a:xfrm>
                <a:off x="3491" y="2445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2" name="Rectangle 99"/>
              <p:cNvSpPr>
                <a:spLocks noChangeArrowheads="1"/>
              </p:cNvSpPr>
              <p:nvPr/>
            </p:nvSpPr>
            <p:spPr bwMode="auto">
              <a:xfrm>
                <a:off x="3491" y="2441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3" name="Oval 100"/>
              <p:cNvSpPr>
                <a:spLocks noChangeArrowheads="1"/>
              </p:cNvSpPr>
              <p:nvPr/>
            </p:nvSpPr>
            <p:spPr bwMode="auto">
              <a:xfrm>
                <a:off x="3491" y="2412"/>
                <a:ext cx="62" cy="62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4" name="Line 101"/>
              <p:cNvSpPr>
                <a:spLocks noChangeShapeType="1"/>
              </p:cNvSpPr>
              <p:nvPr/>
            </p:nvSpPr>
            <p:spPr bwMode="auto">
              <a:xfrm flipV="1">
                <a:off x="4451" y="2026"/>
                <a:ext cx="0" cy="183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5" name="Freeform 102"/>
              <p:cNvSpPr>
                <a:spLocks/>
              </p:cNvSpPr>
              <p:nvPr/>
            </p:nvSpPr>
            <p:spPr bwMode="auto">
              <a:xfrm>
                <a:off x="4442" y="2209"/>
                <a:ext cx="17" cy="0"/>
              </a:xfrm>
              <a:custGeom>
                <a:avLst/>
                <a:gdLst>
                  <a:gd name="T0" fmla="*/ 0 w 4"/>
                  <a:gd name="T1" fmla="*/ 2 w 4"/>
                  <a:gd name="T2" fmla="*/ 4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0" y="0"/>
                    </a:moveTo>
                    <a:lnTo>
                      <a:pt x="2" y="0"/>
                    </a:lnTo>
                    <a:lnTo>
                      <a:pt x="4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6" name="Freeform 103"/>
              <p:cNvSpPr>
                <a:spLocks/>
              </p:cNvSpPr>
              <p:nvPr/>
            </p:nvSpPr>
            <p:spPr bwMode="auto">
              <a:xfrm>
                <a:off x="4442" y="2026"/>
                <a:ext cx="17" cy="0"/>
              </a:xfrm>
              <a:custGeom>
                <a:avLst/>
                <a:gdLst>
                  <a:gd name="T0" fmla="*/ 4 w 4"/>
                  <a:gd name="T1" fmla="*/ 2 w 4"/>
                  <a:gd name="T2" fmla="*/ 0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4" y="0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7" name="Rectangle 104"/>
              <p:cNvSpPr>
                <a:spLocks noChangeArrowheads="1"/>
              </p:cNvSpPr>
              <p:nvPr/>
            </p:nvSpPr>
            <p:spPr bwMode="auto">
              <a:xfrm>
                <a:off x="4446" y="2084"/>
                <a:ext cx="9" cy="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8" name="Rectangle 105"/>
              <p:cNvSpPr>
                <a:spLocks noChangeArrowheads="1"/>
              </p:cNvSpPr>
              <p:nvPr/>
            </p:nvSpPr>
            <p:spPr bwMode="auto">
              <a:xfrm>
                <a:off x="4442" y="2084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9" name="Rectangle 106"/>
              <p:cNvSpPr>
                <a:spLocks noChangeArrowheads="1"/>
              </p:cNvSpPr>
              <p:nvPr/>
            </p:nvSpPr>
            <p:spPr bwMode="auto">
              <a:xfrm>
                <a:off x="4442" y="2146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0" name="Rectangle 107"/>
              <p:cNvSpPr>
                <a:spLocks noChangeArrowheads="1"/>
              </p:cNvSpPr>
              <p:nvPr/>
            </p:nvSpPr>
            <p:spPr bwMode="auto">
              <a:xfrm>
                <a:off x="4434" y="2088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1" name="Rectangle 108"/>
              <p:cNvSpPr>
                <a:spLocks noChangeArrowheads="1"/>
              </p:cNvSpPr>
              <p:nvPr/>
            </p:nvSpPr>
            <p:spPr bwMode="auto">
              <a:xfrm>
                <a:off x="4434" y="2142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2" name="Rectangle 109"/>
              <p:cNvSpPr>
                <a:spLocks noChangeArrowheads="1"/>
              </p:cNvSpPr>
              <p:nvPr/>
            </p:nvSpPr>
            <p:spPr bwMode="auto">
              <a:xfrm>
                <a:off x="4430" y="2092"/>
                <a:ext cx="4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3" name="Rectangle 110"/>
              <p:cNvSpPr>
                <a:spLocks noChangeArrowheads="1"/>
              </p:cNvSpPr>
              <p:nvPr/>
            </p:nvSpPr>
            <p:spPr bwMode="auto">
              <a:xfrm>
                <a:off x="4430" y="2138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4" name="Rectangle 111"/>
              <p:cNvSpPr>
                <a:spLocks noChangeArrowheads="1"/>
              </p:cNvSpPr>
              <p:nvPr/>
            </p:nvSpPr>
            <p:spPr bwMode="auto">
              <a:xfrm>
                <a:off x="4426" y="2097"/>
                <a:ext cx="4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5" name="Rectangle 112"/>
              <p:cNvSpPr>
                <a:spLocks noChangeArrowheads="1"/>
              </p:cNvSpPr>
              <p:nvPr/>
            </p:nvSpPr>
            <p:spPr bwMode="auto">
              <a:xfrm>
                <a:off x="4426" y="2134"/>
                <a:ext cx="4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6" name="Rectangle 113"/>
              <p:cNvSpPr>
                <a:spLocks noChangeArrowheads="1"/>
              </p:cNvSpPr>
              <p:nvPr/>
            </p:nvSpPr>
            <p:spPr bwMode="auto">
              <a:xfrm>
                <a:off x="4422" y="2101"/>
                <a:ext cx="57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7" name="Rectangle 114"/>
              <p:cNvSpPr>
                <a:spLocks noChangeArrowheads="1"/>
              </p:cNvSpPr>
              <p:nvPr/>
            </p:nvSpPr>
            <p:spPr bwMode="auto">
              <a:xfrm>
                <a:off x="4422" y="2126"/>
                <a:ext cx="57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8" name="Rectangle 115"/>
              <p:cNvSpPr>
                <a:spLocks noChangeArrowheads="1"/>
              </p:cNvSpPr>
              <p:nvPr/>
            </p:nvSpPr>
            <p:spPr bwMode="auto">
              <a:xfrm>
                <a:off x="4417" y="2109"/>
                <a:ext cx="67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9" name="Rectangle 116"/>
              <p:cNvSpPr>
                <a:spLocks noChangeArrowheads="1"/>
              </p:cNvSpPr>
              <p:nvPr/>
            </p:nvSpPr>
            <p:spPr bwMode="auto">
              <a:xfrm>
                <a:off x="4417" y="2117"/>
                <a:ext cx="67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0" name="Rectangle 117"/>
              <p:cNvSpPr>
                <a:spLocks noChangeArrowheads="1"/>
              </p:cNvSpPr>
              <p:nvPr/>
            </p:nvSpPr>
            <p:spPr bwMode="auto">
              <a:xfrm>
                <a:off x="4417" y="2117"/>
                <a:ext cx="6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1" name="Rectangle 118"/>
              <p:cNvSpPr>
                <a:spLocks noChangeArrowheads="1"/>
              </p:cNvSpPr>
              <p:nvPr/>
            </p:nvSpPr>
            <p:spPr bwMode="auto">
              <a:xfrm>
                <a:off x="4417" y="2113"/>
                <a:ext cx="6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2" name="Oval 119"/>
              <p:cNvSpPr>
                <a:spLocks noChangeArrowheads="1"/>
              </p:cNvSpPr>
              <p:nvPr/>
            </p:nvSpPr>
            <p:spPr bwMode="auto">
              <a:xfrm>
                <a:off x="4417" y="2084"/>
                <a:ext cx="62" cy="62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3" name="Freeform 120"/>
              <p:cNvSpPr>
                <a:spLocks/>
              </p:cNvSpPr>
              <p:nvPr/>
            </p:nvSpPr>
            <p:spPr bwMode="auto">
              <a:xfrm>
                <a:off x="1674" y="2150"/>
                <a:ext cx="1850" cy="1088"/>
              </a:xfrm>
              <a:custGeom>
                <a:avLst/>
                <a:gdLst>
                  <a:gd name="T0" fmla="*/ 0 w 447"/>
                  <a:gd name="T1" fmla="*/ 262 h 262"/>
                  <a:gd name="T2" fmla="*/ 45 w 447"/>
                  <a:gd name="T3" fmla="*/ 227 h 262"/>
                  <a:gd name="T4" fmla="*/ 89 w 447"/>
                  <a:gd name="T5" fmla="*/ 194 h 262"/>
                  <a:gd name="T6" fmla="*/ 134 w 447"/>
                  <a:gd name="T7" fmla="*/ 160 h 262"/>
                  <a:gd name="T8" fmla="*/ 179 w 447"/>
                  <a:gd name="T9" fmla="*/ 132 h 262"/>
                  <a:gd name="T10" fmla="*/ 224 w 447"/>
                  <a:gd name="T11" fmla="*/ 104 h 262"/>
                  <a:gd name="T12" fmla="*/ 268 w 447"/>
                  <a:gd name="T13" fmla="*/ 83 h 262"/>
                  <a:gd name="T14" fmla="*/ 313 w 447"/>
                  <a:gd name="T15" fmla="*/ 60 h 262"/>
                  <a:gd name="T16" fmla="*/ 358 w 447"/>
                  <a:gd name="T17" fmla="*/ 38 h 262"/>
                  <a:gd name="T18" fmla="*/ 402 w 447"/>
                  <a:gd name="T19" fmla="*/ 21 h 262"/>
                  <a:gd name="T20" fmla="*/ 447 w 447"/>
                  <a:gd name="T21" fmla="*/ 0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47" h="262">
                    <a:moveTo>
                      <a:pt x="0" y="262"/>
                    </a:moveTo>
                    <a:lnTo>
                      <a:pt x="45" y="227"/>
                    </a:lnTo>
                    <a:lnTo>
                      <a:pt x="89" y="194"/>
                    </a:lnTo>
                    <a:lnTo>
                      <a:pt x="134" y="160"/>
                    </a:lnTo>
                    <a:lnTo>
                      <a:pt x="179" y="132"/>
                    </a:lnTo>
                    <a:lnTo>
                      <a:pt x="224" y="104"/>
                    </a:lnTo>
                    <a:lnTo>
                      <a:pt x="268" y="83"/>
                    </a:lnTo>
                    <a:lnTo>
                      <a:pt x="313" y="60"/>
                    </a:lnTo>
                    <a:lnTo>
                      <a:pt x="358" y="38"/>
                    </a:lnTo>
                    <a:lnTo>
                      <a:pt x="402" y="21"/>
                    </a:lnTo>
                    <a:lnTo>
                      <a:pt x="447" y="0"/>
                    </a:lnTo>
                  </a:path>
                </a:pathLst>
              </a:cu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4" name="Freeform 121"/>
              <p:cNvSpPr>
                <a:spLocks noEditPoints="1"/>
              </p:cNvSpPr>
              <p:nvPr/>
            </p:nvSpPr>
            <p:spPr bwMode="auto">
              <a:xfrm>
                <a:off x="3602" y="1748"/>
                <a:ext cx="849" cy="369"/>
              </a:xfrm>
              <a:custGeom>
                <a:avLst/>
                <a:gdLst>
                  <a:gd name="T0" fmla="*/ 0 w 205"/>
                  <a:gd name="T1" fmla="*/ 89 h 89"/>
                  <a:gd name="T2" fmla="*/ 19 w 205"/>
                  <a:gd name="T3" fmla="*/ 80 h 89"/>
                  <a:gd name="T4" fmla="*/ 26 w 205"/>
                  <a:gd name="T5" fmla="*/ 77 h 89"/>
                  <a:gd name="T6" fmla="*/ 38 w 205"/>
                  <a:gd name="T7" fmla="*/ 72 h 89"/>
                  <a:gd name="T8" fmla="*/ 57 w 205"/>
                  <a:gd name="T9" fmla="*/ 63 h 89"/>
                  <a:gd name="T10" fmla="*/ 71 w 205"/>
                  <a:gd name="T11" fmla="*/ 57 h 89"/>
                  <a:gd name="T12" fmla="*/ 76 w 205"/>
                  <a:gd name="T13" fmla="*/ 55 h 89"/>
                  <a:gd name="T14" fmla="*/ 95 w 205"/>
                  <a:gd name="T15" fmla="*/ 47 h 89"/>
                  <a:gd name="T16" fmla="*/ 114 w 205"/>
                  <a:gd name="T17" fmla="*/ 38 h 89"/>
                  <a:gd name="T18" fmla="*/ 133 w 205"/>
                  <a:gd name="T19" fmla="*/ 30 h 89"/>
                  <a:gd name="T20" fmla="*/ 152 w 205"/>
                  <a:gd name="T21" fmla="*/ 22 h 89"/>
                  <a:gd name="T22" fmla="*/ 171 w 205"/>
                  <a:gd name="T23" fmla="*/ 14 h 89"/>
                  <a:gd name="T24" fmla="*/ 190 w 205"/>
                  <a:gd name="T25" fmla="*/ 6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5" h="89">
                    <a:moveTo>
                      <a:pt x="19" y="80"/>
                    </a:moveTo>
                    <a:lnTo>
                      <a:pt x="26" y="77"/>
                    </a:lnTo>
                    <a:lnTo>
                      <a:pt x="38" y="72"/>
                    </a:lnTo>
                    <a:moveTo>
                      <a:pt x="57" y="63"/>
                    </a:moveTo>
                    <a:lnTo>
                      <a:pt x="71" y="57"/>
                    </a:lnTo>
                    <a:lnTo>
                      <a:pt x="76" y="55"/>
                    </a:lnTo>
                    <a:moveTo>
                      <a:pt x="95" y="47"/>
                    </a:moveTo>
                    <a:lnTo>
                      <a:pt x="114" y="38"/>
                    </a:lnTo>
                    <a:moveTo>
                      <a:pt x="133" y="30"/>
                    </a:moveTo>
                    <a:lnTo>
                      <a:pt x="152" y="22"/>
                    </a:lnTo>
                    <a:moveTo>
                      <a:pt x="171" y="14"/>
                    </a:moveTo>
                    <a:lnTo>
                      <a:pt x="190" y="6"/>
                    </a:lnTo>
                  </a:path>
                </a:pathLst>
              </a:cu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5" name="Line 122"/>
              <p:cNvSpPr>
                <a:spLocks noChangeShapeType="1"/>
              </p:cNvSpPr>
              <p:nvPr/>
            </p:nvSpPr>
            <p:spPr bwMode="auto">
              <a:xfrm flipV="1">
                <a:off x="2601" y="2536"/>
                <a:ext cx="0" cy="87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6" name="Freeform 123"/>
              <p:cNvSpPr>
                <a:spLocks/>
              </p:cNvSpPr>
              <p:nvPr/>
            </p:nvSpPr>
            <p:spPr bwMode="auto">
              <a:xfrm>
                <a:off x="2589" y="2623"/>
                <a:ext cx="20" cy="0"/>
              </a:xfrm>
              <a:custGeom>
                <a:avLst/>
                <a:gdLst>
                  <a:gd name="T0" fmla="*/ 0 w 5"/>
                  <a:gd name="T1" fmla="*/ 3 w 5"/>
                  <a:gd name="T2" fmla="*/ 5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0" y="0"/>
                    </a:moveTo>
                    <a:lnTo>
                      <a:pt x="3" y="0"/>
                    </a:lnTo>
                    <a:lnTo>
                      <a:pt x="5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7" name="Freeform 124"/>
              <p:cNvSpPr>
                <a:spLocks/>
              </p:cNvSpPr>
              <p:nvPr/>
            </p:nvSpPr>
            <p:spPr bwMode="auto">
              <a:xfrm>
                <a:off x="2589" y="2536"/>
                <a:ext cx="20" cy="0"/>
              </a:xfrm>
              <a:custGeom>
                <a:avLst/>
                <a:gdLst>
                  <a:gd name="T0" fmla="*/ 5 w 5"/>
                  <a:gd name="T1" fmla="*/ 3 w 5"/>
                  <a:gd name="T2" fmla="*/ 0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5" y="0"/>
                    </a:moveTo>
                    <a:lnTo>
                      <a:pt x="3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8" name="Rectangle 125"/>
              <p:cNvSpPr>
                <a:spLocks noChangeArrowheads="1"/>
              </p:cNvSpPr>
              <p:nvPr/>
            </p:nvSpPr>
            <p:spPr bwMode="auto">
              <a:xfrm>
                <a:off x="2597" y="2549"/>
                <a:ext cx="8" cy="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9" name="Rectangle 126"/>
              <p:cNvSpPr>
                <a:spLocks noChangeArrowheads="1"/>
              </p:cNvSpPr>
              <p:nvPr/>
            </p:nvSpPr>
            <p:spPr bwMode="auto">
              <a:xfrm>
                <a:off x="2593" y="2549"/>
                <a:ext cx="1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0" name="Rectangle 127"/>
              <p:cNvSpPr>
                <a:spLocks noChangeArrowheads="1"/>
              </p:cNvSpPr>
              <p:nvPr/>
            </p:nvSpPr>
            <p:spPr bwMode="auto">
              <a:xfrm>
                <a:off x="2593" y="2611"/>
                <a:ext cx="1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1" name="Rectangle 128"/>
              <p:cNvSpPr>
                <a:spLocks noChangeArrowheads="1"/>
              </p:cNvSpPr>
              <p:nvPr/>
            </p:nvSpPr>
            <p:spPr bwMode="auto">
              <a:xfrm>
                <a:off x="2585" y="2553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2" name="Rectangle 129"/>
              <p:cNvSpPr>
                <a:spLocks noChangeArrowheads="1"/>
              </p:cNvSpPr>
              <p:nvPr/>
            </p:nvSpPr>
            <p:spPr bwMode="auto">
              <a:xfrm>
                <a:off x="2585" y="2607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3" name="Rectangle 130"/>
              <p:cNvSpPr>
                <a:spLocks noChangeArrowheads="1"/>
              </p:cNvSpPr>
              <p:nvPr/>
            </p:nvSpPr>
            <p:spPr bwMode="auto">
              <a:xfrm>
                <a:off x="2580" y="2557"/>
                <a:ext cx="42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4" name="Rectangle 131"/>
              <p:cNvSpPr>
                <a:spLocks noChangeArrowheads="1"/>
              </p:cNvSpPr>
              <p:nvPr/>
            </p:nvSpPr>
            <p:spPr bwMode="auto">
              <a:xfrm>
                <a:off x="2580" y="2603"/>
                <a:ext cx="42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5" name="Rectangle 132"/>
              <p:cNvSpPr>
                <a:spLocks noChangeArrowheads="1"/>
              </p:cNvSpPr>
              <p:nvPr/>
            </p:nvSpPr>
            <p:spPr bwMode="auto">
              <a:xfrm>
                <a:off x="2576" y="2561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6" name="Rectangle 133"/>
              <p:cNvSpPr>
                <a:spLocks noChangeArrowheads="1"/>
              </p:cNvSpPr>
              <p:nvPr/>
            </p:nvSpPr>
            <p:spPr bwMode="auto">
              <a:xfrm>
                <a:off x="2576" y="2599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7" name="Rectangle 134"/>
              <p:cNvSpPr>
                <a:spLocks noChangeArrowheads="1"/>
              </p:cNvSpPr>
              <p:nvPr/>
            </p:nvSpPr>
            <p:spPr bwMode="auto">
              <a:xfrm>
                <a:off x="2572" y="2565"/>
                <a:ext cx="58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8" name="Rectangle 135"/>
              <p:cNvSpPr>
                <a:spLocks noChangeArrowheads="1"/>
              </p:cNvSpPr>
              <p:nvPr/>
            </p:nvSpPr>
            <p:spPr bwMode="auto">
              <a:xfrm>
                <a:off x="2572" y="2590"/>
                <a:ext cx="58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9" name="Rectangle 136"/>
              <p:cNvSpPr>
                <a:spLocks noChangeArrowheads="1"/>
              </p:cNvSpPr>
              <p:nvPr/>
            </p:nvSpPr>
            <p:spPr bwMode="auto">
              <a:xfrm>
                <a:off x="2568" y="2574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0" name="Rectangle 137"/>
              <p:cNvSpPr>
                <a:spLocks noChangeArrowheads="1"/>
              </p:cNvSpPr>
              <p:nvPr/>
            </p:nvSpPr>
            <p:spPr bwMode="auto">
              <a:xfrm>
                <a:off x="2568" y="2582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1" name="Rectangle 138"/>
              <p:cNvSpPr>
                <a:spLocks noChangeArrowheads="1"/>
              </p:cNvSpPr>
              <p:nvPr/>
            </p:nvSpPr>
            <p:spPr bwMode="auto">
              <a:xfrm>
                <a:off x="2568" y="2582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2" name="Rectangle 139"/>
              <p:cNvSpPr>
                <a:spLocks noChangeArrowheads="1"/>
              </p:cNvSpPr>
              <p:nvPr/>
            </p:nvSpPr>
            <p:spPr bwMode="auto">
              <a:xfrm>
                <a:off x="2568" y="2578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3" name="Oval 140"/>
              <p:cNvSpPr>
                <a:spLocks noChangeArrowheads="1"/>
              </p:cNvSpPr>
              <p:nvPr/>
            </p:nvSpPr>
            <p:spPr bwMode="auto">
              <a:xfrm>
                <a:off x="2568" y="2549"/>
                <a:ext cx="62" cy="62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4" name="Line 141"/>
              <p:cNvSpPr>
                <a:spLocks noChangeShapeType="1"/>
              </p:cNvSpPr>
              <p:nvPr/>
            </p:nvSpPr>
            <p:spPr bwMode="auto">
              <a:xfrm flipV="1">
                <a:off x="3524" y="2063"/>
                <a:ext cx="0" cy="175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5" name="Freeform 142"/>
              <p:cNvSpPr>
                <a:spLocks/>
              </p:cNvSpPr>
              <p:nvPr/>
            </p:nvSpPr>
            <p:spPr bwMode="auto">
              <a:xfrm>
                <a:off x="3516" y="2238"/>
                <a:ext cx="16" cy="0"/>
              </a:xfrm>
              <a:custGeom>
                <a:avLst/>
                <a:gdLst>
                  <a:gd name="T0" fmla="*/ 0 w 4"/>
                  <a:gd name="T1" fmla="*/ 2 w 4"/>
                  <a:gd name="T2" fmla="*/ 4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0" y="0"/>
                    </a:moveTo>
                    <a:lnTo>
                      <a:pt x="2" y="0"/>
                    </a:lnTo>
                    <a:lnTo>
                      <a:pt x="4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6" name="Freeform 143"/>
              <p:cNvSpPr>
                <a:spLocks/>
              </p:cNvSpPr>
              <p:nvPr/>
            </p:nvSpPr>
            <p:spPr bwMode="auto">
              <a:xfrm>
                <a:off x="3516" y="2063"/>
                <a:ext cx="16" cy="0"/>
              </a:xfrm>
              <a:custGeom>
                <a:avLst/>
                <a:gdLst>
                  <a:gd name="T0" fmla="*/ 4 w 4"/>
                  <a:gd name="T1" fmla="*/ 2 w 4"/>
                  <a:gd name="T2" fmla="*/ 0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4" y="0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7" name="Rectangle 144"/>
              <p:cNvSpPr>
                <a:spLocks noChangeArrowheads="1"/>
              </p:cNvSpPr>
              <p:nvPr/>
            </p:nvSpPr>
            <p:spPr bwMode="auto">
              <a:xfrm>
                <a:off x="3520" y="2117"/>
                <a:ext cx="8" cy="6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8" name="Rectangle 145"/>
              <p:cNvSpPr>
                <a:spLocks noChangeArrowheads="1"/>
              </p:cNvSpPr>
              <p:nvPr/>
            </p:nvSpPr>
            <p:spPr bwMode="auto">
              <a:xfrm>
                <a:off x="3516" y="2117"/>
                <a:ext cx="1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9" name="Rectangle 146"/>
              <p:cNvSpPr>
                <a:spLocks noChangeArrowheads="1"/>
              </p:cNvSpPr>
              <p:nvPr/>
            </p:nvSpPr>
            <p:spPr bwMode="auto">
              <a:xfrm>
                <a:off x="3516" y="2180"/>
                <a:ext cx="1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0" name="Rectangle 147"/>
              <p:cNvSpPr>
                <a:spLocks noChangeArrowheads="1"/>
              </p:cNvSpPr>
              <p:nvPr/>
            </p:nvSpPr>
            <p:spPr bwMode="auto">
              <a:xfrm>
                <a:off x="3507" y="2121"/>
                <a:ext cx="33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1" name="Rectangle 148"/>
              <p:cNvSpPr>
                <a:spLocks noChangeArrowheads="1"/>
              </p:cNvSpPr>
              <p:nvPr/>
            </p:nvSpPr>
            <p:spPr bwMode="auto">
              <a:xfrm>
                <a:off x="3507" y="2175"/>
                <a:ext cx="33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2" name="Rectangle 149"/>
              <p:cNvSpPr>
                <a:spLocks noChangeArrowheads="1"/>
              </p:cNvSpPr>
              <p:nvPr/>
            </p:nvSpPr>
            <p:spPr bwMode="auto">
              <a:xfrm>
                <a:off x="3503" y="2126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3" name="Rectangle 150"/>
              <p:cNvSpPr>
                <a:spLocks noChangeArrowheads="1"/>
              </p:cNvSpPr>
              <p:nvPr/>
            </p:nvSpPr>
            <p:spPr bwMode="auto">
              <a:xfrm>
                <a:off x="3503" y="2171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4" name="Rectangle 151"/>
              <p:cNvSpPr>
                <a:spLocks noChangeArrowheads="1"/>
              </p:cNvSpPr>
              <p:nvPr/>
            </p:nvSpPr>
            <p:spPr bwMode="auto">
              <a:xfrm>
                <a:off x="3499" y="2130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5" name="Rectangle 152"/>
              <p:cNvSpPr>
                <a:spLocks noChangeArrowheads="1"/>
              </p:cNvSpPr>
              <p:nvPr/>
            </p:nvSpPr>
            <p:spPr bwMode="auto">
              <a:xfrm>
                <a:off x="3499" y="2167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6" name="Rectangle 153"/>
              <p:cNvSpPr>
                <a:spLocks noChangeArrowheads="1"/>
              </p:cNvSpPr>
              <p:nvPr/>
            </p:nvSpPr>
            <p:spPr bwMode="auto">
              <a:xfrm>
                <a:off x="3495" y="2134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7" name="Rectangle 154"/>
              <p:cNvSpPr>
                <a:spLocks noChangeArrowheads="1"/>
              </p:cNvSpPr>
              <p:nvPr/>
            </p:nvSpPr>
            <p:spPr bwMode="auto">
              <a:xfrm>
                <a:off x="3495" y="2159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8" name="Rectangle 155"/>
              <p:cNvSpPr>
                <a:spLocks noChangeArrowheads="1"/>
              </p:cNvSpPr>
              <p:nvPr/>
            </p:nvSpPr>
            <p:spPr bwMode="auto">
              <a:xfrm>
                <a:off x="3491" y="2142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9" name="Rectangle 156"/>
              <p:cNvSpPr>
                <a:spLocks noChangeArrowheads="1"/>
              </p:cNvSpPr>
              <p:nvPr/>
            </p:nvSpPr>
            <p:spPr bwMode="auto">
              <a:xfrm>
                <a:off x="3491" y="2150"/>
                <a:ext cx="66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0" name="Rectangle 157"/>
              <p:cNvSpPr>
                <a:spLocks noChangeArrowheads="1"/>
              </p:cNvSpPr>
              <p:nvPr/>
            </p:nvSpPr>
            <p:spPr bwMode="auto">
              <a:xfrm>
                <a:off x="3491" y="2150"/>
                <a:ext cx="66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1" name="Rectangle 158"/>
              <p:cNvSpPr>
                <a:spLocks noChangeArrowheads="1"/>
              </p:cNvSpPr>
              <p:nvPr/>
            </p:nvSpPr>
            <p:spPr bwMode="auto">
              <a:xfrm>
                <a:off x="3491" y="2146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2" name="Oval 159"/>
              <p:cNvSpPr>
                <a:spLocks noChangeArrowheads="1"/>
              </p:cNvSpPr>
              <p:nvPr/>
            </p:nvSpPr>
            <p:spPr bwMode="auto">
              <a:xfrm>
                <a:off x="3491" y="2117"/>
                <a:ext cx="62" cy="63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3" name="Line 160"/>
              <p:cNvSpPr>
                <a:spLocks noChangeShapeType="1"/>
              </p:cNvSpPr>
              <p:nvPr/>
            </p:nvSpPr>
            <p:spPr bwMode="auto">
              <a:xfrm flipV="1">
                <a:off x="4451" y="1628"/>
                <a:ext cx="0" cy="236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4" name="Freeform 161"/>
              <p:cNvSpPr>
                <a:spLocks/>
              </p:cNvSpPr>
              <p:nvPr/>
            </p:nvSpPr>
            <p:spPr bwMode="auto">
              <a:xfrm>
                <a:off x="4442" y="1864"/>
                <a:ext cx="17" cy="0"/>
              </a:xfrm>
              <a:custGeom>
                <a:avLst/>
                <a:gdLst>
                  <a:gd name="T0" fmla="*/ 0 w 4"/>
                  <a:gd name="T1" fmla="*/ 2 w 4"/>
                  <a:gd name="T2" fmla="*/ 4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0" y="0"/>
                    </a:moveTo>
                    <a:lnTo>
                      <a:pt x="2" y="0"/>
                    </a:lnTo>
                    <a:lnTo>
                      <a:pt x="4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5" name="Freeform 162"/>
              <p:cNvSpPr>
                <a:spLocks/>
              </p:cNvSpPr>
              <p:nvPr/>
            </p:nvSpPr>
            <p:spPr bwMode="auto">
              <a:xfrm>
                <a:off x="4442" y="1628"/>
                <a:ext cx="17" cy="0"/>
              </a:xfrm>
              <a:custGeom>
                <a:avLst/>
                <a:gdLst>
                  <a:gd name="T0" fmla="*/ 4 w 4"/>
                  <a:gd name="T1" fmla="*/ 2 w 4"/>
                  <a:gd name="T2" fmla="*/ 0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4" y="0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6" name="Rectangle 163"/>
              <p:cNvSpPr>
                <a:spLocks noChangeArrowheads="1"/>
              </p:cNvSpPr>
              <p:nvPr/>
            </p:nvSpPr>
            <p:spPr bwMode="auto">
              <a:xfrm>
                <a:off x="4446" y="1715"/>
                <a:ext cx="9" cy="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7" name="Rectangle 164"/>
              <p:cNvSpPr>
                <a:spLocks noChangeArrowheads="1"/>
              </p:cNvSpPr>
              <p:nvPr/>
            </p:nvSpPr>
            <p:spPr bwMode="auto">
              <a:xfrm>
                <a:off x="4442" y="1715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8" name="Rectangle 165"/>
              <p:cNvSpPr>
                <a:spLocks noChangeArrowheads="1"/>
              </p:cNvSpPr>
              <p:nvPr/>
            </p:nvSpPr>
            <p:spPr bwMode="auto">
              <a:xfrm>
                <a:off x="4442" y="1777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9" name="Rectangle 166"/>
              <p:cNvSpPr>
                <a:spLocks noChangeArrowheads="1"/>
              </p:cNvSpPr>
              <p:nvPr/>
            </p:nvSpPr>
            <p:spPr bwMode="auto">
              <a:xfrm>
                <a:off x="4434" y="1719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0" name="Rectangle 167"/>
              <p:cNvSpPr>
                <a:spLocks noChangeArrowheads="1"/>
              </p:cNvSpPr>
              <p:nvPr/>
            </p:nvSpPr>
            <p:spPr bwMode="auto">
              <a:xfrm>
                <a:off x="4434" y="1773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1" name="Rectangle 168"/>
              <p:cNvSpPr>
                <a:spLocks noChangeArrowheads="1"/>
              </p:cNvSpPr>
              <p:nvPr/>
            </p:nvSpPr>
            <p:spPr bwMode="auto">
              <a:xfrm>
                <a:off x="4430" y="1723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2" name="Rectangle 169"/>
              <p:cNvSpPr>
                <a:spLocks noChangeArrowheads="1"/>
              </p:cNvSpPr>
              <p:nvPr/>
            </p:nvSpPr>
            <p:spPr bwMode="auto">
              <a:xfrm>
                <a:off x="4430" y="1769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3" name="Rectangle 170"/>
              <p:cNvSpPr>
                <a:spLocks noChangeArrowheads="1"/>
              </p:cNvSpPr>
              <p:nvPr/>
            </p:nvSpPr>
            <p:spPr bwMode="auto">
              <a:xfrm>
                <a:off x="4426" y="1727"/>
                <a:ext cx="4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4" name="Rectangle 171"/>
              <p:cNvSpPr>
                <a:spLocks noChangeArrowheads="1"/>
              </p:cNvSpPr>
              <p:nvPr/>
            </p:nvSpPr>
            <p:spPr bwMode="auto">
              <a:xfrm>
                <a:off x="4426" y="1765"/>
                <a:ext cx="4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5" name="Rectangle 172"/>
              <p:cNvSpPr>
                <a:spLocks noChangeArrowheads="1"/>
              </p:cNvSpPr>
              <p:nvPr/>
            </p:nvSpPr>
            <p:spPr bwMode="auto">
              <a:xfrm>
                <a:off x="4422" y="1731"/>
                <a:ext cx="57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6" name="Rectangle 173"/>
              <p:cNvSpPr>
                <a:spLocks noChangeArrowheads="1"/>
              </p:cNvSpPr>
              <p:nvPr/>
            </p:nvSpPr>
            <p:spPr bwMode="auto">
              <a:xfrm>
                <a:off x="4422" y="1756"/>
                <a:ext cx="57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7" name="Rectangle 174"/>
              <p:cNvSpPr>
                <a:spLocks noChangeArrowheads="1"/>
              </p:cNvSpPr>
              <p:nvPr/>
            </p:nvSpPr>
            <p:spPr bwMode="auto">
              <a:xfrm>
                <a:off x="4417" y="1740"/>
                <a:ext cx="67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8" name="Rectangle 175"/>
              <p:cNvSpPr>
                <a:spLocks noChangeArrowheads="1"/>
              </p:cNvSpPr>
              <p:nvPr/>
            </p:nvSpPr>
            <p:spPr bwMode="auto">
              <a:xfrm>
                <a:off x="4417" y="1748"/>
                <a:ext cx="67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9" name="Rectangle 176"/>
              <p:cNvSpPr>
                <a:spLocks noChangeArrowheads="1"/>
              </p:cNvSpPr>
              <p:nvPr/>
            </p:nvSpPr>
            <p:spPr bwMode="auto">
              <a:xfrm>
                <a:off x="4417" y="1748"/>
                <a:ext cx="6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0" name="Rectangle 177"/>
              <p:cNvSpPr>
                <a:spLocks noChangeArrowheads="1"/>
              </p:cNvSpPr>
              <p:nvPr/>
            </p:nvSpPr>
            <p:spPr bwMode="auto">
              <a:xfrm>
                <a:off x="4417" y="1744"/>
                <a:ext cx="6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1" name="Oval 178"/>
              <p:cNvSpPr>
                <a:spLocks noChangeArrowheads="1"/>
              </p:cNvSpPr>
              <p:nvPr/>
            </p:nvSpPr>
            <p:spPr bwMode="auto">
              <a:xfrm>
                <a:off x="4417" y="1715"/>
                <a:ext cx="62" cy="62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2" name="Freeform 179"/>
              <p:cNvSpPr>
                <a:spLocks/>
              </p:cNvSpPr>
              <p:nvPr/>
            </p:nvSpPr>
            <p:spPr bwMode="auto">
              <a:xfrm>
                <a:off x="1674" y="2088"/>
                <a:ext cx="927" cy="1150"/>
              </a:xfrm>
              <a:custGeom>
                <a:avLst/>
                <a:gdLst>
                  <a:gd name="T0" fmla="*/ 0 w 224"/>
                  <a:gd name="T1" fmla="*/ 277 h 277"/>
                  <a:gd name="T2" fmla="*/ 45 w 224"/>
                  <a:gd name="T3" fmla="*/ 215 h 277"/>
                  <a:gd name="T4" fmla="*/ 89 w 224"/>
                  <a:gd name="T5" fmla="*/ 158 h 277"/>
                  <a:gd name="T6" fmla="*/ 134 w 224"/>
                  <a:gd name="T7" fmla="*/ 98 h 277"/>
                  <a:gd name="T8" fmla="*/ 179 w 224"/>
                  <a:gd name="T9" fmla="*/ 46 h 277"/>
                  <a:gd name="T10" fmla="*/ 224 w 224"/>
                  <a:gd name="T11" fmla="*/ 0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4" h="277">
                    <a:moveTo>
                      <a:pt x="0" y="277"/>
                    </a:moveTo>
                    <a:lnTo>
                      <a:pt x="45" y="215"/>
                    </a:lnTo>
                    <a:lnTo>
                      <a:pt x="89" y="158"/>
                    </a:lnTo>
                    <a:lnTo>
                      <a:pt x="134" y="98"/>
                    </a:lnTo>
                    <a:lnTo>
                      <a:pt x="179" y="46"/>
                    </a:lnTo>
                    <a:lnTo>
                      <a:pt x="224" y="0"/>
                    </a:lnTo>
                  </a:path>
                </a:pathLst>
              </a:cu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3" name="Freeform 180"/>
              <p:cNvSpPr>
                <a:spLocks noEditPoints="1"/>
              </p:cNvSpPr>
              <p:nvPr/>
            </p:nvSpPr>
            <p:spPr bwMode="auto">
              <a:xfrm>
                <a:off x="2667" y="881"/>
                <a:ext cx="1784" cy="1157"/>
              </a:xfrm>
              <a:custGeom>
                <a:avLst/>
                <a:gdLst>
                  <a:gd name="T0" fmla="*/ 0 w 431"/>
                  <a:gd name="T1" fmla="*/ 279 h 279"/>
                  <a:gd name="T2" fmla="*/ 16 w 431"/>
                  <a:gd name="T3" fmla="*/ 267 h 279"/>
                  <a:gd name="T4" fmla="*/ 28 w 431"/>
                  <a:gd name="T5" fmla="*/ 258 h 279"/>
                  <a:gd name="T6" fmla="*/ 32 w 431"/>
                  <a:gd name="T7" fmla="*/ 255 h 279"/>
                  <a:gd name="T8" fmla="*/ 49 w 431"/>
                  <a:gd name="T9" fmla="*/ 243 h 279"/>
                  <a:gd name="T10" fmla="*/ 66 w 431"/>
                  <a:gd name="T11" fmla="*/ 231 h 279"/>
                  <a:gd name="T12" fmla="*/ 83 w 431"/>
                  <a:gd name="T13" fmla="*/ 219 h 279"/>
                  <a:gd name="T14" fmla="*/ 100 w 431"/>
                  <a:gd name="T15" fmla="*/ 207 h 279"/>
                  <a:gd name="T16" fmla="*/ 116 w 431"/>
                  <a:gd name="T17" fmla="*/ 195 h 279"/>
                  <a:gd name="T18" fmla="*/ 118 w 431"/>
                  <a:gd name="T19" fmla="*/ 194 h 279"/>
                  <a:gd name="T20" fmla="*/ 133 w 431"/>
                  <a:gd name="T21" fmla="*/ 184 h 279"/>
                  <a:gd name="T22" fmla="*/ 150 w 431"/>
                  <a:gd name="T23" fmla="*/ 172 h 279"/>
                  <a:gd name="T24" fmla="*/ 162 w 431"/>
                  <a:gd name="T25" fmla="*/ 164 h 279"/>
                  <a:gd name="T26" fmla="*/ 167 w 431"/>
                  <a:gd name="T27" fmla="*/ 161 h 279"/>
                  <a:gd name="T28" fmla="*/ 184 w 431"/>
                  <a:gd name="T29" fmla="*/ 149 h 279"/>
                  <a:gd name="T30" fmla="*/ 201 w 431"/>
                  <a:gd name="T31" fmla="*/ 138 h 279"/>
                  <a:gd name="T32" fmla="*/ 218 w 431"/>
                  <a:gd name="T33" fmla="*/ 127 h 279"/>
                  <a:gd name="T34" fmla="*/ 236 w 431"/>
                  <a:gd name="T35" fmla="*/ 116 h 279"/>
                  <a:gd name="T36" fmla="*/ 253 w 431"/>
                  <a:gd name="T37" fmla="*/ 105 h 279"/>
                  <a:gd name="T38" fmla="*/ 271 w 431"/>
                  <a:gd name="T39" fmla="*/ 94 h 279"/>
                  <a:gd name="T40" fmla="*/ 289 w 431"/>
                  <a:gd name="T41" fmla="*/ 83 h 279"/>
                  <a:gd name="T42" fmla="*/ 297 w 431"/>
                  <a:gd name="T43" fmla="*/ 78 h 279"/>
                  <a:gd name="T44" fmla="*/ 306 w 431"/>
                  <a:gd name="T45" fmla="*/ 72 h 279"/>
                  <a:gd name="T46" fmla="*/ 324 w 431"/>
                  <a:gd name="T47" fmla="*/ 61 h 279"/>
                  <a:gd name="T48" fmla="*/ 341 w 431"/>
                  <a:gd name="T49" fmla="*/ 51 h 279"/>
                  <a:gd name="T50" fmla="*/ 341 w 431"/>
                  <a:gd name="T51" fmla="*/ 51 h 279"/>
                  <a:gd name="T52" fmla="*/ 359 w 431"/>
                  <a:gd name="T53" fmla="*/ 41 h 279"/>
                  <a:gd name="T54" fmla="*/ 377 w 431"/>
                  <a:gd name="T55" fmla="*/ 30 h 279"/>
                  <a:gd name="T56" fmla="*/ 395 w 431"/>
                  <a:gd name="T57" fmla="*/ 20 h 279"/>
                  <a:gd name="T58" fmla="*/ 413 w 431"/>
                  <a:gd name="T59" fmla="*/ 10 h 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431" h="279">
                    <a:moveTo>
                      <a:pt x="16" y="267"/>
                    </a:moveTo>
                    <a:lnTo>
                      <a:pt x="28" y="258"/>
                    </a:lnTo>
                    <a:lnTo>
                      <a:pt x="32" y="255"/>
                    </a:lnTo>
                    <a:moveTo>
                      <a:pt x="49" y="243"/>
                    </a:moveTo>
                    <a:lnTo>
                      <a:pt x="66" y="231"/>
                    </a:lnTo>
                    <a:moveTo>
                      <a:pt x="83" y="219"/>
                    </a:moveTo>
                    <a:lnTo>
                      <a:pt x="100" y="207"/>
                    </a:lnTo>
                    <a:moveTo>
                      <a:pt x="116" y="195"/>
                    </a:moveTo>
                    <a:lnTo>
                      <a:pt x="118" y="194"/>
                    </a:lnTo>
                    <a:lnTo>
                      <a:pt x="133" y="184"/>
                    </a:lnTo>
                    <a:moveTo>
                      <a:pt x="150" y="172"/>
                    </a:moveTo>
                    <a:lnTo>
                      <a:pt x="162" y="164"/>
                    </a:lnTo>
                    <a:lnTo>
                      <a:pt x="167" y="161"/>
                    </a:lnTo>
                    <a:moveTo>
                      <a:pt x="184" y="149"/>
                    </a:moveTo>
                    <a:lnTo>
                      <a:pt x="201" y="138"/>
                    </a:lnTo>
                    <a:moveTo>
                      <a:pt x="218" y="127"/>
                    </a:moveTo>
                    <a:lnTo>
                      <a:pt x="236" y="116"/>
                    </a:lnTo>
                    <a:moveTo>
                      <a:pt x="253" y="105"/>
                    </a:moveTo>
                    <a:lnTo>
                      <a:pt x="271" y="94"/>
                    </a:lnTo>
                    <a:moveTo>
                      <a:pt x="289" y="83"/>
                    </a:moveTo>
                    <a:lnTo>
                      <a:pt x="297" y="78"/>
                    </a:lnTo>
                    <a:lnTo>
                      <a:pt x="306" y="72"/>
                    </a:lnTo>
                    <a:moveTo>
                      <a:pt x="324" y="61"/>
                    </a:moveTo>
                    <a:lnTo>
                      <a:pt x="341" y="51"/>
                    </a:lnTo>
                    <a:lnTo>
                      <a:pt x="341" y="51"/>
                    </a:lnTo>
                    <a:moveTo>
                      <a:pt x="359" y="41"/>
                    </a:moveTo>
                    <a:lnTo>
                      <a:pt x="377" y="30"/>
                    </a:lnTo>
                    <a:moveTo>
                      <a:pt x="395" y="20"/>
                    </a:moveTo>
                    <a:lnTo>
                      <a:pt x="413" y="10"/>
                    </a:lnTo>
                  </a:path>
                </a:pathLst>
              </a:cu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4" name="Line 181"/>
              <p:cNvSpPr>
                <a:spLocks noChangeShapeType="1"/>
              </p:cNvSpPr>
              <p:nvPr/>
            </p:nvSpPr>
            <p:spPr bwMode="auto">
              <a:xfrm flipV="1">
                <a:off x="2601" y="2009"/>
                <a:ext cx="0" cy="158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5" name="Freeform 182"/>
              <p:cNvSpPr>
                <a:spLocks/>
              </p:cNvSpPr>
              <p:nvPr/>
            </p:nvSpPr>
            <p:spPr bwMode="auto">
              <a:xfrm>
                <a:off x="2589" y="2167"/>
                <a:ext cx="20" cy="0"/>
              </a:xfrm>
              <a:custGeom>
                <a:avLst/>
                <a:gdLst>
                  <a:gd name="T0" fmla="*/ 0 w 5"/>
                  <a:gd name="T1" fmla="*/ 3 w 5"/>
                  <a:gd name="T2" fmla="*/ 5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0" y="0"/>
                    </a:moveTo>
                    <a:lnTo>
                      <a:pt x="3" y="0"/>
                    </a:lnTo>
                    <a:lnTo>
                      <a:pt x="5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6" name="Freeform 183"/>
              <p:cNvSpPr>
                <a:spLocks/>
              </p:cNvSpPr>
              <p:nvPr/>
            </p:nvSpPr>
            <p:spPr bwMode="auto">
              <a:xfrm>
                <a:off x="2589" y="2009"/>
                <a:ext cx="20" cy="0"/>
              </a:xfrm>
              <a:custGeom>
                <a:avLst/>
                <a:gdLst>
                  <a:gd name="T0" fmla="*/ 5 w 5"/>
                  <a:gd name="T1" fmla="*/ 3 w 5"/>
                  <a:gd name="T2" fmla="*/ 0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5" y="0"/>
                    </a:moveTo>
                    <a:lnTo>
                      <a:pt x="3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7" name="Rectangle 184"/>
              <p:cNvSpPr>
                <a:spLocks noChangeArrowheads="1"/>
              </p:cNvSpPr>
              <p:nvPr/>
            </p:nvSpPr>
            <p:spPr bwMode="auto">
              <a:xfrm>
                <a:off x="2597" y="2055"/>
                <a:ext cx="8" cy="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8" name="Rectangle 185"/>
              <p:cNvSpPr>
                <a:spLocks noChangeArrowheads="1"/>
              </p:cNvSpPr>
              <p:nvPr/>
            </p:nvSpPr>
            <p:spPr bwMode="auto">
              <a:xfrm>
                <a:off x="2593" y="2055"/>
                <a:ext cx="1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9" name="Rectangle 186"/>
              <p:cNvSpPr>
                <a:spLocks noChangeArrowheads="1"/>
              </p:cNvSpPr>
              <p:nvPr/>
            </p:nvSpPr>
            <p:spPr bwMode="auto">
              <a:xfrm>
                <a:off x="2593" y="2117"/>
                <a:ext cx="1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0" name="Rectangle 187"/>
              <p:cNvSpPr>
                <a:spLocks noChangeArrowheads="1"/>
              </p:cNvSpPr>
              <p:nvPr/>
            </p:nvSpPr>
            <p:spPr bwMode="auto">
              <a:xfrm>
                <a:off x="2585" y="2059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1" name="Rectangle 188"/>
              <p:cNvSpPr>
                <a:spLocks noChangeArrowheads="1"/>
              </p:cNvSpPr>
              <p:nvPr/>
            </p:nvSpPr>
            <p:spPr bwMode="auto">
              <a:xfrm>
                <a:off x="2585" y="2113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2" name="Rectangle 189"/>
              <p:cNvSpPr>
                <a:spLocks noChangeArrowheads="1"/>
              </p:cNvSpPr>
              <p:nvPr/>
            </p:nvSpPr>
            <p:spPr bwMode="auto">
              <a:xfrm>
                <a:off x="2580" y="2063"/>
                <a:ext cx="42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3" name="Rectangle 190"/>
              <p:cNvSpPr>
                <a:spLocks noChangeArrowheads="1"/>
              </p:cNvSpPr>
              <p:nvPr/>
            </p:nvSpPr>
            <p:spPr bwMode="auto">
              <a:xfrm>
                <a:off x="2580" y="2109"/>
                <a:ext cx="42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4" name="Rectangle 191"/>
              <p:cNvSpPr>
                <a:spLocks noChangeArrowheads="1"/>
              </p:cNvSpPr>
              <p:nvPr/>
            </p:nvSpPr>
            <p:spPr bwMode="auto">
              <a:xfrm>
                <a:off x="2576" y="2068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5" name="Rectangle 192"/>
              <p:cNvSpPr>
                <a:spLocks noChangeArrowheads="1"/>
              </p:cNvSpPr>
              <p:nvPr/>
            </p:nvSpPr>
            <p:spPr bwMode="auto">
              <a:xfrm>
                <a:off x="2576" y="2105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6" name="Rectangle 193"/>
              <p:cNvSpPr>
                <a:spLocks noChangeArrowheads="1"/>
              </p:cNvSpPr>
              <p:nvPr/>
            </p:nvSpPr>
            <p:spPr bwMode="auto">
              <a:xfrm>
                <a:off x="2572" y="2072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7" name="Rectangle 194"/>
              <p:cNvSpPr>
                <a:spLocks noChangeArrowheads="1"/>
              </p:cNvSpPr>
              <p:nvPr/>
            </p:nvSpPr>
            <p:spPr bwMode="auto">
              <a:xfrm>
                <a:off x="2572" y="2097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8" name="Rectangle 195"/>
              <p:cNvSpPr>
                <a:spLocks noChangeArrowheads="1"/>
              </p:cNvSpPr>
              <p:nvPr/>
            </p:nvSpPr>
            <p:spPr bwMode="auto">
              <a:xfrm>
                <a:off x="2568" y="2080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9" name="Rectangle 196"/>
              <p:cNvSpPr>
                <a:spLocks noChangeArrowheads="1"/>
              </p:cNvSpPr>
              <p:nvPr/>
            </p:nvSpPr>
            <p:spPr bwMode="auto">
              <a:xfrm>
                <a:off x="2568" y="2088"/>
                <a:ext cx="66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0" name="Rectangle 197"/>
              <p:cNvSpPr>
                <a:spLocks noChangeArrowheads="1"/>
              </p:cNvSpPr>
              <p:nvPr/>
            </p:nvSpPr>
            <p:spPr bwMode="auto">
              <a:xfrm>
                <a:off x="2568" y="2088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1" name="Rectangle 198"/>
              <p:cNvSpPr>
                <a:spLocks noChangeArrowheads="1"/>
              </p:cNvSpPr>
              <p:nvPr/>
            </p:nvSpPr>
            <p:spPr bwMode="auto">
              <a:xfrm>
                <a:off x="2568" y="2084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2" name="Oval 199"/>
              <p:cNvSpPr>
                <a:spLocks noChangeArrowheads="1"/>
              </p:cNvSpPr>
              <p:nvPr/>
            </p:nvSpPr>
            <p:spPr bwMode="auto">
              <a:xfrm>
                <a:off x="2568" y="2055"/>
                <a:ext cx="62" cy="62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3" name="Line 200"/>
              <p:cNvSpPr>
                <a:spLocks noChangeShapeType="1"/>
              </p:cNvSpPr>
              <p:nvPr/>
            </p:nvSpPr>
            <p:spPr bwMode="auto">
              <a:xfrm flipV="1">
                <a:off x="3524" y="1267"/>
                <a:ext cx="0" cy="344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4" name="Freeform 201"/>
              <p:cNvSpPr>
                <a:spLocks/>
              </p:cNvSpPr>
              <p:nvPr/>
            </p:nvSpPr>
            <p:spPr bwMode="auto">
              <a:xfrm>
                <a:off x="3516" y="1611"/>
                <a:ext cx="16" cy="0"/>
              </a:xfrm>
              <a:custGeom>
                <a:avLst/>
                <a:gdLst>
                  <a:gd name="T0" fmla="*/ 0 w 4"/>
                  <a:gd name="T1" fmla="*/ 2 w 4"/>
                  <a:gd name="T2" fmla="*/ 4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0" y="0"/>
                    </a:moveTo>
                    <a:lnTo>
                      <a:pt x="2" y="0"/>
                    </a:lnTo>
                    <a:lnTo>
                      <a:pt x="4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5" name="Freeform 202"/>
              <p:cNvSpPr>
                <a:spLocks/>
              </p:cNvSpPr>
              <p:nvPr/>
            </p:nvSpPr>
            <p:spPr bwMode="auto">
              <a:xfrm>
                <a:off x="3516" y="1267"/>
                <a:ext cx="16" cy="0"/>
              </a:xfrm>
              <a:custGeom>
                <a:avLst/>
                <a:gdLst>
                  <a:gd name="T0" fmla="*/ 4 w 4"/>
                  <a:gd name="T1" fmla="*/ 2 w 4"/>
                  <a:gd name="T2" fmla="*/ 0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4" y="0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6" name="Rectangle 203"/>
              <p:cNvSpPr>
                <a:spLocks noChangeArrowheads="1"/>
              </p:cNvSpPr>
              <p:nvPr/>
            </p:nvSpPr>
            <p:spPr bwMode="auto">
              <a:xfrm>
                <a:off x="3520" y="1404"/>
                <a:ext cx="8" cy="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7" name="Rectangle 204"/>
              <p:cNvSpPr>
                <a:spLocks noChangeArrowheads="1"/>
              </p:cNvSpPr>
              <p:nvPr/>
            </p:nvSpPr>
            <p:spPr bwMode="auto">
              <a:xfrm>
                <a:off x="3516" y="1404"/>
                <a:ext cx="1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6" name="Rectangle 206"/>
            <p:cNvSpPr>
              <a:spLocks noChangeArrowheads="1"/>
            </p:cNvSpPr>
            <p:nvPr/>
          </p:nvSpPr>
          <p:spPr bwMode="auto">
            <a:xfrm>
              <a:off x="3516" y="1466"/>
              <a:ext cx="1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Rectangle 207"/>
            <p:cNvSpPr>
              <a:spLocks noChangeArrowheads="1"/>
            </p:cNvSpPr>
            <p:nvPr/>
          </p:nvSpPr>
          <p:spPr bwMode="auto">
            <a:xfrm>
              <a:off x="3507" y="1408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Rectangle 208"/>
            <p:cNvSpPr>
              <a:spLocks noChangeArrowheads="1"/>
            </p:cNvSpPr>
            <p:nvPr/>
          </p:nvSpPr>
          <p:spPr bwMode="auto">
            <a:xfrm>
              <a:off x="3507" y="1462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Rectangle 209"/>
            <p:cNvSpPr>
              <a:spLocks noChangeArrowheads="1"/>
            </p:cNvSpPr>
            <p:nvPr/>
          </p:nvSpPr>
          <p:spPr bwMode="auto">
            <a:xfrm>
              <a:off x="3503" y="1412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Rectangle 210"/>
            <p:cNvSpPr>
              <a:spLocks noChangeArrowheads="1"/>
            </p:cNvSpPr>
            <p:nvPr/>
          </p:nvSpPr>
          <p:spPr bwMode="auto">
            <a:xfrm>
              <a:off x="3503" y="1458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Rectangle 211"/>
            <p:cNvSpPr>
              <a:spLocks noChangeArrowheads="1"/>
            </p:cNvSpPr>
            <p:nvPr/>
          </p:nvSpPr>
          <p:spPr bwMode="auto">
            <a:xfrm>
              <a:off x="3499" y="1416"/>
              <a:ext cx="5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Rectangle 212"/>
            <p:cNvSpPr>
              <a:spLocks noChangeArrowheads="1"/>
            </p:cNvSpPr>
            <p:nvPr/>
          </p:nvSpPr>
          <p:spPr bwMode="auto">
            <a:xfrm>
              <a:off x="3499" y="1453"/>
              <a:ext cx="50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Rectangle 213"/>
            <p:cNvSpPr>
              <a:spLocks noChangeArrowheads="1"/>
            </p:cNvSpPr>
            <p:nvPr/>
          </p:nvSpPr>
          <p:spPr bwMode="auto">
            <a:xfrm>
              <a:off x="3495" y="1420"/>
              <a:ext cx="5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Rectangle 214"/>
            <p:cNvSpPr>
              <a:spLocks noChangeArrowheads="1"/>
            </p:cNvSpPr>
            <p:nvPr/>
          </p:nvSpPr>
          <p:spPr bwMode="auto">
            <a:xfrm>
              <a:off x="3495" y="1445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Rectangle 215"/>
            <p:cNvSpPr>
              <a:spLocks noChangeArrowheads="1"/>
            </p:cNvSpPr>
            <p:nvPr/>
          </p:nvSpPr>
          <p:spPr bwMode="auto">
            <a:xfrm>
              <a:off x="3491" y="1429"/>
              <a:ext cx="66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Rectangle 216"/>
            <p:cNvSpPr>
              <a:spLocks noChangeArrowheads="1"/>
            </p:cNvSpPr>
            <p:nvPr/>
          </p:nvSpPr>
          <p:spPr bwMode="auto">
            <a:xfrm>
              <a:off x="3491" y="1437"/>
              <a:ext cx="66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Rectangle 217"/>
            <p:cNvSpPr>
              <a:spLocks noChangeArrowheads="1"/>
            </p:cNvSpPr>
            <p:nvPr/>
          </p:nvSpPr>
          <p:spPr bwMode="auto">
            <a:xfrm>
              <a:off x="3491" y="1437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Rectangle 218"/>
            <p:cNvSpPr>
              <a:spLocks noChangeArrowheads="1"/>
            </p:cNvSpPr>
            <p:nvPr/>
          </p:nvSpPr>
          <p:spPr bwMode="auto">
            <a:xfrm>
              <a:off x="3491" y="1433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Oval 219"/>
            <p:cNvSpPr>
              <a:spLocks noChangeArrowheads="1"/>
            </p:cNvSpPr>
            <p:nvPr/>
          </p:nvSpPr>
          <p:spPr bwMode="auto">
            <a:xfrm>
              <a:off x="3491" y="1404"/>
              <a:ext cx="62" cy="62"/>
            </a:xfrm>
            <a:prstGeom prst="ellips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Line 220"/>
            <p:cNvSpPr>
              <a:spLocks noChangeShapeType="1"/>
            </p:cNvSpPr>
            <p:nvPr/>
          </p:nvSpPr>
          <p:spPr bwMode="auto">
            <a:xfrm flipV="1">
              <a:off x="4451" y="682"/>
              <a:ext cx="0" cy="398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Freeform 221"/>
            <p:cNvSpPr>
              <a:spLocks/>
            </p:cNvSpPr>
            <p:nvPr/>
          </p:nvSpPr>
          <p:spPr bwMode="auto">
            <a:xfrm>
              <a:off x="4442" y="1080"/>
              <a:ext cx="17" cy="0"/>
            </a:xfrm>
            <a:custGeom>
              <a:avLst/>
              <a:gdLst>
                <a:gd name="T0" fmla="*/ 0 w 4"/>
                <a:gd name="T1" fmla="*/ 2 w 4"/>
                <a:gd name="T2" fmla="*/ 4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">
                  <a:moveTo>
                    <a:pt x="0" y="0"/>
                  </a:moveTo>
                  <a:lnTo>
                    <a:pt x="2" y="0"/>
                  </a:lnTo>
                  <a:lnTo>
                    <a:pt x="4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222"/>
            <p:cNvSpPr>
              <a:spLocks/>
            </p:cNvSpPr>
            <p:nvPr/>
          </p:nvSpPr>
          <p:spPr bwMode="auto">
            <a:xfrm>
              <a:off x="4442" y="682"/>
              <a:ext cx="17" cy="0"/>
            </a:xfrm>
            <a:custGeom>
              <a:avLst/>
              <a:gdLst>
                <a:gd name="T0" fmla="*/ 4 w 4"/>
                <a:gd name="T1" fmla="*/ 2 w 4"/>
                <a:gd name="T2" fmla="*/ 0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">
                  <a:moveTo>
                    <a:pt x="4" y="0"/>
                  </a:move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Rectangle 223"/>
            <p:cNvSpPr>
              <a:spLocks noChangeArrowheads="1"/>
            </p:cNvSpPr>
            <p:nvPr/>
          </p:nvSpPr>
          <p:spPr bwMode="auto">
            <a:xfrm>
              <a:off x="4446" y="848"/>
              <a:ext cx="9" cy="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Rectangle 224"/>
            <p:cNvSpPr>
              <a:spLocks noChangeArrowheads="1"/>
            </p:cNvSpPr>
            <p:nvPr/>
          </p:nvSpPr>
          <p:spPr bwMode="auto">
            <a:xfrm>
              <a:off x="4442" y="848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Rectangle 225"/>
            <p:cNvSpPr>
              <a:spLocks noChangeArrowheads="1"/>
            </p:cNvSpPr>
            <p:nvPr/>
          </p:nvSpPr>
          <p:spPr bwMode="auto">
            <a:xfrm>
              <a:off x="4442" y="910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Rectangle 226"/>
            <p:cNvSpPr>
              <a:spLocks noChangeArrowheads="1"/>
            </p:cNvSpPr>
            <p:nvPr/>
          </p:nvSpPr>
          <p:spPr bwMode="auto">
            <a:xfrm>
              <a:off x="4434" y="852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Rectangle 227"/>
            <p:cNvSpPr>
              <a:spLocks noChangeArrowheads="1"/>
            </p:cNvSpPr>
            <p:nvPr/>
          </p:nvSpPr>
          <p:spPr bwMode="auto">
            <a:xfrm>
              <a:off x="4434" y="906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Rectangle 228"/>
            <p:cNvSpPr>
              <a:spLocks noChangeArrowheads="1"/>
            </p:cNvSpPr>
            <p:nvPr/>
          </p:nvSpPr>
          <p:spPr bwMode="auto">
            <a:xfrm>
              <a:off x="4430" y="856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Rectangle 229"/>
            <p:cNvSpPr>
              <a:spLocks noChangeArrowheads="1"/>
            </p:cNvSpPr>
            <p:nvPr/>
          </p:nvSpPr>
          <p:spPr bwMode="auto">
            <a:xfrm>
              <a:off x="4430" y="902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Rectangle 230"/>
            <p:cNvSpPr>
              <a:spLocks noChangeArrowheads="1"/>
            </p:cNvSpPr>
            <p:nvPr/>
          </p:nvSpPr>
          <p:spPr bwMode="auto">
            <a:xfrm>
              <a:off x="4426" y="860"/>
              <a:ext cx="4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Rectangle 231"/>
            <p:cNvSpPr>
              <a:spLocks noChangeArrowheads="1"/>
            </p:cNvSpPr>
            <p:nvPr/>
          </p:nvSpPr>
          <p:spPr bwMode="auto">
            <a:xfrm>
              <a:off x="4426" y="898"/>
              <a:ext cx="4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Rectangle 232"/>
            <p:cNvSpPr>
              <a:spLocks noChangeArrowheads="1"/>
            </p:cNvSpPr>
            <p:nvPr/>
          </p:nvSpPr>
          <p:spPr bwMode="auto">
            <a:xfrm>
              <a:off x="4422" y="864"/>
              <a:ext cx="57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Rectangle 233"/>
            <p:cNvSpPr>
              <a:spLocks noChangeArrowheads="1"/>
            </p:cNvSpPr>
            <p:nvPr/>
          </p:nvSpPr>
          <p:spPr bwMode="auto">
            <a:xfrm>
              <a:off x="4422" y="889"/>
              <a:ext cx="57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" name="Rectangle 234"/>
            <p:cNvSpPr>
              <a:spLocks noChangeArrowheads="1"/>
            </p:cNvSpPr>
            <p:nvPr/>
          </p:nvSpPr>
          <p:spPr bwMode="auto">
            <a:xfrm>
              <a:off x="4417" y="873"/>
              <a:ext cx="67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" name="Rectangle 235"/>
            <p:cNvSpPr>
              <a:spLocks noChangeArrowheads="1"/>
            </p:cNvSpPr>
            <p:nvPr/>
          </p:nvSpPr>
          <p:spPr bwMode="auto">
            <a:xfrm>
              <a:off x="4417" y="881"/>
              <a:ext cx="67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" name="Rectangle 236"/>
            <p:cNvSpPr>
              <a:spLocks noChangeArrowheads="1"/>
            </p:cNvSpPr>
            <p:nvPr/>
          </p:nvSpPr>
          <p:spPr bwMode="auto">
            <a:xfrm>
              <a:off x="4417" y="881"/>
              <a:ext cx="6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Rectangle 237"/>
            <p:cNvSpPr>
              <a:spLocks noChangeArrowheads="1"/>
            </p:cNvSpPr>
            <p:nvPr/>
          </p:nvSpPr>
          <p:spPr bwMode="auto">
            <a:xfrm>
              <a:off x="4417" y="877"/>
              <a:ext cx="6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Oval 238"/>
            <p:cNvSpPr>
              <a:spLocks noChangeArrowheads="1"/>
            </p:cNvSpPr>
            <p:nvPr/>
          </p:nvSpPr>
          <p:spPr bwMode="auto">
            <a:xfrm>
              <a:off x="4417" y="848"/>
              <a:ext cx="62" cy="62"/>
            </a:xfrm>
            <a:prstGeom prst="ellips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" name="Rectangle 239"/>
            <p:cNvSpPr>
              <a:spLocks noChangeArrowheads="1"/>
            </p:cNvSpPr>
            <p:nvPr/>
          </p:nvSpPr>
          <p:spPr bwMode="auto">
            <a:xfrm>
              <a:off x="2562" y="2858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240"/>
            <p:cNvSpPr>
              <a:spLocks noChangeArrowheads="1"/>
            </p:cNvSpPr>
            <p:nvPr/>
          </p:nvSpPr>
          <p:spPr bwMode="auto">
            <a:xfrm>
              <a:off x="3440" y="2540"/>
              <a:ext cx="1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14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241"/>
            <p:cNvSpPr>
              <a:spLocks noChangeArrowheads="1"/>
            </p:cNvSpPr>
            <p:nvPr/>
          </p:nvSpPr>
          <p:spPr bwMode="auto">
            <a:xfrm>
              <a:off x="4525" y="1996"/>
              <a:ext cx="683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19 T2N0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Rectangle 242"/>
            <p:cNvSpPr>
              <a:spLocks noChangeArrowheads="1"/>
            </p:cNvSpPr>
            <p:nvPr/>
          </p:nvSpPr>
          <p:spPr bwMode="auto">
            <a:xfrm>
              <a:off x="2531" y="2366"/>
              <a:ext cx="13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Rectangle 243"/>
            <p:cNvSpPr>
              <a:spLocks noChangeArrowheads="1"/>
            </p:cNvSpPr>
            <p:nvPr/>
          </p:nvSpPr>
          <p:spPr bwMode="auto">
            <a:xfrm>
              <a:off x="3452" y="1910"/>
              <a:ext cx="1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19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Rectangle 244"/>
            <p:cNvSpPr>
              <a:spLocks noChangeArrowheads="1"/>
            </p:cNvSpPr>
            <p:nvPr/>
          </p:nvSpPr>
          <p:spPr bwMode="auto">
            <a:xfrm>
              <a:off x="4525" y="1588"/>
              <a:ext cx="84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26 T2N1-3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Rectangle 245"/>
            <p:cNvSpPr>
              <a:spLocks noChangeArrowheads="1"/>
            </p:cNvSpPr>
            <p:nvPr/>
          </p:nvSpPr>
          <p:spPr bwMode="auto">
            <a:xfrm>
              <a:off x="2519" y="1790"/>
              <a:ext cx="1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Rectangle 246"/>
            <p:cNvSpPr>
              <a:spLocks noChangeArrowheads="1"/>
            </p:cNvSpPr>
            <p:nvPr/>
          </p:nvSpPr>
          <p:spPr bwMode="auto">
            <a:xfrm>
              <a:off x="3442" y="1091"/>
              <a:ext cx="1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31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Rectangle 247"/>
            <p:cNvSpPr>
              <a:spLocks noChangeArrowheads="1"/>
            </p:cNvSpPr>
            <p:nvPr/>
          </p:nvSpPr>
          <p:spPr bwMode="auto">
            <a:xfrm>
              <a:off x="4525" y="771"/>
              <a:ext cx="84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41 T2N4-9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48" name="Rectangle 247"/>
          <p:cNvSpPr/>
          <p:nvPr/>
        </p:nvSpPr>
        <p:spPr>
          <a:xfrm>
            <a:off x="0" y="186187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Nodal Status and Distant Recurrence, </a:t>
            </a:r>
            <a:r>
              <a:rPr lang="en-GB" sz="24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Years 5 to 20</a:t>
            </a:r>
          </a:p>
          <a:p>
            <a:pPr algn="ctr"/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T2 disease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3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0" y="561975"/>
            <a:ext cx="9144000" cy="6323013"/>
            <a:chOff x="0" y="354"/>
            <a:chExt cx="5760" cy="3983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0" y="354"/>
              <a:ext cx="5760" cy="39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683" y="3238"/>
              <a:ext cx="4427" cy="0"/>
            </a:xfrm>
            <a:prstGeom prst="line">
              <a:avLst/>
            </a:pr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683" y="3238"/>
              <a:ext cx="0" cy="41"/>
            </a:xfrm>
            <a:prstGeom prst="line">
              <a:avLst/>
            </a:pr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1610" y="3238"/>
              <a:ext cx="0" cy="41"/>
            </a:xfrm>
            <a:prstGeom prst="line">
              <a:avLst/>
            </a:pr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2537" y="3238"/>
              <a:ext cx="0" cy="41"/>
            </a:xfrm>
            <a:prstGeom prst="line">
              <a:avLst/>
            </a:pr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3459" y="3238"/>
              <a:ext cx="0" cy="41"/>
            </a:xfrm>
            <a:prstGeom prst="line">
              <a:avLst/>
            </a:pr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4386" y="3238"/>
              <a:ext cx="0" cy="41"/>
            </a:xfrm>
            <a:prstGeom prst="line">
              <a:avLst/>
            </a:pr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612" y="3316"/>
              <a:ext cx="206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1539" y="3316"/>
              <a:ext cx="206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410" y="3316"/>
              <a:ext cx="318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3332" y="3316"/>
              <a:ext cx="318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4259" y="3316"/>
              <a:ext cx="318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 flipV="1">
              <a:off x="683" y="632"/>
              <a:ext cx="0" cy="2606"/>
            </a:xfrm>
            <a:prstGeom prst="line">
              <a:avLst/>
            </a:pr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 flipH="1">
              <a:off x="646" y="3238"/>
              <a:ext cx="37" cy="0"/>
            </a:xfrm>
            <a:prstGeom prst="line">
              <a:avLst/>
            </a:pr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H="1">
              <a:off x="646" y="2802"/>
              <a:ext cx="37" cy="0"/>
            </a:xfrm>
            <a:prstGeom prst="line">
              <a:avLst/>
            </a:pr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flipH="1">
              <a:off x="646" y="2370"/>
              <a:ext cx="37" cy="0"/>
            </a:xfrm>
            <a:prstGeom prst="line">
              <a:avLst/>
            </a:pr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 flipH="1">
              <a:off x="646" y="1935"/>
              <a:ext cx="37" cy="0"/>
            </a:xfrm>
            <a:prstGeom prst="line">
              <a:avLst/>
            </a:pr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flipH="1">
              <a:off x="646" y="1499"/>
              <a:ext cx="37" cy="0"/>
            </a:xfrm>
            <a:prstGeom prst="line">
              <a:avLst/>
            </a:pr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flipH="1">
              <a:off x="646" y="1068"/>
              <a:ext cx="37" cy="0"/>
            </a:xfrm>
            <a:prstGeom prst="line">
              <a:avLst/>
            </a:pr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flipH="1">
              <a:off x="646" y="632"/>
              <a:ext cx="37" cy="0"/>
            </a:xfrm>
            <a:prstGeom prst="line">
              <a:avLst/>
            </a:pr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Rectangle 24"/>
            <p:cNvSpPr>
              <a:spLocks noChangeArrowheads="1"/>
            </p:cNvSpPr>
            <p:nvPr/>
          </p:nvSpPr>
          <p:spPr bwMode="auto">
            <a:xfrm>
              <a:off x="496" y="3119"/>
              <a:ext cx="207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384" y="2252"/>
              <a:ext cx="319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384" y="1381"/>
              <a:ext cx="319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27"/>
            <p:cNvSpPr>
              <a:spLocks noChangeArrowheads="1"/>
            </p:cNvSpPr>
            <p:nvPr/>
          </p:nvSpPr>
          <p:spPr bwMode="auto">
            <a:xfrm>
              <a:off x="384" y="514"/>
              <a:ext cx="319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8"/>
            <p:cNvSpPr>
              <a:spLocks noChangeArrowheads="1"/>
            </p:cNvSpPr>
            <p:nvPr/>
          </p:nvSpPr>
          <p:spPr bwMode="auto">
            <a:xfrm rot="16200000">
              <a:off x="-828" y="1802"/>
              <a:ext cx="2134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Distant recurrence, %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4547" y="3303"/>
              <a:ext cx="612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years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687" y="3109"/>
              <a:ext cx="923" cy="12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Rectangle 31"/>
            <p:cNvSpPr>
              <a:spLocks noChangeArrowheads="1"/>
            </p:cNvSpPr>
            <p:nvPr/>
          </p:nvSpPr>
          <p:spPr bwMode="auto">
            <a:xfrm>
              <a:off x="687" y="3109"/>
              <a:ext cx="923" cy="129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Rectangle 32"/>
            <p:cNvSpPr>
              <a:spLocks noChangeArrowheads="1"/>
            </p:cNvSpPr>
            <p:nvPr/>
          </p:nvSpPr>
          <p:spPr bwMode="auto">
            <a:xfrm>
              <a:off x="733" y="2939"/>
              <a:ext cx="968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ET for 5 years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417" y="3628"/>
              <a:ext cx="4240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No. at risk (and, in each 5-year period, no. of events and annual rate)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128" y="4018"/>
              <a:ext cx="447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T1a/bN0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Rectangle 35"/>
            <p:cNvSpPr>
              <a:spLocks noChangeArrowheads="1"/>
            </p:cNvSpPr>
            <p:nvPr/>
          </p:nvSpPr>
          <p:spPr bwMode="auto">
            <a:xfrm>
              <a:off x="1432" y="4018"/>
              <a:ext cx="306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5527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36"/>
            <p:cNvSpPr>
              <a:spLocks noChangeArrowheads="1"/>
            </p:cNvSpPr>
            <p:nvPr/>
          </p:nvSpPr>
          <p:spPr bwMode="auto">
            <a:xfrm>
              <a:off x="1824" y="4018"/>
              <a:ext cx="526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(96, 0.5%)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Rectangle 37"/>
            <p:cNvSpPr>
              <a:spLocks noChangeArrowheads="1"/>
            </p:cNvSpPr>
            <p:nvPr/>
          </p:nvSpPr>
          <p:spPr bwMode="auto">
            <a:xfrm>
              <a:off x="2388" y="4018"/>
              <a:ext cx="277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2053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Rectangle 38"/>
            <p:cNvSpPr>
              <a:spLocks noChangeArrowheads="1"/>
            </p:cNvSpPr>
            <p:nvPr/>
          </p:nvSpPr>
          <p:spPr bwMode="auto">
            <a:xfrm>
              <a:off x="2747" y="4018"/>
              <a:ext cx="526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(47, 0.8%)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39"/>
            <p:cNvSpPr>
              <a:spLocks noChangeArrowheads="1"/>
            </p:cNvSpPr>
            <p:nvPr/>
          </p:nvSpPr>
          <p:spPr bwMode="auto">
            <a:xfrm>
              <a:off x="3340" y="4018"/>
              <a:ext cx="248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704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40"/>
            <p:cNvSpPr>
              <a:spLocks noChangeArrowheads="1"/>
            </p:cNvSpPr>
            <p:nvPr/>
          </p:nvSpPr>
          <p:spPr bwMode="auto">
            <a:xfrm>
              <a:off x="3674" y="4018"/>
              <a:ext cx="526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(12, 0.7%)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41"/>
            <p:cNvSpPr>
              <a:spLocks noChangeArrowheads="1"/>
            </p:cNvSpPr>
            <p:nvPr/>
          </p:nvSpPr>
          <p:spPr bwMode="auto">
            <a:xfrm>
              <a:off x="4258" y="4018"/>
              <a:ext cx="219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131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Rectangle 42"/>
            <p:cNvSpPr>
              <a:spLocks noChangeArrowheads="1"/>
            </p:cNvSpPr>
            <p:nvPr/>
          </p:nvSpPr>
          <p:spPr bwMode="auto">
            <a:xfrm>
              <a:off x="128" y="3835"/>
              <a:ext cx="352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T1cN0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Rectangle 43"/>
            <p:cNvSpPr>
              <a:spLocks noChangeArrowheads="1"/>
            </p:cNvSpPr>
            <p:nvPr/>
          </p:nvSpPr>
          <p:spPr bwMode="auto">
            <a:xfrm>
              <a:off x="1403" y="3835"/>
              <a:ext cx="335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13875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Rectangle 44"/>
            <p:cNvSpPr>
              <a:spLocks noChangeArrowheads="1"/>
            </p:cNvSpPr>
            <p:nvPr/>
          </p:nvSpPr>
          <p:spPr bwMode="auto">
            <a:xfrm>
              <a:off x="1767" y="3835"/>
              <a:ext cx="583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(413, 0.8%)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Rectangle 45"/>
            <p:cNvSpPr>
              <a:spLocks noChangeArrowheads="1"/>
            </p:cNvSpPr>
            <p:nvPr/>
          </p:nvSpPr>
          <p:spPr bwMode="auto">
            <a:xfrm>
              <a:off x="2388" y="3835"/>
              <a:ext cx="277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5967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Rectangle 46"/>
            <p:cNvSpPr>
              <a:spLocks noChangeArrowheads="1"/>
            </p:cNvSpPr>
            <p:nvPr/>
          </p:nvSpPr>
          <p:spPr bwMode="auto">
            <a:xfrm>
              <a:off x="2690" y="3835"/>
              <a:ext cx="583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(171, 1.1%)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Rectangle 47"/>
            <p:cNvSpPr>
              <a:spLocks noChangeArrowheads="1"/>
            </p:cNvSpPr>
            <p:nvPr/>
          </p:nvSpPr>
          <p:spPr bwMode="auto">
            <a:xfrm>
              <a:off x="3311" y="3835"/>
              <a:ext cx="277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1641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Rectangle 48"/>
            <p:cNvSpPr>
              <a:spLocks noChangeArrowheads="1"/>
            </p:cNvSpPr>
            <p:nvPr/>
          </p:nvSpPr>
          <p:spPr bwMode="auto">
            <a:xfrm>
              <a:off x="3674" y="3835"/>
              <a:ext cx="526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(46, 1.2%)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Rectangle 49"/>
            <p:cNvSpPr>
              <a:spLocks noChangeArrowheads="1"/>
            </p:cNvSpPr>
            <p:nvPr/>
          </p:nvSpPr>
          <p:spPr bwMode="auto">
            <a:xfrm>
              <a:off x="4258" y="3835"/>
              <a:ext cx="219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309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Freeform 50"/>
            <p:cNvSpPr>
              <a:spLocks/>
            </p:cNvSpPr>
            <p:nvPr/>
          </p:nvSpPr>
          <p:spPr bwMode="auto">
            <a:xfrm>
              <a:off x="1610" y="2653"/>
              <a:ext cx="1849" cy="585"/>
            </a:xfrm>
            <a:custGeom>
              <a:avLst/>
              <a:gdLst>
                <a:gd name="T0" fmla="*/ 0 w 447"/>
                <a:gd name="T1" fmla="*/ 141 h 141"/>
                <a:gd name="T2" fmla="*/ 45 w 447"/>
                <a:gd name="T3" fmla="*/ 132 h 141"/>
                <a:gd name="T4" fmla="*/ 89 w 447"/>
                <a:gd name="T5" fmla="*/ 121 h 141"/>
                <a:gd name="T6" fmla="*/ 134 w 447"/>
                <a:gd name="T7" fmla="*/ 108 h 141"/>
                <a:gd name="T8" fmla="*/ 179 w 447"/>
                <a:gd name="T9" fmla="*/ 98 h 141"/>
                <a:gd name="T10" fmla="*/ 224 w 447"/>
                <a:gd name="T11" fmla="*/ 85 h 141"/>
                <a:gd name="T12" fmla="*/ 268 w 447"/>
                <a:gd name="T13" fmla="*/ 71 h 141"/>
                <a:gd name="T14" fmla="*/ 313 w 447"/>
                <a:gd name="T15" fmla="*/ 58 h 141"/>
                <a:gd name="T16" fmla="*/ 358 w 447"/>
                <a:gd name="T17" fmla="*/ 43 h 141"/>
                <a:gd name="T18" fmla="*/ 402 w 447"/>
                <a:gd name="T19" fmla="*/ 25 h 141"/>
                <a:gd name="T20" fmla="*/ 447 w 447"/>
                <a:gd name="T21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7" h="141">
                  <a:moveTo>
                    <a:pt x="0" y="141"/>
                  </a:moveTo>
                  <a:lnTo>
                    <a:pt x="45" y="132"/>
                  </a:lnTo>
                  <a:lnTo>
                    <a:pt x="89" y="121"/>
                  </a:lnTo>
                  <a:lnTo>
                    <a:pt x="134" y="108"/>
                  </a:lnTo>
                  <a:lnTo>
                    <a:pt x="179" y="98"/>
                  </a:lnTo>
                  <a:lnTo>
                    <a:pt x="224" y="85"/>
                  </a:lnTo>
                  <a:lnTo>
                    <a:pt x="268" y="71"/>
                  </a:lnTo>
                  <a:lnTo>
                    <a:pt x="313" y="58"/>
                  </a:lnTo>
                  <a:lnTo>
                    <a:pt x="358" y="43"/>
                  </a:lnTo>
                  <a:lnTo>
                    <a:pt x="402" y="25"/>
                  </a:lnTo>
                  <a:lnTo>
                    <a:pt x="447" y="0"/>
                  </a:lnTo>
                </a:path>
              </a:pathLst>
            </a:cu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" name="Freeform 51"/>
            <p:cNvSpPr>
              <a:spLocks noEditPoints="1"/>
            </p:cNvSpPr>
            <p:nvPr/>
          </p:nvSpPr>
          <p:spPr bwMode="auto">
            <a:xfrm>
              <a:off x="3538" y="2337"/>
              <a:ext cx="848" cy="286"/>
            </a:xfrm>
            <a:custGeom>
              <a:avLst/>
              <a:gdLst>
                <a:gd name="T0" fmla="*/ 0 w 205"/>
                <a:gd name="T1" fmla="*/ 69 h 69"/>
                <a:gd name="T2" fmla="*/ 19 w 205"/>
                <a:gd name="T3" fmla="*/ 62 h 69"/>
                <a:gd name="T4" fmla="*/ 26 w 205"/>
                <a:gd name="T5" fmla="*/ 60 h 69"/>
                <a:gd name="T6" fmla="*/ 39 w 205"/>
                <a:gd name="T7" fmla="*/ 56 h 69"/>
                <a:gd name="T8" fmla="*/ 58 w 205"/>
                <a:gd name="T9" fmla="*/ 49 h 69"/>
                <a:gd name="T10" fmla="*/ 71 w 205"/>
                <a:gd name="T11" fmla="*/ 45 h 69"/>
                <a:gd name="T12" fmla="*/ 77 w 205"/>
                <a:gd name="T13" fmla="*/ 43 h 69"/>
                <a:gd name="T14" fmla="*/ 96 w 205"/>
                <a:gd name="T15" fmla="*/ 36 h 69"/>
                <a:gd name="T16" fmla="*/ 115 w 205"/>
                <a:gd name="T17" fmla="*/ 30 h 69"/>
                <a:gd name="T18" fmla="*/ 115 w 205"/>
                <a:gd name="T19" fmla="*/ 30 h 69"/>
                <a:gd name="T20" fmla="*/ 135 w 205"/>
                <a:gd name="T21" fmla="*/ 23 h 69"/>
                <a:gd name="T22" fmla="*/ 155 w 205"/>
                <a:gd name="T23" fmla="*/ 17 h 69"/>
                <a:gd name="T24" fmla="*/ 174 w 205"/>
                <a:gd name="T25" fmla="*/ 10 h 69"/>
                <a:gd name="T26" fmla="*/ 194 w 205"/>
                <a:gd name="T27" fmla="*/ 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5" h="69">
                  <a:moveTo>
                    <a:pt x="19" y="62"/>
                  </a:moveTo>
                  <a:lnTo>
                    <a:pt x="26" y="60"/>
                  </a:lnTo>
                  <a:lnTo>
                    <a:pt x="39" y="56"/>
                  </a:lnTo>
                  <a:moveTo>
                    <a:pt x="58" y="49"/>
                  </a:moveTo>
                  <a:lnTo>
                    <a:pt x="71" y="45"/>
                  </a:lnTo>
                  <a:lnTo>
                    <a:pt x="77" y="43"/>
                  </a:lnTo>
                  <a:moveTo>
                    <a:pt x="96" y="36"/>
                  </a:moveTo>
                  <a:lnTo>
                    <a:pt x="115" y="30"/>
                  </a:lnTo>
                  <a:lnTo>
                    <a:pt x="115" y="30"/>
                  </a:lnTo>
                  <a:moveTo>
                    <a:pt x="135" y="23"/>
                  </a:moveTo>
                  <a:lnTo>
                    <a:pt x="155" y="17"/>
                  </a:lnTo>
                  <a:moveTo>
                    <a:pt x="174" y="10"/>
                  </a:moveTo>
                  <a:lnTo>
                    <a:pt x="194" y="4"/>
                  </a:lnTo>
                </a:path>
              </a:pathLst>
            </a:cu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" name="Line 52"/>
            <p:cNvSpPr>
              <a:spLocks noChangeShapeType="1"/>
            </p:cNvSpPr>
            <p:nvPr/>
          </p:nvSpPr>
          <p:spPr bwMode="auto">
            <a:xfrm flipV="1">
              <a:off x="2537" y="2960"/>
              <a:ext cx="0" cy="95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2524" y="3055"/>
              <a:ext cx="21" cy="0"/>
            </a:xfrm>
            <a:custGeom>
              <a:avLst/>
              <a:gdLst>
                <a:gd name="T0" fmla="*/ 0 w 5"/>
                <a:gd name="T1" fmla="*/ 3 w 5"/>
                <a:gd name="T2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3" y="0"/>
                  </a:lnTo>
                  <a:lnTo>
                    <a:pt x="5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2524" y="2960"/>
              <a:ext cx="21" cy="0"/>
            </a:xfrm>
            <a:custGeom>
              <a:avLst/>
              <a:gdLst>
                <a:gd name="T0" fmla="*/ 5 w 5"/>
                <a:gd name="T1" fmla="*/ 3 w 5"/>
                <a:gd name="T2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3" y="0"/>
                  </a:lnTo>
                  <a:lnTo>
                    <a:pt x="0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" name="Rectangle 55"/>
            <p:cNvSpPr>
              <a:spLocks noChangeArrowheads="1"/>
            </p:cNvSpPr>
            <p:nvPr/>
          </p:nvSpPr>
          <p:spPr bwMode="auto">
            <a:xfrm>
              <a:off x="2532" y="2972"/>
              <a:ext cx="9" cy="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2528" y="2972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2528" y="3034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2520" y="2976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2520" y="3030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2516" y="2980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2516" y="3026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512" y="2984"/>
              <a:ext cx="49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" name="Rectangle 63"/>
            <p:cNvSpPr>
              <a:spLocks noChangeArrowheads="1"/>
            </p:cNvSpPr>
            <p:nvPr/>
          </p:nvSpPr>
          <p:spPr bwMode="auto">
            <a:xfrm>
              <a:off x="2512" y="3022"/>
              <a:ext cx="4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508" y="2989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2508" y="3013"/>
              <a:ext cx="5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2503" y="2997"/>
              <a:ext cx="67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" name="Rectangle 67"/>
            <p:cNvSpPr>
              <a:spLocks noChangeArrowheads="1"/>
            </p:cNvSpPr>
            <p:nvPr/>
          </p:nvSpPr>
          <p:spPr bwMode="auto">
            <a:xfrm>
              <a:off x="2503" y="3005"/>
              <a:ext cx="67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2503" y="3005"/>
              <a:ext cx="6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2503" y="3001"/>
              <a:ext cx="6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" name="Oval 70"/>
            <p:cNvSpPr>
              <a:spLocks noChangeArrowheads="1"/>
            </p:cNvSpPr>
            <p:nvPr/>
          </p:nvSpPr>
          <p:spPr bwMode="auto">
            <a:xfrm>
              <a:off x="2503" y="2972"/>
              <a:ext cx="63" cy="62"/>
            </a:xfrm>
            <a:prstGeom prst="ellips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 flipV="1">
              <a:off x="3459" y="2541"/>
              <a:ext cx="0" cy="224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2" name="Freeform 72"/>
            <p:cNvSpPr>
              <a:spLocks/>
            </p:cNvSpPr>
            <p:nvPr/>
          </p:nvSpPr>
          <p:spPr bwMode="auto">
            <a:xfrm>
              <a:off x="3451" y="2765"/>
              <a:ext cx="17" cy="0"/>
            </a:xfrm>
            <a:custGeom>
              <a:avLst/>
              <a:gdLst>
                <a:gd name="T0" fmla="*/ 0 w 4"/>
                <a:gd name="T1" fmla="*/ 2 w 4"/>
                <a:gd name="T2" fmla="*/ 4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">
                  <a:moveTo>
                    <a:pt x="0" y="0"/>
                  </a:moveTo>
                  <a:lnTo>
                    <a:pt x="2" y="0"/>
                  </a:lnTo>
                  <a:lnTo>
                    <a:pt x="4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3" name="Freeform 73"/>
            <p:cNvSpPr>
              <a:spLocks/>
            </p:cNvSpPr>
            <p:nvPr/>
          </p:nvSpPr>
          <p:spPr bwMode="auto">
            <a:xfrm>
              <a:off x="3451" y="2541"/>
              <a:ext cx="17" cy="0"/>
            </a:xfrm>
            <a:custGeom>
              <a:avLst/>
              <a:gdLst>
                <a:gd name="T0" fmla="*/ 4 w 4"/>
                <a:gd name="T1" fmla="*/ 2 w 4"/>
                <a:gd name="T2" fmla="*/ 0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">
                  <a:moveTo>
                    <a:pt x="4" y="0"/>
                  </a:move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3455" y="2619"/>
              <a:ext cx="9" cy="6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5" name="Rectangle 75"/>
            <p:cNvSpPr>
              <a:spLocks noChangeArrowheads="1"/>
            </p:cNvSpPr>
            <p:nvPr/>
          </p:nvSpPr>
          <p:spPr bwMode="auto">
            <a:xfrm>
              <a:off x="3451" y="2619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3451" y="2682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7" name="Rectangle 77"/>
            <p:cNvSpPr>
              <a:spLocks noChangeArrowheads="1"/>
            </p:cNvSpPr>
            <p:nvPr/>
          </p:nvSpPr>
          <p:spPr bwMode="auto">
            <a:xfrm>
              <a:off x="3443" y="2623"/>
              <a:ext cx="33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" name="Rectangle 78"/>
            <p:cNvSpPr>
              <a:spLocks noChangeArrowheads="1"/>
            </p:cNvSpPr>
            <p:nvPr/>
          </p:nvSpPr>
          <p:spPr bwMode="auto">
            <a:xfrm>
              <a:off x="3443" y="2677"/>
              <a:ext cx="33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" name="Rectangle 79"/>
            <p:cNvSpPr>
              <a:spLocks noChangeArrowheads="1"/>
            </p:cNvSpPr>
            <p:nvPr/>
          </p:nvSpPr>
          <p:spPr bwMode="auto">
            <a:xfrm>
              <a:off x="3439" y="2628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" name="Rectangle 80"/>
            <p:cNvSpPr>
              <a:spLocks noChangeArrowheads="1"/>
            </p:cNvSpPr>
            <p:nvPr/>
          </p:nvSpPr>
          <p:spPr bwMode="auto">
            <a:xfrm>
              <a:off x="3439" y="2673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" name="Rectangle 81"/>
            <p:cNvSpPr>
              <a:spLocks noChangeArrowheads="1"/>
            </p:cNvSpPr>
            <p:nvPr/>
          </p:nvSpPr>
          <p:spPr bwMode="auto">
            <a:xfrm>
              <a:off x="3435" y="2632"/>
              <a:ext cx="4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" name="Rectangle 82"/>
            <p:cNvSpPr>
              <a:spLocks noChangeArrowheads="1"/>
            </p:cNvSpPr>
            <p:nvPr/>
          </p:nvSpPr>
          <p:spPr bwMode="auto">
            <a:xfrm>
              <a:off x="3435" y="2669"/>
              <a:ext cx="4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" name="Rectangle 83"/>
            <p:cNvSpPr>
              <a:spLocks noChangeArrowheads="1"/>
            </p:cNvSpPr>
            <p:nvPr/>
          </p:nvSpPr>
          <p:spPr bwMode="auto">
            <a:xfrm>
              <a:off x="3430" y="2636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" name="Rectangle 84"/>
            <p:cNvSpPr>
              <a:spLocks noChangeArrowheads="1"/>
            </p:cNvSpPr>
            <p:nvPr/>
          </p:nvSpPr>
          <p:spPr bwMode="auto">
            <a:xfrm>
              <a:off x="3430" y="2661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" name="Rectangle 85"/>
            <p:cNvSpPr>
              <a:spLocks noChangeArrowheads="1"/>
            </p:cNvSpPr>
            <p:nvPr/>
          </p:nvSpPr>
          <p:spPr bwMode="auto">
            <a:xfrm>
              <a:off x="3426" y="2644"/>
              <a:ext cx="66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" name="Rectangle 86"/>
            <p:cNvSpPr>
              <a:spLocks noChangeArrowheads="1"/>
            </p:cNvSpPr>
            <p:nvPr/>
          </p:nvSpPr>
          <p:spPr bwMode="auto">
            <a:xfrm>
              <a:off x="3426" y="2653"/>
              <a:ext cx="66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" name="Rectangle 87"/>
            <p:cNvSpPr>
              <a:spLocks noChangeArrowheads="1"/>
            </p:cNvSpPr>
            <p:nvPr/>
          </p:nvSpPr>
          <p:spPr bwMode="auto">
            <a:xfrm>
              <a:off x="3426" y="2653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" name="Rectangle 88"/>
            <p:cNvSpPr>
              <a:spLocks noChangeArrowheads="1"/>
            </p:cNvSpPr>
            <p:nvPr/>
          </p:nvSpPr>
          <p:spPr bwMode="auto">
            <a:xfrm>
              <a:off x="3426" y="2648"/>
              <a:ext cx="66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" name="Oval 89"/>
            <p:cNvSpPr>
              <a:spLocks noChangeArrowheads="1"/>
            </p:cNvSpPr>
            <p:nvPr/>
          </p:nvSpPr>
          <p:spPr bwMode="auto">
            <a:xfrm>
              <a:off x="3426" y="2619"/>
              <a:ext cx="62" cy="63"/>
            </a:xfrm>
            <a:prstGeom prst="ellips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" name="Line 90"/>
            <p:cNvSpPr>
              <a:spLocks noChangeShapeType="1"/>
            </p:cNvSpPr>
            <p:nvPr/>
          </p:nvSpPr>
          <p:spPr bwMode="auto">
            <a:xfrm flipV="1">
              <a:off x="4386" y="2184"/>
              <a:ext cx="0" cy="311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" name="Freeform 91"/>
            <p:cNvSpPr>
              <a:spLocks/>
            </p:cNvSpPr>
            <p:nvPr/>
          </p:nvSpPr>
          <p:spPr bwMode="auto">
            <a:xfrm>
              <a:off x="4378" y="2495"/>
              <a:ext cx="17" cy="0"/>
            </a:xfrm>
            <a:custGeom>
              <a:avLst/>
              <a:gdLst>
                <a:gd name="T0" fmla="*/ 0 w 4"/>
                <a:gd name="T1" fmla="*/ 2 w 4"/>
                <a:gd name="T2" fmla="*/ 4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">
                  <a:moveTo>
                    <a:pt x="0" y="0"/>
                  </a:moveTo>
                  <a:lnTo>
                    <a:pt x="2" y="0"/>
                  </a:lnTo>
                  <a:lnTo>
                    <a:pt x="4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" name="Freeform 92"/>
            <p:cNvSpPr>
              <a:spLocks/>
            </p:cNvSpPr>
            <p:nvPr/>
          </p:nvSpPr>
          <p:spPr bwMode="auto">
            <a:xfrm>
              <a:off x="4378" y="2184"/>
              <a:ext cx="17" cy="0"/>
            </a:xfrm>
            <a:custGeom>
              <a:avLst/>
              <a:gdLst>
                <a:gd name="T0" fmla="*/ 4 w 4"/>
                <a:gd name="T1" fmla="*/ 2 w 4"/>
                <a:gd name="T2" fmla="*/ 0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">
                  <a:moveTo>
                    <a:pt x="4" y="0"/>
                  </a:move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" name="Rectangle 93"/>
            <p:cNvSpPr>
              <a:spLocks noChangeArrowheads="1"/>
            </p:cNvSpPr>
            <p:nvPr/>
          </p:nvSpPr>
          <p:spPr bwMode="auto">
            <a:xfrm>
              <a:off x="4382" y="2304"/>
              <a:ext cx="8" cy="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" name="Rectangle 94"/>
            <p:cNvSpPr>
              <a:spLocks noChangeArrowheads="1"/>
            </p:cNvSpPr>
            <p:nvPr/>
          </p:nvSpPr>
          <p:spPr bwMode="auto">
            <a:xfrm>
              <a:off x="4378" y="2304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" name="Rectangle 95"/>
            <p:cNvSpPr>
              <a:spLocks noChangeArrowheads="1"/>
            </p:cNvSpPr>
            <p:nvPr/>
          </p:nvSpPr>
          <p:spPr bwMode="auto">
            <a:xfrm>
              <a:off x="4378" y="2366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" name="Rectangle 96"/>
            <p:cNvSpPr>
              <a:spLocks noChangeArrowheads="1"/>
            </p:cNvSpPr>
            <p:nvPr/>
          </p:nvSpPr>
          <p:spPr bwMode="auto">
            <a:xfrm>
              <a:off x="4370" y="2308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" name="Rectangle 97"/>
            <p:cNvSpPr>
              <a:spLocks noChangeArrowheads="1"/>
            </p:cNvSpPr>
            <p:nvPr/>
          </p:nvSpPr>
          <p:spPr bwMode="auto">
            <a:xfrm>
              <a:off x="4370" y="2362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" name="Rectangle 98"/>
            <p:cNvSpPr>
              <a:spLocks noChangeArrowheads="1"/>
            </p:cNvSpPr>
            <p:nvPr/>
          </p:nvSpPr>
          <p:spPr bwMode="auto">
            <a:xfrm>
              <a:off x="4366" y="2312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" name="Rectangle 99"/>
            <p:cNvSpPr>
              <a:spLocks noChangeArrowheads="1"/>
            </p:cNvSpPr>
            <p:nvPr/>
          </p:nvSpPr>
          <p:spPr bwMode="auto">
            <a:xfrm>
              <a:off x="4366" y="2358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" name="Rectangle 100"/>
            <p:cNvSpPr>
              <a:spLocks noChangeArrowheads="1"/>
            </p:cNvSpPr>
            <p:nvPr/>
          </p:nvSpPr>
          <p:spPr bwMode="auto">
            <a:xfrm>
              <a:off x="4361" y="2316"/>
              <a:ext cx="50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" name="Rectangle 101"/>
            <p:cNvSpPr>
              <a:spLocks noChangeArrowheads="1"/>
            </p:cNvSpPr>
            <p:nvPr/>
          </p:nvSpPr>
          <p:spPr bwMode="auto">
            <a:xfrm>
              <a:off x="4361" y="2354"/>
              <a:ext cx="5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" name="Rectangle 102"/>
            <p:cNvSpPr>
              <a:spLocks noChangeArrowheads="1"/>
            </p:cNvSpPr>
            <p:nvPr/>
          </p:nvSpPr>
          <p:spPr bwMode="auto">
            <a:xfrm>
              <a:off x="4357" y="2321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" name="Rectangle 103"/>
            <p:cNvSpPr>
              <a:spLocks noChangeArrowheads="1"/>
            </p:cNvSpPr>
            <p:nvPr/>
          </p:nvSpPr>
          <p:spPr bwMode="auto">
            <a:xfrm>
              <a:off x="4357" y="2346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" name="Rectangle 104"/>
            <p:cNvSpPr>
              <a:spLocks noChangeArrowheads="1"/>
            </p:cNvSpPr>
            <p:nvPr/>
          </p:nvSpPr>
          <p:spPr bwMode="auto">
            <a:xfrm>
              <a:off x="4353" y="2329"/>
              <a:ext cx="66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" name="Rectangle 105"/>
            <p:cNvSpPr>
              <a:spLocks noChangeArrowheads="1"/>
            </p:cNvSpPr>
            <p:nvPr/>
          </p:nvSpPr>
          <p:spPr bwMode="auto">
            <a:xfrm>
              <a:off x="4353" y="2337"/>
              <a:ext cx="66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" name="Rectangle 106"/>
            <p:cNvSpPr>
              <a:spLocks noChangeArrowheads="1"/>
            </p:cNvSpPr>
            <p:nvPr/>
          </p:nvSpPr>
          <p:spPr bwMode="auto">
            <a:xfrm>
              <a:off x="4353" y="2337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" name="Rectangle 107"/>
            <p:cNvSpPr>
              <a:spLocks noChangeArrowheads="1"/>
            </p:cNvSpPr>
            <p:nvPr/>
          </p:nvSpPr>
          <p:spPr bwMode="auto">
            <a:xfrm>
              <a:off x="4353" y="2333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" name="Oval 108"/>
            <p:cNvSpPr>
              <a:spLocks noChangeArrowheads="1"/>
            </p:cNvSpPr>
            <p:nvPr/>
          </p:nvSpPr>
          <p:spPr bwMode="auto">
            <a:xfrm>
              <a:off x="4353" y="2304"/>
              <a:ext cx="62" cy="62"/>
            </a:xfrm>
            <a:prstGeom prst="ellips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" name="Freeform 109"/>
            <p:cNvSpPr>
              <a:spLocks/>
            </p:cNvSpPr>
            <p:nvPr/>
          </p:nvSpPr>
          <p:spPr bwMode="auto">
            <a:xfrm>
              <a:off x="1610" y="2462"/>
              <a:ext cx="1849" cy="776"/>
            </a:xfrm>
            <a:custGeom>
              <a:avLst/>
              <a:gdLst>
                <a:gd name="T0" fmla="*/ 0 w 447"/>
                <a:gd name="T1" fmla="*/ 187 h 187"/>
                <a:gd name="T2" fmla="*/ 45 w 447"/>
                <a:gd name="T3" fmla="*/ 171 h 187"/>
                <a:gd name="T4" fmla="*/ 89 w 447"/>
                <a:gd name="T5" fmla="*/ 154 h 187"/>
                <a:gd name="T6" fmla="*/ 134 w 447"/>
                <a:gd name="T7" fmla="*/ 135 h 187"/>
                <a:gd name="T8" fmla="*/ 179 w 447"/>
                <a:gd name="T9" fmla="*/ 118 h 187"/>
                <a:gd name="T10" fmla="*/ 224 w 447"/>
                <a:gd name="T11" fmla="*/ 102 h 187"/>
                <a:gd name="T12" fmla="*/ 268 w 447"/>
                <a:gd name="T13" fmla="*/ 81 h 187"/>
                <a:gd name="T14" fmla="*/ 313 w 447"/>
                <a:gd name="T15" fmla="*/ 61 h 187"/>
                <a:gd name="T16" fmla="*/ 358 w 447"/>
                <a:gd name="T17" fmla="*/ 38 h 187"/>
                <a:gd name="T18" fmla="*/ 402 w 447"/>
                <a:gd name="T19" fmla="*/ 15 h 187"/>
                <a:gd name="T20" fmla="*/ 447 w 447"/>
                <a:gd name="T21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7" h="187">
                  <a:moveTo>
                    <a:pt x="0" y="187"/>
                  </a:moveTo>
                  <a:lnTo>
                    <a:pt x="45" y="171"/>
                  </a:lnTo>
                  <a:lnTo>
                    <a:pt x="89" y="154"/>
                  </a:lnTo>
                  <a:lnTo>
                    <a:pt x="134" y="135"/>
                  </a:lnTo>
                  <a:lnTo>
                    <a:pt x="179" y="118"/>
                  </a:lnTo>
                  <a:lnTo>
                    <a:pt x="224" y="102"/>
                  </a:lnTo>
                  <a:lnTo>
                    <a:pt x="268" y="81"/>
                  </a:lnTo>
                  <a:lnTo>
                    <a:pt x="313" y="61"/>
                  </a:lnTo>
                  <a:lnTo>
                    <a:pt x="358" y="38"/>
                  </a:lnTo>
                  <a:lnTo>
                    <a:pt x="402" y="15"/>
                  </a:lnTo>
                  <a:lnTo>
                    <a:pt x="447" y="0"/>
                  </a:lnTo>
                </a:path>
              </a:pathLst>
            </a:cu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" name="Freeform 110"/>
            <p:cNvSpPr>
              <a:spLocks noEditPoints="1"/>
            </p:cNvSpPr>
            <p:nvPr/>
          </p:nvSpPr>
          <p:spPr bwMode="auto">
            <a:xfrm>
              <a:off x="3538" y="2047"/>
              <a:ext cx="848" cy="377"/>
            </a:xfrm>
            <a:custGeom>
              <a:avLst/>
              <a:gdLst>
                <a:gd name="T0" fmla="*/ 0 w 205"/>
                <a:gd name="T1" fmla="*/ 91 h 91"/>
                <a:gd name="T2" fmla="*/ 19 w 205"/>
                <a:gd name="T3" fmla="*/ 82 h 91"/>
                <a:gd name="T4" fmla="*/ 26 w 205"/>
                <a:gd name="T5" fmla="*/ 79 h 91"/>
                <a:gd name="T6" fmla="*/ 38 w 205"/>
                <a:gd name="T7" fmla="*/ 74 h 91"/>
                <a:gd name="T8" fmla="*/ 57 w 205"/>
                <a:gd name="T9" fmla="*/ 65 h 91"/>
                <a:gd name="T10" fmla="*/ 71 w 205"/>
                <a:gd name="T11" fmla="*/ 59 h 91"/>
                <a:gd name="T12" fmla="*/ 76 w 205"/>
                <a:gd name="T13" fmla="*/ 57 h 91"/>
                <a:gd name="T14" fmla="*/ 95 w 205"/>
                <a:gd name="T15" fmla="*/ 48 h 91"/>
                <a:gd name="T16" fmla="*/ 114 w 205"/>
                <a:gd name="T17" fmla="*/ 39 h 91"/>
                <a:gd name="T18" fmla="*/ 133 w 205"/>
                <a:gd name="T19" fmla="*/ 31 h 91"/>
                <a:gd name="T20" fmla="*/ 152 w 205"/>
                <a:gd name="T21" fmla="*/ 23 h 91"/>
                <a:gd name="T22" fmla="*/ 171 w 205"/>
                <a:gd name="T23" fmla="*/ 14 h 91"/>
                <a:gd name="T24" fmla="*/ 190 w 205"/>
                <a:gd name="T25" fmla="*/ 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5" h="91">
                  <a:moveTo>
                    <a:pt x="19" y="82"/>
                  </a:moveTo>
                  <a:lnTo>
                    <a:pt x="26" y="79"/>
                  </a:lnTo>
                  <a:lnTo>
                    <a:pt x="38" y="74"/>
                  </a:lnTo>
                  <a:moveTo>
                    <a:pt x="57" y="65"/>
                  </a:moveTo>
                  <a:lnTo>
                    <a:pt x="71" y="59"/>
                  </a:lnTo>
                  <a:lnTo>
                    <a:pt x="76" y="57"/>
                  </a:lnTo>
                  <a:moveTo>
                    <a:pt x="95" y="48"/>
                  </a:moveTo>
                  <a:lnTo>
                    <a:pt x="114" y="39"/>
                  </a:lnTo>
                  <a:moveTo>
                    <a:pt x="133" y="31"/>
                  </a:moveTo>
                  <a:lnTo>
                    <a:pt x="152" y="23"/>
                  </a:lnTo>
                  <a:moveTo>
                    <a:pt x="171" y="14"/>
                  </a:moveTo>
                  <a:lnTo>
                    <a:pt x="190" y="6"/>
                  </a:lnTo>
                </a:path>
              </a:pathLst>
            </a:cu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" name="Line 111"/>
            <p:cNvSpPr>
              <a:spLocks noChangeShapeType="1"/>
            </p:cNvSpPr>
            <p:nvPr/>
          </p:nvSpPr>
          <p:spPr bwMode="auto">
            <a:xfrm flipV="1">
              <a:off x="2537" y="2848"/>
              <a:ext cx="0" cy="70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" name="Freeform 112"/>
            <p:cNvSpPr>
              <a:spLocks/>
            </p:cNvSpPr>
            <p:nvPr/>
          </p:nvSpPr>
          <p:spPr bwMode="auto">
            <a:xfrm>
              <a:off x="2524" y="2918"/>
              <a:ext cx="21" cy="0"/>
            </a:xfrm>
            <a:custGeom>
              <a:avLst/>
              <a:gdLst>
                <a:gd name="T0" fmla="*/ 0 w 5"/>
                <a:gd name="T1" fmla="*/ 3 w 5"/>
                <a:gd name="T2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3" y="0"/>
                  </a:lnTo>
                  <a:lnTo>
                    <a:pt x="5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" name="Freeform 113"/>
            <p:cNvSpPr>
              <a:spLocks/>
            </p:cNvSpPr>
            <p:nvPr/>
          </p:nvSpPr>
          <p:spPr bwMode="auto">
            <a:xfrm>
              <a:off x="2524" y="2848"/>
              <a:ext cx="21" cy="0"/>
            </a:xfrm>
            <a:custGeom>
              <a:avLst/>
              <a:gdLst>
                <a:gd name="T0" fmla="*/ 5 w 5"/>
                <a:gd name="T1" fmla="*/ 3 w 5"/>
                <a:gd name="T2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3" y="0"/>
                  </a:lnTo>
                  <a:lnTo>
                    <a:pt x="0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" name="Rectangle 114"/>
            <p:cNvSpPr>
              <a:spLocks noChangeArrowheads="1"/>
            </p:cNvSpPr>
            <p:nvPr/>
          </p:nvSpPr>
          <p:spPr bwMode="auto">
            <a:xfrm>
              <a:off x="2532" y="2852"/>
              <a:ext cx="9" cy="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" name="Rectangle 115"/>
            <p:cNvSpPr>
              <a:spLocks noChangeArrowheads="1"/>
            </p:cNvSpPr>
            <p:nvPr/>
          </p:nvSpPr>
          <p:spPr bwMode="auto">
            <a:xfrm>
              <a:off x="2528" y="2852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" name="Rectangle 116"/>
            <p:cNvSpPr>
              <a:spLocks noChangeArrowheads="1"/>
            </p:cNvSpPr>
            <p:nvPr/>
          </p:nvSpPr>
          <p:spPr bwMode="auto">
            <a:xfrm>
              <a:off x="2528" y="2914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" name="Rectangle 117"/>
            <p:cNvSpPr>
              <a:spLocks noChangeArrowheads="1"/>
            </p:cNvSpPr>
            <p:nvPr/>
          </p:nvSpPr>
          <p:spPr bwMode="auto">
            <a:xfrm>
              <a:off x="2520" y="2856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" name="Rectangle 118"/>
            <p:cNvSpPr>
              <a:spLocks noChangeArrowheads="1"/>
            </p:cNvSpPr>
            <p:nvPr/>
          </p:nvSpPr>
          <p:spPr bwMode="auto">
            <a:xfrm>
              <a:off x="2520" y="2910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" name="Rectangle 119"/>
            <p:cNvSpPr>
              <a:spLocks noChangeArrowheads="1"/>
            </p:cNvSpPr>
            <p:nvPr/>
          </p:nvSpPr>
          <p:spPr bwMode="auto">
            <a:xfrm>
              <a:off x="2516" y="2860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" name="Rectangle 120"/>
            <p:cNvSpPr>
              <a:spLocks noChangeArrowheads="1"/>
            </p:cNvSpPr>
            <p:nvPr/>
          </p:nvSpPr>
          <p:spPr bwMode="auto">
            <a:xfrm>
              <a:off x="2516" y="2906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" name="Rectangle 121"/>
            <p:cNvSpPr>
              <a:spLocks noChangeArrowheads="1"/>
            </p:cNvSpPr>
            <p:nvPr/>
          </p:nvSpPr>
          <p:spPr bwMode="auto">
            <a:xfrm>
              <a:off x="2512" y="2864"/>
              <a:ext cx="4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" name="Rectangle 122"/>
            <p:cNvSpPr>
              <a:spLocks noChangeArrowheads="1"/>
            </p:cNvSpPr>
            <p:nvPr/>
          </p:nvSpPr>
          <p:spPr bwMode="auto">
            <a:xfrm>
              <a:off x="2512" y="2901"/>
              <a:ext cx="49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" name="Rectangle 123"/>
            <p:cNvSpPr>
              <a:spLocks noChangeArrowheads="1"/>
            </p:cNvSpPr>
            <p:nvPr/>
          </p:nvSpPr>
          <p:spPr bwMode="auto">
            <a:xfrm>
              <a:off x="2508" y="2868"/>
              <a:ext cx="5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" name="Rectangle 124"/>
            <p:cNvSpPr>
              <a:spLocks noChangeArrowheads="1"/>
            </p:cNvSpPr>
            <p:nvPr/>
          </p:nvSpPr>
          <p:spPr bwMode="auto">
            <a:xfrm>
              <a:off x="2508" y="2893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" name="Rectangle 125"/>
            <p:cNvSpPr>
              <a:spLocks noChangeArrowheads="1"/>
            </p:cNvSpPr>
            <p:nvPr/>
          </p:nvSpPr>
          <p:spPr bwMode="auto">
            <a:xfrm>
              <a:off x="2503" y="2877"/>
              <a:ext cx="67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" name="Rectangle 126"/>
            <p:cNvSpPr>
              <a:spLocks noChangeArrowheads="1"/>
            </p:cNvSpPr>
            <p:nvPr/>
          </p:nvSpPr>
          <p:spPr bwMode="auto">
            <a:xfrm>
              <a:off x="2503" y="2885"/>
              <a:ext cx="67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" name="Rectangle 127"/>
            <p:cNvSpPr>
              <a:spLocks noChangeArrowheads="1"/>
            </p:cNvSpPr>
            <p:nvPr/>
          </p:nvSpPr>
          <p:spPr bwMode="auto">
            <a:xfrm>
              <a:off x="2503" y="2885"/>
              <a:ext cx="6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" name="Rectangle 128"/>
            <p:cNvSpPr>
              <a:spLocks noChangeArrowheads="1"/>
            </p:cNvSpPr>
            <p:nvPr/>
          </p:nvSpPr>
          <p:spPr bwMode="auto">
            <a:xfrm>
              <a:off x="2503" y="2881"/>
              <a:ext cx="6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" name="Oval 129"/>
            <p:cNvSpPr>
              <a:spLocks noChangeArrowheads="1"/>
            </p:cNvSpPr>
            <p:nvPr/>
          </p:nvSpPr>
          <p:spPr bwMode="auto">
            <a:xfrm>
              <a:off x="2503" y="2852"/>
              <a:ext cx="63" cy="62"/>
            </a:xfrm>
            <a:prstGeom prst="ellips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" name="Line 130"/>
            <p:cNvSpPr>
              <a:spLocks noChangeShapeType="1"/>
            </p:cNvSpPr>
            <p:nvPr/>
          </p:nvSpPr>
          <p:spPr bwMode="auto">
            <a:xfrm flipV="1">
              <a:off x="3459" y="2387"/>
              <a:ext cx="0" cy="145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" name="Freeform 131"/>
            <p:cNvSpPr>
              <a:spLocks/>
            </p:cNvSpPr>
            <p:nvPr/>
          </p:nvSpPr>
          <p:spPr bwMode="auto">
            <a:xfrm>
              <a:off x="3451" y="2532"/>
              <a:ext cx="17" cy="0"/>
            </a:xfrm>
            <a:custGeom>
              <a:avLst/>
              <a:gdLst>
                <a:gd name="T0" fmla="*/ 0 w 4"/>
                <a:gd name="T1" fmla="*/ 2 w 4"/>
                <a:gd name="T2" fmla="*/ 4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">
                  <a:moveTo>
                    <a:pt x="0" y="0"/>
                  </a:moveTo>
                  <a:lnTo>
                    <a:pt x="2" y="0"/>
                  </a:lnTo>
                  <a:lnTo>
                    <a:pt x="4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" name="Freeform 132"/>
            <p:cNvSpPr>
              <a:spLocks/>
            </p:cNvSpPr>
            <p:nvPr/>
          </p:nvSpPr>
          <p:spPr bwMode="auto">
            <a:xfrm>
              <a:off x="3451" y="2387"/>
              <a:ext cx="17" cy="0"/>
            </a:xfrm>
            <a:custGeom>
              <a:avLst/>
              <a:gdLst>
                <a:gd name="T0" fmla="*/ 4 w 4"/>
                <a:gd name="T1" fmla="*/ 2 w 4"/>
                <a:gd name="T2" fmla="*/ 0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">
                  <a:moveTo>
                    <a:pt x="4" y="0"/>
                  </a:move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" name="Rectangle 133"/>
            <p:cNvSpPr>
              <a:spLocks noChangeArrowheads="1"/>
            </p:cNvSpPr>
            <p:nvPr/>
          </p:nvSpPr>
          <p:spPr bwMode="auto">
            <a:xfrm>
              <a:off x="3455" y="2428"/>
              <a:ext cx="9" cy="6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" name="Rectangle 134"/>
            <p:cNvSpPr>
              <a:spLocks noChangeArrowheads="1"/>
            </p:cNvSpPr>
            <p:nvPr/>
          </p:nvSpPr>
          <p:spPr bwMode="auto">
            <a:xfrm>
              <a:off x="3451" y="2428"/>
              <a:ext cx="1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" name="Rectangle 135"/>
            <p:cNvSpPr>
              <a:spLocks noChangeArrowheads="1"/>
            </p:cNvSpPr>
            <p:nvPr/>
          </p:nvSpPr>
          <p:spPr bwMode="auto">
            <a:xfrm>
              <a:off x="3451" y="2491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" name="Rectangle 136"/>
            <p:cNvSpPr>
              <a:spLocks noChangeArrowheads="1"/>
            </p:cNvSpPr>
            <p:nvPr/>
          </p:nvSpPr>
          <p:spPr bwMode="auto">
            <a:xfrm>
              <a:off x="3443" y="2433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" name="Rectangle 137"/>
            <p:cNvSpPr>
              <a:spLocks noChangeArrowheads="1"/>
            </p:cNvSpPr>
            <p:nvPr/>
          </p:nvSpPr>
          <p:spPr bwMode="auto">
            <a:xfrm>
              <a:off x="3443" y="2487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" name="Rectangle 138"/>
            <p:cNvSpPr>
              <a:spLocks noChangeArrowheads="1"/>
            </p:cNvSpPr>
            <p:nvPr/>
          </p:nvSpPr>
          <p:spPr bwMode="auto">
            <a:xfrm>
              <a:off x="3439" y="2437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" name="Rectangle 139"/>
            <p:cNvSpPr>
              <a:spLocks noChangeArrowheads="1"/>
            </p:cNvSpPr>
            <p:nvPr/>
          </p:nvSpPr>
          <p:spPr bwMode="auto">
            <a:xfrm>
              <a:off x="3439" y="2482"/>
              <a:ext cx="41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" name="Rectangle 140"/>
            <p:cNvSpPr>
              <a:spLocks noChangeArrowheads="1"/>
            </p:cNvSpPr>
            <p:nvPr/>
          </p:nvSpPr>
          <p:spPr bwMode="auto">
            <a:xfrm>
              <a:off x="3435" y="2441"/>
              <a:ext cx="4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" name="Rectangle 141"/>
            <p:cNvSpPr>
              <a:spLocks noChangeArrowheads="1"/>
            </p:cNvSpPr>
            <p:nvPr/>
          </p:nvSpPr>
          <p:spPr bwMode="auto">
            <a:xfrm>
              <a:off x="3435" y="2478"/>
              <a:ext cx="4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" name="Rectangle 142"/>
            <p:cNvSpPr>
              <a:spLocks noChangeArrowheads="1"/>
            </p:cNvSpPr>
            <p:nvPr/>
          </p:nvSpPr>
          <p:spPr bwMode="auto">
            <a:xfrm>
              <a:off x="3430" y="2445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" name="Rectangle 143"/>
            <p:cNvSpPr>
              <a:spLocks noChangeArrowheads="1"/>
            </p:cNvSpPr>
            <p:nvPr/>
          </p:nvSpPr>
          <p:spPr bwMode="auto">
            <a:xfrm>
              <a:off x="3430" y="2470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" name="Rectangle 144"/>
            <p:cNvSpPr>
              <a:spLocks noChangeArrowheads="1"/>
            </p:cNvSpPr>
            <p:nvPr/>
          </p:nvSpPr>
          <p:spPr bwMode="auto">
            <a:xfrm>
              <a:off x="3426" y="2453"/>
              <a:ext cx="66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" name="Rectangle 145"/>
            <p:cNvSpPr>
              <a:spLocks noChangeArrowheads="1"/>
            </p:cNvSpPr>
            <p:nvPr/>
          </p:nvSpPr>
          <p:spPr bwMode="auto">
            <a:xfrm>
              <a:off x="3426" y="2462"/>
              <a:ext cx="66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" name="Rectangle 146"/>
            <p:cNvSpPr>
              <a:spLocks noChangeArrowheads="1"/>
            </p:cNvSpPr>
            <p:nvPr/>
          </p:nvSpPr>
          <p:spPr bwMode="auto">
            <a:xfrm>
              <a:off x="3426" y="2462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7" name="Rectangle 147"/>
            <p:cNvSpPr>
              <a:spLocks noChangeArrowheads="1"/>
            </p:cNvSpPr>
            <p:nvPr/>
          </p:nvSpPr>
          <p:spPr bwMode="auto">
            <a:xfrm>
              <a:off x="3426" y="2458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8" name="Oval 148"/>
            <p:cNvSpPr>
              <a:spLocks noChangeArrowheads="1"/>
            </p:cNvSpPr>
            <p:nvPr/>
          </p:nvSpPr>
          <p:spPr bwMode="auto">
            <a:xfrm>
              <a:off x="3426" y="2428"/>
              <a:ext cx="62" cy="63"/>
            </a:xfrm>
            <a:prstGeom prst="ellips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9" name="Line 149"/>
            <p:cNvSpPr>
              <a:spLocks noChangeShapeType="1"/>
            </p:cNvSpPr>
            <p:nvPr/>
          </p:nvSpPr>
          <p:spPr bwMode="auto">
            <a:xfrm flipV="1">
              <a:off x="4386" y="1943"/>
              <a:ext cx="0" cy="20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" name="Freeform 150"/>
            <p:cNvSpPr>
              <a:spLocks/>
            </p:cNvSpPr>
            <p:nvPr/>
          </p:nvSpPr>
          <p:spPr bwMode="auto">
            <a:xfrm>
              <a:off x="4378" y="2150"/>
              <a:ext cx="17" cy="0"/>
            </a:xfrm>
            <a:custGeom>
              <a:avLst/>
              <a:gdLst>
                <a:gd name="T0" fmla="*/ 0 w 4"/>
                <a:gd name="T1" fmla="*/ 2 w 4"/>
                <a:gd name="T2" fmla="*/ 4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">
                  <a:moveTo>
                    <a:pt x="0" y="0"/>
                  </a:moveTo>
                  <a:lnTo>
                    <a:pt x="2" y="0"/>
                  </a:lnTo>
                  <a:lnTo>
                    <a:pt x="4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" name="Freeform 151"/>
            <p:cNvSpPr>
              <a:spLocks/>
            </p:cNvSpPr>
            <p:nvPr/>
          </p:nvSpPr>
          <p:spPr bwMode="auto">
            <a:xfrm>
              <a:off x="4378" y="1943"/>
              <a:ext cx="17" cy="0"/>
            </a:xfrm>
            <a:custGeom>
              <a:avLst/>
              <a:gdLst>
                <a:gd name="T0" fmla="*/ 4 w 4"/>
                <a:gd name="T1" fmla="*/ 2 w 4"/>
                <a:gd name="T2" fmla="*/ 0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">
                  <a:moveTo>
                    <a:pt x="4" y="0"/>
                  </a:move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" name="Rectangle 152"/>
            <p:cNvSpPr>
              <a:spLocks noChangeArrowheads="1"/>
            </p:cNvSpPr>
            <p:nvPr/>
          </p:nvSpPr>
          <p:spPr bwMode="auto">
            <a:xfrm>
              <a:off x="4382" y="2014"/>
              <a:ext cx="8" cy="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" name="Rectangle 153"/>
            <p:cNvSpPr>
              <a:spLocks noChangeArrowheads="1"/>
            </p:cNvSpPr>
            <p:nvPr/>
          </p:nvSpPr>
          <p:spPr bwMode="auto">
            <a:xfrm>
              <a:off x="4378" y="2014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" name="Rectangle 154"/>
            <p:cNvSpPr>
              <a:spLocks noChangeArrowheads="1"/>
            </p:cNvSpPr>
            <p:nvPr/>
          </p:nvSpPr>
          <p:spPr bwMode="auto">
            <a:xfrm>
              <a:off x="4378" y="2076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" name="Rectangle 155"/>
            <p:cNvSpPr>
              <a:spLocks noChangeArrowheads="1"/>
            </p:cNvSpPr>
            <p:nvPr/>
          </p:nvSpPr>
          <p:spPr bwMode="auto">
            <a:xfrm>
              <a:off x="4370" y="2018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" name="Rectangle 156"/>
            <p:cNvSpPr>
              <a:spLocks noChangeArrowheads="1"/>
            </p:cNvSpPr>
            <p:nvPr/>
          </p:nvSpPr>
          <p:spPr bwMode="auto">
            <a:xfrm>
              <a:off x="4370" y="2072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" name="Rectangle 157"/>
            <p:cNvSpPr>
              <a:spLocks noChangeArrowheads="1"/>
            </p:cNvSpPr>
            <p:nvPr/>
          </p:nvSpPr>
          <p:spPr bwMode="auto">
            <a:xfrm>
              <a:off x="4366" y="2022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" name="Rectangle 158"/>
            <p:cNvSpPr>
              <a:spLocks noChangeArrowheads="1"/>
            </p:cNvSpPr>
            <p:nvPr/>
          </p:nvSpPr>
          <p:spPr bwMode="auto">
            <a:xfrm>
              <a:off x="4366" y="2068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9" name="Rectangle 159"/>
            <p:cNvSpPr>
              <a:spLocks noChangeArrowheads="1"/>
            </p:cNvSpPr>
            <p:nvPr/>
          </p:nvSpPr>
          <p:spPr bwMode="auto">
            <a:xfrm>
              <a:off x="4361" y="2026"/>
              <a:ext cx="5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0" name="Rectangle 160"/>
            <p:cNvSpPr>
              <a:spLocks noChangeArrowheads="1"/>
            </p:cNvSpPr>
            <p:nvPr/>
          </p:nvSpPr>
          <p:spPr bwMode="auto">
            <a:xfrm>
              <a:off x="4361" y="2063"/>
              <a:ext cx="50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1" name="Rectangle 161"/>
            <p:cNvSpPr>
              <a:spLocks noChangeArrowheads="1"/>
            </p:cNvSpPr>
            <p:nvPr/>
          </p:nvSpPr>
          <p:spPr bwMode="auto">
            <a:xfrm>
              <a:off x="4357" y="2030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2" name="Rectangle 162"/>
            <p:cNvSpPr>
              <a:spLocks noChangeArrowheads="1"/>
            </p:cNvSpPr>
            <p:nvPr/>
          </p:nvSpPr>
          <p:spPr bwMode="auto">
            <a:xfrm>
              <a:off x="4357" y="2055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3" name="Rectangle 163"/>
            <p:cNvSpPr>
              <a:spLocks noChangeArrowheads="1"/>
            </p:cNvSpPr>
            <p:nvPr/>
          </p:nvSpPr>
          <p:spPr bwMode="auto">
            <a:xfrm>
              <a:off x="4353" y="2038"/>
              <a:ext cx="66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4" name="Rectangle 164"/>
            <p:cNvSpPr>
              <a:spLocks noChangeArrowheads="1"/>
            </p:cNvSpPr>
            <p:nvPr/>
          </p:nvSpPr>
          <p:spPr bwMode="auto">
            <a:xfrm>
              <a:off x="4353" y="2047"/>
              <a:ext cx="66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5" name="Rectangle 165"/>
            <p:cNvSpPr>
              <a:spLocks noChangeArrowheads="1"/>
            </p:cNvSpPr>
            <p:nvPr/>
          </p:nvSpPr>
          <p:spPr bwMode="auto">
            <a:xfrm>
              <a:off x="4353" y="2047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6" name="Rectangle 166"/>
            <p:cNvSpPr>
              <a:spLocks noChangeArrowheads="1"/>
            </p:cNvSpPr>
            <p:nvPr/>
          </p:nvSpPr>
          <p:spPr bwMode="auto">
            <a:xfrm>
              <a:off x="4353" y="2043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" name="Oval 167"/>
            <p:cNvSpPr>
              <a:spLocks noChangeArrowheads="1"/>
            </p:cNvSpPr>
            <p:nvPr/>
          </p:nvSpPr>
          <p:spPr bwMode="auto">
            <a:xfrm>
              <a:off x="4353" y="2014"/>
              <a:ext cx="62" cy="62"/>
            </a:xfrm>
            <a:prstGeom prst="ellips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" name="Rectangle 168"/>
            <p:cNvSpPr>
              <a:spLocks noChangeArrowheads="1"/>
            </p:cNvSpPr>
            <p:nvPr/>
          </p:nvSpPr>
          <p:spPr bwMode="auto">
            <a:xfrm>
              <a:off x="2490" y="3055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" name="Rectangle 169"/>
            <p:cNvSpPr>
              <a:spLocks noChangeArrowheads="1"/>
            </p:cNvSpPr>
            <p:nvPr/>
          </p:nvSpPr>
          <p:spPr bwMode="auto">
            <a:xfrm>
              <a:off x="3421" y="2784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0" name="Rectangle 170"/>
            <p:cNvSpPr>
              <a:spLocks noChangeArrowheads="1"/>
            </p:cNvSpPr>
            <p:nvPr/>
          </p:nvSpPr>
          <p:spPr bwMode="auto">
            <a:xfrm>
              <a:off x="4461" y="2205"/>
              <a:ext cx="94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 T1a/bN0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1" name="Rectangle 171"/>
            <p:cNvSpPr>
              <a:spLocks noChangeArrowheads="1"/>
            </p:cNvSpPr>
            <p:nvPr/>
          </p:nvSpPr>
          <p:spPr bwMode="auto">
            <a:xfrm>
              <a:off x="2490" y="2665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" name="Rectangle 172"/>
            <p:cNvSpPr>
              <a:spLocks noChangeArrowheads="1"/>
            </p:cNvSpPr>
            <p:nvPr/>
          </p:nvSpPr>
          <p:spPr bwMode="auto">
            <a:xfrm>
              <a:off x="3421" y="2215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9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3" name="Rectangle 173"/>
            <p:cNvSpPr>
              <a:spLocks noChangeArrowheads="1"/>
            </p:cNvSpPr>
            <p:nvPr/>
          </p:nvSpPr>
          <p:spPr bwMode="auto">
            <a:xfrm>
              <a:off x="4461" y="1888"/>
              <a:ext cx="78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14 T1cN0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4" name="Rectangle 173"/>
          <p:cNvSpPr/>
          <p:nvPr/>
        </p:nvSpPr>
        <p:spPr>
          <a:xfrm>
            <a:off x="1183874" y="908720"/>
            <a:ext cx="55757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Rate ratio (T1a/bN0 vs. T1cN0), 0.67 (95% CI, 0.56–0.80)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P&lt;0.001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7036854" y="3997325"/>
            <a:ext cx="151836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10% risk,</a:t>
            </a:r>
          </a:p>
          <a:p>
            <a:r>
              <a:rPr lang="en-GB" sz="2800" b="1" dirty="0">
                <a:solidFill>
                  <a:srgbClr val="FF0000"/>
                </a:solidFill>
              </a:rPr>
              <a:t>yrs. 5-20</a:t>
            </a:r>
          </a:p>
        </p:txBody>
      </p:sp>
      <p:sp>
        <p:nvSpPr>
          <p:cNvPr id="176" name="Rectangle 175"/>
          <p:cNvSpPr/>
          <p:nvPr/>
        </p:nvSpPr>
        <p:spPr>
          <a:xfrm>
            <a:off x="0" y="187692"/>
            <a:ext cx="9180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Tumor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Diameter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and Distant Recurrence, Years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5 to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57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0" y="561975"/>
            <a:ext cx="9144000" cy="6323013"/>
            <a:chOff x="0" y="354"/>
            <a:chExt cx="5760" cy="3983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0" y="354"/>
              <a:ext cx="5760" cy="39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683" y="3238"/>
              <a:ext cx="4427" cy="0"/>
            </a:xfrm>
            <a:prstGeom prst="line">
              <a:avLst/>
            </a:pr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683" y="3238"/>
              <a:ext cx="0" cy="41"/>
            </a:xfrm>
            <a:prstGeom prst="line">
              <a:avLst/>
            </a:pr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1610" y="3238"/>
              <a:ext cx="0" cy="41"/>
            </a:xfrm>
            <a:prstGeom prst="line">
              <a:avLst/>
            </a:pr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2537" y="3238"/>
              <a:ext cx="0" cy="41"/>
            </a:xfrm>
            <a:prstGeom prst="line">
              <a:avLst/>
            </a:pr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3459" y="3238"/>
              <a:ext cx="0" cy="41"/>
            </a:xfrm>
            <a:prstGeom prst="line">
              <a:avLst/>
            </a:pr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4386" y="3238"/>
              <a:ext cx="0" cy="41"/>
            </a:xfrm>
            <a:prstGeom prst="line">
              <a:avLst/>
            </a:pr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612" y="3316"/>
              <a:ext cx="206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1539" y="3316"/>
              <a:ext cx="206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410" y="3316"/>
              <a:ext cx="318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3332" y="3316"/>
              <a:ext cx="318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4259" y="3316"/>
              <a:ext cx="318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 flipV="1">
              <a:off x="683" y="632"/>
              <a:ext cx="0" cy="2606"/>
            </a:xfrm>
            <a:prstGeom prst="line">
              <a:avLst/>
            </a:pr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 flipH="1">
              <a:off x="646" y="3238"/>
              <a:ext cx="37" cy="0"/>
            </a:xfrm>
            <a:prstGeom prst="line">
              <a:avLst/>
            </a:pr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H="1">
              <a:off x="646" y="2802"/>
              <a:ext cx="37" cy="0"/>
            </a:xfrm>
            <a:prstGeom prst="line">
              <a:avLst/>
            </a:pr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flipH="1">
              <a:off x="646" y="2370"/>
              <a:ext cx="37" cy="0"/>
            </a:xfrm>
            <a:prstGeom prst="line">
              <a:avLst/>
            </a:pr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 flipH="1">
              <a:off x="646" y="1935"/>
              <a:ext cx="37" cy="0"/>
            </a:xfrm>
            <a:prstGeom prst="line">
              <a:avLst/>
            </a:pr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flipH="1">
              <a:off x="646" y="1499"/>
              <a:ext cx="37" cy="0"/>
            </a:xfrm>
            <a:prstGeom prst="line">
              <a:avLst/>
            </a:pr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flipH="1">
              <a:off x="646" y="1068"/>
              <a:ext cx="37" cy="0"/>
            </a:xfrm>
            <a:prstGeom prst="line">
              <a:avLst/>
            </a:pr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flipH="1">
              <a:off x="646" y="632"/>
              <a:ext cx="37" cy="0"/>
            </a:xfrm>
            <a:prstGeom prst="line">
              <a:avLst/>
            </a:pr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Rectangle 24"/>
            <p:cNvSpPr>
              <a:spLocks noChangeArrowheads="1"/>
            </p:cNvSpPr>
            <p:nvPr/>
          </p:nvSpPr>
          <p:spPr bwMode="auto">
            <a:xfrm>
              <a:off x="496" y="3133"/>
              <a:ext cx="207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384" y="2266"/>
              <a:ext cx="319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384" y="1395"/>
              <a:ext cx="319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27"/>
            <p:cNvSpPr>
              <a:spLocks noChangeArrowheads="1"/>
            </p:cNvSpPr>
            <p:nvPr/>
          </p:nvSpPr>
          <p:spPr bwMode="auto">
            <a:xfrm>
              <a:off x="384" y="528"/>
              <a:ext cx="319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8"/>
            <p:cNvSpPr>
              <a:spLocks noChangeArrowheads="1"/>
            </p:cNvSpPr>
            <p:nvPr/>
          </p:nvSpPr>
          <p:spPr bwMode="auto">
            <a:xfrm rot="16200000">
              <a:off x="-1099" y="1802"/>
              <a:ext cx="2676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Any breast cancer event, %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4547" y="3303"/>
              <a:ext cx="612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5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years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687" y="3109"/>
              <a:ext cx="923" cy="12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Rectangle 31"/>
            <p:cNvSpPr>
              <a:spLocks noChangeArrowheads="1"/>
            </p:cNvSpPr>
            <p:nvPr/>
          </p:nvSpPr>
          <p:spPr bwMode="auto">
            <a:xfrm>
              <a:off x="687" y="3109"/>
              <a:ext cx="923" cy="129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Rectangle 32"/>
            <p:cNvSpPr>
              <a:spLocks noChangeArrowheads="1"/>
            </p:cNvSpPr>
            <p:nvPr/>
          </p:nvSpPr>
          <p:spPr bwMode="auto">
            <a:xfrm>
              <a:off x="733" y="2939"/>
              <a:ext cx="968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ET for 5 years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417" y="3628"/>
              <a:ext cx="4240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No. at risk (and, in each 5-year period, no. of events and annual rate)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128" y="4018"/>
              <a:ext cx="447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T1a/bN0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Rectangle 35"/>
            <p:cNvSpPr>
              <a:spLocks noChangeArrowheads="1"/>
            </p:cNvSpPr>
            <p:nvPr/>
          </p:nvSpPr>
          <p:spPr bwMode="auto">
            <a:xfrm>
              <a:off x="1432" y="4018"/>
              <a:ext cx="306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5527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36"/>
            <p:cNvSpPr>
              <a:spLocks noChangeArrowheads="1"/>
            </p:cNvSpPr>
            <p:nvPr/>
          </p:nvSpPr>
          <p:spPr bwMode="auto">
            <a:xfrm>
              <a:off x="1767" y="4018"/>
              <a:ext cx="583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(210, 1.2%)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Rectangle 37"/>
            <p:cNvSpPr>
              <a:spLocks noChangeArrowheads="1"/>
            </p:cNvSpPr>
            <p:nvPr/>
          </p:nvSpPr>
          <p:spPr bwMode="auto">
            <a:xfrm>
              <a:off x="2388" y="4018"/>
              <a:ext cx="277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2002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Rectangle 38"/>
            <p:cNvSpPr>
              <a:spLocks noChangeArrowheads="1"/>
            </p:cNvSpPr>
            <p:nvPr/>
          </p:nvSpPr>
          <p:spPr bwMode="auto">
            <a:xfrm>
              <a:off x="2747" y="4018"/>
              <a:ext cx="526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(86, 1.5%)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39"/>
            <p:cNvSpPr>
              <a:spLocks noChangeArrowheads="1"/>
            </p:cNvSpPr>
            <p:nvPr/>
          </p:nvSpPr>
          <p:spPr bwMode="auto">
            <a:xfrm>
              <a:off x="3340" y="4018"/>
              <a:ext cx="248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659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40"/>
            <p:cNvSpPr>
              <a:spLocks noChangeArrowheads="1"/>
            </p:cNvSpPr>
            <p:nvPr/>
          </p:nvSpPr>
          <p:spPr bwMode="auto">
            <a:xfrm>
              <a:off x="3674" y="4018"/>
              <a:ext cx="526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(22, 1.4%)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41"/>
            <p:cNvSpPr>
              <a:spLocks noChangeArrowheads="1"/>
            </p:cNvSpPr>
            <p:nvPr/>
          </p:nvSpPr>
          <p:spPr bwMode="auto">
            <a:xfrm>
              <a:off x="4258" y="4018"/>
              <a:ext cx="219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119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Rectangle 42"/>
            <p:cNvSpPr>
              <a:spLocks noChangeArrowheads="1"/>
            </p:cNvSpPr>
            <p:nvPr/>
          </p:nvSpPr>
          <p:spPr bwMode="auto">
            <a:xfrm>
              <a:off x="128" y="3835"/>
              <a:ext cx="352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T1cN0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Rectangle 43"/>
            <p:cNvSpPr>
              <a:spLocks noChangeArrowheads="1"/>
            </p:cNvSpPr>
            <p:nvPr/>
          </p:nvSpPr>
          <p:spPr bwMode="auto">
            <a:xfrm>
              <a:off x="1403" y="3835"/>
              <a:ext cx="335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13875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Rectangle 44"/>
            <p:cNvSpPr>
              <a:spLocks noChangeArrowheads="1"/>
            </p:cNvSpPr>
            <p:nvPr/>
          </p:nvSpPr>
          <p:spPr bwMode="auto">
            <a:xfrm>
              <a:off x="1767" y="3835"/>
              <a:ext cx="583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(700, 1.4%)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Rectangle 45"/>
            <p:cNvSpPr>
              <a:spLocks noChangeArrowheads="1"/>
            </p:cNvSpPr>
            <p:nvPr/>
          </p:nvSpPr>
          <p:spPr bwMode="auto">
            <a:xfrm>
              <a:off x="2388" y="3835"/>
              <a:ext cx="277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5832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Rectangle 46"/>
            <p:cNvSpPr>
              <a:spLocks noChangeArrowheads="1"/>
            </p:cNvSpPr>
            <p:nvPr/>
          </p:nvSpPr>
          <p:spPr bwMode="auto">
            <a:xfrm>
              <a:off x="2690" y="3835"/>
              <a:ext cx="583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(264, 1.7%)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Rectangle 47"/>
            <p:cNvSpPr>
              <a:spLocks noChangeArrowheads="1"/>
            </p:cNvSpPr>
            <p:nvPr/>
          </p:nvSpPr>
          <p:spPr bwMode="auto">
            <a:xfrm>
              <a:off x="3311" y="3835"/>
              <a:ext cx="277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1569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Rectangle 48"/>
            <p:cNvSpPr>
              <a:spLocks noChangeArrowheads="1"/>
            </p:cNvSpPr>
            <p:nvPr/>
          </p:nvSpPr>
          <p:spPr bwMode="auto">
            <a:xfrm>
              <a:off x="3674" y="3835"/>
              <a:ext cx="526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(62, 1.7%)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Rectangle 49"/>
            <p:cNvSpPr>
              <a:spLocks noChangeArrowheads="1"/>
            </p:cNvSpPr>
            <p:nvPr/>
          </p:nvSpPr>
          <p:spPr bwMode="auto">
            <a:xfrm>
              <a:off x="4258" y="3835"/>
              <a:ext cx="219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294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Freeform 50"/>
            <p:cNvSpPr>
              <a:spLocks/>
            </p:cNvSpPr>
            <p:nvPr/>
          </p:nvSpPr>
          <p:spPr bwMode="auto">
            <a:xfrm>
              <a:off x="1610" y="2105"/>
              <a:ext cx="1849" cy="1133"/>
            </a:xfrm>
            <a:custGeom>
              <a:avLst/>
              <a:gdLst>
                <a:gd name="T0" fmla="*/ 0 w 447"/>
                <a:gd name="T1" fmla="*/ 273 h 273"/>
                <a:gd name="T2" fmla="*/ 45 w 447"/>
                <a:gd name="T3" fmla="*/ 255 h 273"/>
                <a:gd name="T4" fmla="*/ 89 w 447"/>
                <a:gd name="T5" fmla="*/ 231 h 273"/>
                <a:gd name="T6" fmla="*/ 134 w 447"/>
                <a:gd name="T7" fmla="*/ 208 h 273"/>
                <a:gd name="T8" fmla="*/ 179 w 447"/>
                <a:gd name="T9" fmla="*/ 178 h 273"/>
                <a:gd name="T10" fmla="*/ 224 w 447"/>
                <a:gd name="T11" fmla="*/ 150 h 273"/>
                <a:gd name="T12" fmla="*/ 268 w 447"/>
                <a:gd name="T13" fmla="*/ 124 h 273"/>
                <a:gd name="T14" fmla="*/ 313 w 447"/>
                <a:gd name="T15" fmla="*/ 89 h 273"/>
                <a:gd name="T16" fmla="*/ 358 w 447"/>
                <a:gd name="T17" fmla="*/ 66 h 273"/>
                <a:gd name="T18" fmla="*/ 402 w 447"/>
                <a:gd name="T19" fmla="*/ 37 h 273"/>
                <a:gd name="T20" fmla="*/ 447 w 447"/>
                <a:gd name="T21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7" h="273">
                  <a:moveTo>
                    <a:pt x="0" y="273"/>
                  </a:moveTo>
                  <a:lnTo>
                    <a:pt x="45" y="255"/>
                  </a:lnTo>
                  <a:lnTo>
                    <a:pt x="89" y="231"/>
                  </a:lnTo>
                  <a:lnTo>
                    <a:pt x="134" y="208"/>
                  </a:lnTo>
                  <a:lnTo>
                    <a:pt x="179" y="178"/>
                  </a:lnTo>
                  <a:lnTo>
                    <a:pt x="224" y="150"/>
                  </a:lnTo>
                  <a:lnTo>
                    <a:pt x="268" y="124"/>
                  </a:lnTo>
                  <a:lnTo>
                    <a:pt x="313" y="89"/>
                  </a:lnTo>
                  <a:lnTo>
                    <a:pt x="358" y="66"/>
                  </a:lnTo>
                  <a:lnTo>
                    <a:pt x="402" y="37"/>
                  </a:lnTo>
                  <a:lnTo>
                    <a:pt x="447" y="0"/>
                  </a:lnTo>
                </a:path>
              </a:pathLst>
            </a:cu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" name="Freeform 51"/>
            <p:cNvSpPr>
              <a:spLocks noEditPoints="1"/>
            </p:cNvSpPr>
            <p:nvPr/>
          </p:nvSpPr>
          <p:spPr bwMode="auto">
            <a:xfrm>
              <a:off x="3534" y="1553"/>
              <a:ext cx="852" cy="506"/>
            </a:xfrm>
            <a:custGeom>
              <a:avLst/>
              <a:gdLst>
                <a:gd name="T0" fmla="*/ 0 w 206"/>
                <a:gd name="T1" fmla="*/ 122 h 122"/>
                <a:gd name="T2" fmla="*/ 18 w 206"/>
                <a:gd name="T3" fmla="*/ 111 h 122"/>
                <a:gd name="T4" fmla="*/ 27 w 206"/>
                <a:gd name="T5" fmla="*/ 106 h 122"/>
                <a:gd name="T6" fmla="*/ 36 w 206"/>
                <a:gd name="T7" fmla="*/ 101 h 122"/>
                <a:gd name="T8" fmla="*/ 53 w 206"/>
                <a:gd name="T9" fmla="*/ 90 h 122"/>
                <a:gd name="T10" fmla="*/ 71 w 206"/>
                <a:gd name="T11" fmla="*/ 80 h 122"/>
                <a:gd name="T12" fmla="*/ 88 w 206"/>
                <a:gd name="T13" fmla="*/ 69 h 122"/>
                <a:gd name="T14" fmla="*/ 106 w 206"/>
                <a:gd name="T15" fmla="*/ 58 h 122"/>
                <a:gd name="T16" fmla="*/ 124 w 206"/>
                <a:gd name="T17" fmla="*/ 47 h 122"/>
                <a:gd name="T18" fmla="*/ 142 w 206"/>
                <a:gd name="T19" fmla="*/ 37 h 122"/>
                <a:gd name="T20" fmla="*/ 160 w 206"/>
                <a:gd name="T21" fmla="*/ 27 h 122"/>
                <a:gd name="T22" fmla="*/ 161 w 206"/>
                <a:gd name="T23" fmla="*/ 26 h 122"/>
                <a:gd name="T24" fmla="*/ 178 w 206"/>
                <a:gd name="T25" fmla="*/ 16 h 122"/>
                <a:gd name="T26" fmla="*/ 196 w 206"/>
                <a:gd name="T27" fmla="*/ 6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6" h="122">
                  <a:moveTo>
                    <a:pt x="18" y="111"/>
                  </a:moveTo>
                  <a:lnTo>
                    <a:pt x="27" y="106"/>
                  </a:lnTo>
                  <a:lnTo>
                    <a:pt x="36" y="101"/>
                  </a:lnTo>
                  <a:moveTo>
                    <a:pt x="53" y="90"/>
                  </a:moveTo>
                  <a:lnTo>
                    <a:pt x="71" y="80"/>
                  </a:lnTo>
                  <a:moveTo>
                    <a:pt x="88" y="69"/>
                  </a:moveTo>
                  <a:lnTo>
                    <a:pt x="106" y="58"/>
                  </a:lnTo>
                  <a:moveTo>
                    <a:pt x="124" y="47"/>
                  </a:moveTo>
                  <a:lnTo>
                    <a:pt x="142" y="37"/>
                  </a:lnTo>
                  <a:moveTo>
                    <a:pt x="160" y="27"/>
                  </a:moveTo>
                  <a:lnTo>
                    <a:pt x="161" y="26"/>
                  </a:lnTo>
                  <a:lnTo>
                    <a:pt x="178" y="16"/>
                  </a:lnTo>
                  <a:moveTo>
                    <a:pt x="196" y="6"/>
                  </a:moveTo>
                </a:path>
              </a:pathLst>
            </a:cu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" name="Line 52"/>
            <p:cNvSpPr>
              <a:spLocks noChangeShapeType="1"/>
            </p:cNvSpPr>
            <p:nvPr/>
          </p:nvSpPr>
          <p:spPr bwMode="auto">
            <a:xfrm flipV="1">
              <a:off x="2537" y="2657"/>
              <a:ext cx="0" cy="13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2524" y="2794"/>
              <a:ext cx="21" cy="0"/>
            </a:xfrm>
            <a:custGeom>
              <a:avLst/>
              <a:gdLst>
                <a:gd name="T0" fmla="*/ 0 w 5"/>
                <a:gd name="T1" fmla="*/ 3 w 5"/>
                <a:gd name="T2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3" y="0"/>
                  </a:lnTo>
                  <a:lnTo>
                    <a:pt x="5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2524" y="2657"/>
              <a:ext cx="21" cy="0"/>
            </a:xfrm>
            <a:custGeom>
              <a:avLst/>
              <a:gdLst>
                <a:gd name="T0" fmla="*/ 5 w 5"/>
                <a:gd name="T1" fmla="*/ 3 w 5"/>
                <a:gd name="T2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3" y="0"/>
                  </a:lnTo>
                  <a:lnTo>
                    <a:pt x="0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" name="Rectangle 55"/>
            <p:cNvSpPr>
              <a:spLocks noChangeArrowheads="1"/>
            </p:cNvSpPr>
            <p:nvPr/>
          </p:nvSpPr>
          <p:spPr bwMode="auto">
            <a:xfrm>
              <a:off x="2532" y="2694"/>
              <a:ext cx="9" cy="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2528" y="2694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2528" y="2756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2520" y="2698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2520" y="2752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2516" y="2702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2516" y="2748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2512" y="2706"/>
              <a:ext cx="49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" name="Rectangle 63"/>
            <p:cNvSpPr>
              <a:spLocks noChangeArrowheads="1"/>
            </p:cNvSpPr>
            <p:nvPr/>
          </p:nvSpPr>
          <p:spPr bwMode="auto">
            <a:xfrm>
              <a:off x="2512" y="2744"/>
              <a:ext cx="4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2508" y="2711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2508" y="2736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2503" y="2719"/>
              <a:ext cx="67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" name="Rectangle 67"/>
            <p:cNvSpPr>
              <a:spLocks noChangeArrowheads="1"/>
            </p:cNvSpPr>
            <p:nvPr/>
          </p:nvSpPr>
          <p:spPr bwMode="auto">
            <a:xfrm>
              <a:off x="2503" y="2727"/>
              <a:ext cx="67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2503" y="2727"/>
              <a:ext cx="6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2503" y="2723"/>
              <a:ext cx="6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" name="Oval 70"/>
            <p:cNvSpPr>
              <a:spLocks noChangeArrowheads="1"/>
            </p:cNvSpPr>
            <p:nvPr/>
          </p:nvSpPr>
          <p:spPr bwMode="auto">
            <a:xfrm>
              <a:off x="2503" y="2694"/>
              <a:ext cx="63" cy="62"/>
            </a:xfrm>
            <a:prstGeom prst="ellips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 flipV="1">
              <a:off x="3459" y="1960"/>
              <a:ext cx="0" cy="290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2" name="Freeform 72"/>
            <p:cNvSpPr>
              <a:spLocks/>
            </p:cNvSpPr>
            <p:nvPr/>
          </p:nvSpPr>
          <p:spPr bwMode="auto">
            <a:xfrm>
              <a:off x="3451" y="2250"/>
              <a:ext cx="17" cy="0"/>
            </a:xfrm>
            <a:custGeom>
              <a:avLst/>
              <a:gdLst>
                <a:gd name="T0" fmla="*/ 0 w 4"/>
                <a:gd name="T1" fmla="*/ 2 w 4"/>
                <a:gd name="T2" fmla="*/ 4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">
                  <a:moveTo>
                    <a:pt x="0" y="0"/>
                  </a:moveTo>
                  <a:lnTo>
                    <a:pt x="2" y="0"/>
                  </a:lnTo>
                  <a:lnTo>
                    <a:pt x="4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3" name="Freeform 73"/>
            <p:cNvSpPr>
              <a:spLocks/>
            </p:cNvSpPr>
            <p:nvPr/>
          </p:nvSpPr>
          <p:spPr bwMode="auto">
            <a:xfrm>
              <a:off x="3451" y="1960"/>
              <a:ext cx="17" cy="0"/>
            </a:xfrm>
            <a:custGeom>
              <a:avLst/>
              <a:gdLst>
                <a:gd name="T0" fmla="*/ 4 w 4"/>
                <a:gd name="T1" fmla="*/ 2 w 4"/>
                <a:gd name="T2" fmla="*/ 0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">
                  <a:moveTo>
                    <a:pt x="4" y="0"/>
                  </a:move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3455" y="2072"/>
              <a:ext cx="9" cy="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5" name="Rectangle 75"/>
            <p:cNvSpPr>
              <a:spLocks noChangeArrowheads="1"/>
            </p:cNvSpPr>
            <p:nvPr/>
          </p:nvSpPr>
          <p:spPr bwMode="auto">
            <a:xfrm>
              <a:off x="3451" y="2072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" name="Rectangle 76"/>
            <p:cNvSpPr>
              <a:spLocks noChangeArrowheads="1"/>
            </p:cNvSpPr>
            <p:nvPr/>
          </p:nvSpPr>
          <p:spPr bwMode="auto">
            <a:xfrm>
              <a:off x="3451" y="2134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7" name="Rectangle 77"/>
            <p:cNvSpPr>
              <a:spLocks noChangeArrowheads="1"/>
            </p:cNvSpPr>
            <p:nvPr/>
          </p:nvSpPr>
          <p:spPr bwMode="auto">
            <a:xfrm>
              <a:off x="3443" y="2076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" name="Rectangle 78"/>
            <p:cNvSpPr>
              <a:spLocks noChangeArrowheads="1"/>
            </p:cNvSpPr>
            <p:nvPr/>
          </p:nvSpPr>
          <p:spPr bwMode="auto">
            <a:xfrm>
              <a:off x="3443" y="2130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" name="Rectangle 79"/>
            <p:cNvSpPr>
              <a:spLocks noChangeArrowheads="1"/>
            </p:cNvSpPr>
            <p:nvPr/>
          </p:nvSpPr>
          <p:spPr bwMode="auto">
            <a:xfrm>
              <a:off x="3439" y="2080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" name="Rectangle 80"/>
            <p:cNvSpPr>
              <a:spLocks noChangeArrowheads="1"/>
            </p:cNvSpPr>
            <p:nvPr/>
          </p:nvSpPr>
          <p:spPr bwMode="auto">
            <a:xfrm>
              <a:off x="3439" y="2126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" name="Rectangle 81"/>
            <p:cNvSpPr>
              <a:spLocks noChangeArrowheads="1"/>
            </p:cNvSpPr>
            <p:nvPr/>
          </p:nvSpPr>
          <p:spPr bwMode="auto">
            <a:xfrm>
              <a:off x="3435" y="2084"/>
              <a:ext cx="4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" name="Rectangle 82"/>
            <p:cNvSpPr>
              <a:spLocks noChangeArrowheads="1"/>
            </p:cNvSpPr>
            <p:nvPr/>
          </p:nvSpPr>
          <p:spPr bwMode="auto">
            <a:xfrm>
              <a:off x="3435" y="2121"/>
              <a:ext cx="49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" name="Rectangle 83"/>
            <p:cNvSpPr>
              <a:spLocks noChangeArrowheads="1"/>
            </p:cNvSpPr>
            <p:nvPr/>
          </p:nvSpPr>
          <p:spPr bwMode="auto">
            <a:xfrm>
              <a:off x="3430" y="2088"/>
              <a:ext cx="5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" name="Rectangle 84"/>
            <p:cNvSpPr>
              <a:spLocks noChangeArrowheads="1"/>
            </p:cNvSpPr>
            <p:nvPr/>
          </p:nvSpPr>
          <p:spPr bwMode="auto">
            <a:xfrm>
              <a:off x="3430" y="2113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" name="Rectangle 85"/>
            <p:cNvSpPr>
              <a:spLocks noChangeArrowheads="1"/>
            </p:cNvSpPr>
            <p:nvPr/>
          </p:nvSpPr>
          <p:spPr bwMode="auto">
            <a:xfrm>
              <a:off x="3426" y="2097"/>
              <a:ext cx="66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" name="Rectangle 86"/>
            <p:cNvSpPr>
              <a:spLocks noChangeArrowheads="1"/>
            </p:cNvSpPr>
            <p:nvPr/>
          </p:nvSpPr>
          <p:spPr bwMode="auto">
            <a:xfrm>
              <a:off x="3426" y="2105"/>
              <a:ext cx="66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" name="Rectangle 87"/>
            <p:cNvSpPr>
              <a:spLocks noChangeArrowheads="1"/>
            </p:cNvSpPr>
            <p:nvPr/>
          </p:nvSpPr>
          <p:spPr bwMode="auto">
            <a:xfrm>
              <a:off x="3426" y="2105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" name="Rectangle 88"/>
            <p:cNvSpPr>
              <a:spLocks noChangeArrowheads="1"/>
            </p:cNvSpPr>
            <p:nvPr/>
          </p:nvSpPr>
          <p:spPr bwMode="auto">
            <a:xfrm>
              <a:off x="3426" y="2101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" name="Oval 89"/>
            <p:cNvSpPr>
              <a:spLocks noChangeArrowheads="1"/>
            </p:cNvSpPr>
            <p:nvPr/>
          </p:nvSpPr>
          <p:spPr bwMode="auto">
            <a:xfrm>
              <a:off x="3426" y="2072"/>
              <a:ext cx="62" cy="62"/>
            </a:xfrm>
            <a:prstGeom prst="ellips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" name="Line 90"/>
            <p:cNvSpPr>
              <a:spLocks noChangeShapeType="1"/>
            </p:cNvSpPr>
            <p:nvPr/>
          </p:nvSpPr>
          <p:spPr bwMode="auto">
            <a:xfrm flipV="1">
              <a:off x="4386" y="1358"/>
              <a:ext cx="0" cy="390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" name="Freeform 91"/>
            <p:cNvSpPr>
              <a:spLocks/>
            </p:cNvSpPr>
            <p:nvPr/>
          </p:nvSpPr>
          <p:spPr bwMode="auto">
            <a:xfrm>
              <a:off x="4378" y="1748"/>
              <a:ext cx="17" cy="0"/>
            </a:xfrm>
            <a:custGeom>
              <a:avLst/>
              <a:gdLst>
                <a:gd name="T0" fmla="*/ 0 w 4"/>
                <a:gd name="T1" fmla="*/ 2 w 4"/>
                <a:gd name="T2" fmla="*/ 4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">
                  <a:moveTo>
                    <a:pt x="0" y="0"/>
                  </a:moveTo>
                  <a:lnTo>
                    <a:pt x="2" y="0"/>
                  </a:lnTo>
                  <a:lnTo>
                    <a:pt x="4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" name="Freeform 92"/>
            <p:cNvSpPr>
              <a:spLocks/>
            </p:cNvSpPr>
            <p:nvPr/>
          </p:nvSpPr>
          <p:spPr bwMode="auto">
            <a:xfrm>
              <a:off x="4378" y="1358"/>
              <a:ext cx="17" cy="0"/>
            </a:xfrm>
            <a:custGeom>
              <a:avLst/>
              <a:gdLst>
                <a:gd name="T0" fmla="*/ 4 w 4"/>
                <a:gd name="T1" fmla="*/ 2 w 4"/>
                <a:gd name="T2" fmla="*/ 0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">
                  <a:moveTo>
                    <a:pt x="4" y="0"/>
                  </a:move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" name="Rectangle 93"/>
            <p:cNvSpPr>
              <a:spLocks noChangeArrowheads="1"/>
            </p:cNvSpPr>
            <p:nvPr/>
          </p:nvSpPr>
          <p:spPr bwMode="auto">
            <a:xfrm>
              <a:off x="4382" y="1520"/>
              <a:ext cx="8" cy="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" name="Rectangle 94"/>
            <p:cNvSpPr>
              <a:spLocks noChangeArrowheads="1"/>
            </p:cNvSpPr>
            <p:nvPr/>
          </p:nvSpPr>
          <p:spPr bwMode="auto">
            <a:xfrm>
              <a:off x="4378" y="1520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" name="Rectangle 95"/>
            <p:cNvSpPr>
              <a:spLocks noChangeArrowheads="1"/>
            </p:cNvSpPr>
            <p:nvPr/>
          </p:nvSpPr>
          <p:spPr bwMode="auto">
            <a:xfrm>
              <a:off x="4378" y="1582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" name="Rectangle 96"/>
            <p:cNvSpPr>
              <a:spLocks noChangeArrowheads="1"/>
            </p:cNvSpPr>
            <p:nvPr/>
          </p:nvSpPr>
          <p:spPr bwMode="auto">
            <a:xfrm>
              <a:off x="4370" y="1524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" name="Rectangle 97"/>
            <p:cNvSpPr>
              <a:spLocks noChangeArrowheads="1"/>
            </p:cNvSpPr>
            <p:nvPr/>
          </p:nvSpPr>
          <p:spPr bwMode="auto">
            <a:xfrm>
              <a:off x="4370" y="1578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" name="Rectangle 98"/>
            <p:cNvSpPr>
              <a:spLocks noChangeArrowheads="1"/>
            </p:cNvSpPr>
            <p:nvPr/>
          </p:nvSpPr>
          <p:spPr bwMode="auto">
            <a:xfrm>
              <a:off x="4366" y="1528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" name="Rectangle 99"/>
            <p:cNvSpPr>
              <a:spLocks noChangeArrowheads="1"/>
            </p:cNvSpPr>
            <p:nvPr/>
          </p:nvSpPr>
          <p:spPr bwMode="auto">
            <a:xfrm>
              <a:off x="4366" y="1574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" name="Rectangle 100"/>
            <p:cNvSpPr>
              <a:spLocks noChangeArrowheads="1"/>
            </p:cNvSpPr>
            <p:nvPr/>
          </p:nvSpPr>
          <p:spPr bwMode="auto">
            <a:xfrm>
              <a:off x="4361" y="1532"/>
              <a:ext cx="5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" name="Rectangle 101"/>
            <p:cNvSpPr>
              <a:spLocks noChangeArrowheads="1"/>
            </p:cNvSpPr>
            <p:nvPr/>
          </p:nvSpPr>
          <p:spPr bwMode="auto">
            <a:xfrm>
              <a:off x="4361" y="1570"/>
              <a:ext cx="5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" name="Rectangle 102"/>
            <p:cNvSpPr>
              <a:spLocks noChangeArrowheads="1"/>
            </p:cNvSpPr>
            <p:nvPr/>
          </p:nvSpPr>
          <p:spPr bwMode="auto">
            <a:xfrm>
              <a:off x="4357" y="1536"/>
              <a:ext cx="5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" name="Rectangle 103"/>
            <p:cNvSpPr>
              <a:spLocks noChangeArrowheads="1"/>
            </p:cNvSpPr>
            <p:nvPr/>
          </p:nvSpPr>
          <p:spPr bwMode="auto">
            <a:xfrm>
              <a:off x="4357" y="1561"/>
              <a:ext cx="5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" name="Rectangle 104"/>
            <p:cNvSpPr>
              <a:spLocks noChangeArrowheads="1"/>
            </p:cNvSpPr>
            <p:nvPr/>
          </p:nvSpPr>
          <p:spPr bwMode="auto">
            <a:xfrm>
              <a:off x="4353" y="1545"/>
              <a:ext cx="66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" name="Rectangle 105"/>
            <p:cNvSpPr>
              <a:spLocks noChangeArrowheads="1"/>
            </p:cNvSpPr>
            <p:nvPr/>
          </p:nvSpPr>
          <p:spPr bwMode="auto">
            <a:xfrm>
              <a:off x="4353" y="1553"/>
              <a:ext cx="66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" name="Rectangle 106"/>
            <p:cNvSpPr>
              <a:spLocks noChangeArrowheads="1"/>
            </p:cNvSpPr>
            <p:nvPr/>
          </p:nvSpPr>
          <p:spPr bwMode="auto">
            <a:xfrm>
              <a:off x="4353" y="1553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" name="Rectangle 107"/>
            <p:cNvSpPr>
              <a:spLocks noChangeArrowheads="1"/>
            </p:cNvSpPr>
            <p:nvPr/>
          </p:nvSpPr>
          <p:spPr bwMode="auto">
            <a:xfrm>
              <a:off x="4353" y="1549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" name="Oval 108"/>
            <p:cNvSpPr>
              <a:spLocks noChangeArrowheads="1"/>
            </p:cNvSpPr>
            <p:nvPr/>
          </p:nvSpPr>
          <p:spPr bwMode="auto">
            <a:xfrm>
              <a:off x="4353" y="1520"/>
              <a:ext cx="62" cy="62"/>
            </a:xfrm>
            <a:prstGeom prst="ellips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" name="Freeform 109"/>
            <p:cNvSpPr>
              <a:spLocks/>
            </p:cNvSpPr>
            <p:nvPr/>
          </p:nvSpPr>
          <p:spPr bwMode="auto">
            <a:xfrm>
              <a:off x="1610" y="2001"/>
              <a:ext cx="1849" cy="1237"/>
            </a:xfrm>
            <a:custGeom>
              <a:avLst/>
              <a:gdLst>
                <a:gd name="T0" fmla="*/ 0 w 447"/>
                <a:gd name="T1" fmla="*/ 298 h 298"/>
                <a:gd name="T2" fmla="*/ 45 w 447"/>
                <a:gd name="T3" fmla="*/ 272 h 298"/>
                <a:gd name="T4" fmla="*/ 89 w 447"/>
                <a:gd name="T5" fmla="*/ 242 h 298"/>
                <a:gd name="T6" fmla="*/ 134 w 447"/>
                <a:gd name="T7" fmla="*/ 215 h 298"/>
                <a:gd name="T8" fmla="*/ 179 w 447"/>
                <a:gd name="T9" fmla="*/ 182 h 298"/>
                <a:gd name="T10" fmla="*/ 224 w 447"/>
                <a:gd name="T11" fmla="*/ 153 h 298"/>
                <a:gd name="T12" fmla="*/ 268 w 447"/>
                <a:gd name="T13" fmla="*/ 118 h 298"/>
                <a:gd name="T14" fmla="*/ 313 w 447"/>
                <a:gd name="T15" fmla="*/ 86 h 298"/>
                <a:gd name="T16" fmla="*/ 358 w 447"/>
                <a:gd name="T17" fmla="*/ 54 h 298"/>
                <a:gd name="T18" fmla="*/ 402 w 447"/>
                <a:gd name="T19" fmla="*/ 21 h 298"/>
                <a:gd name="T20" fmla="*/ 447 w 447"/>
                <a:gd name="T21" fmla="*/ 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7" h="298">
                  <a:moveTo>
                    <a:pt x="0" y="298"/>
                  </a:moveTo>
                  <a:lnTo>
                    <a:pt x="45" y="272"/>
                  </a:lnTo>
                  <a:lnTo>
                    <a:pt x="89" y="242"/>
                  </a:lnTo>
                  <a:lnTo>
                    <a:pt x="134" y="215"/>
                  </a:lnTo>
                  <a:lnTo>
                    <a:pt x="179" y="182"/>
                  </a:lnTo>
                  <a:lnTo>
                    <a:pt x="224" y="153"/>
                  </a:lnTo>
                  <a:lnTo>
                    <a:pt x="268" y="118"/>
                  </a:lnTo>
                  <a:lnTo>
                    <a:pt x="313" y="86"/>
                  </a:lnTo>
                  <a:lnTo>
                    <a:pt x="358" y="54"/>
                  </a:lnTo>
                  <a:lnTo>
                    <a:pt x="402" y="21"/>
                  </a:lnTo>
                  <a:lnTo>
                    <a:pt x="447" y="0"/>
                  </a:lnTo>
                </a:path>
              </a:pathLst>
            </a:cu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" name="Freeform 110"/>
            <p:cNvSpPr>
              <a:spLocks noEditPoints="1"/>
            </p:cNvSpPr>
            <p:nvPr/>
          </p:nvSpPr>
          <p:spPr bwMode="auto">
            <a:xfrm>
              <a:off x="3530" y="1400"/>
              <a:ext cx="856" cy="555"/>
            </a:xfrm>
            <a:custGeom>
              <a:avLst/>
              <a:gdLst>
                <a:gd name="T0" fmla="*/ 0 w 207"/>
                <a:gd name="T1" fmla="*/ 134 h 134"/>
                <a:gd name="T2" fmla="*/ 17 w 207"/>
                <a:gd name="T3" fmla="*/ 122 h 134"/>
                <a:gd name="T4" fmla="*/ 28 w 207"/>
                <a:gd name="T5" fmla="*/ 115 h 134"/>
                <a:gd name="T6" fmla="*/ 34 w 207"/>
                <a:gd name="T7" fmla="*/ 111 h 134"/>
                <a:gd name="T8" fmla="*/ 51 w 207"/>
                <a:gd name="T9" fmla="*/ 100 h 134"/>
                <a:gd name="T10" fmla="*/ 68 w 207"/>
                <a:gd name="T11" fmla="*/ 89 h 134"/>
                <a:gd name="T12" fmla="*/ 85 w 207"/>
                <a:gd name="T13" fmla="*/ 78 h 134"/>
                <a:gd name="T14" fmla="*/ 102 w 207"/>
                <a:gd name="T15" fmla="*/ 67 h 134"/>
                <a:gd name="T16" fmla="*/ 119 w 207"/>
                <a:gd name="T17" fmla="*/ 56 h 134"/>
                <a:gd name="T18" fmla="*/ 136 w 207"/>
                <a:gd name="T19" fmla="*/ 45 h 134"/>
                <a:gd name="T20" fmla="*/ 153 w 207"/>
                <a:gd name="T21" fmla="*/ 34 h 134"/>
                <a:gd name="T22" fmla="*/ 162 w 207"/>
                <a:gd name="T23" fmla="*/ 28 h 134"/>
                <a:gd name="T24" fmla="*/ 170 w 207"/>
                <a:gd name="T25" fmla="*/ 23 h 134"/>
                <a:gd name="T26" fmla="*/ 187 w 207"/>
                <a:gd name="T27" fmla="*/ 12 h 134"/>
                <a:gd name="T28" fmla="*/ 205 w 207"/>
                <a:gd name="T29" fmla="*/ 1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7" h="134">
                  <a:moveTo>
                    <a:pt x="17" y="122"/>
                  </a:moveTo>
                  <a:lnTo>
                    <a:pt x="28" y="115"/>
                  </a:lnTo>
                  <a:lnTo>
                    <a:pt x="34" y="111"/>
                  </a:lnTo>
                  <a:moveTo>
                    <a:pt x="51" y="100"/>
                  </a:moveTo>
                  <a:lnTo>
                    <a:pt x="68" y="89"/>
                  </a:lnTo>
                  <a:moveTo>
                    <a:pt x="85" y="78"/>
                  </a:moveTo>
                  <a:lnTo>
                    <a:pt x="102" y="67"/>
                  </a:lnTo>
                  <a:moveTo>
                    <a:pt x="119" y="56"/>
                  </a:moveTo>
                  <a:lnTo>
                    <a:pt x="136" y="45"/>
                  </a:lnTo>
                  <a:moveTo>
                    <a:pt x="153" y="34"/>
                  </a:moveTo>
                  <a:lnTo>
                    <a:pt x="162" y="28"/>
                  </a:lnTo>
                  <a:lnTo>
                    <a:pt x="170" y="23"/>
                  </a:lnTo>
                  <a:moveTo>
                    <a:pt x="187" y="12"/>
                  </a:moveTo>
                  <a:lnTo>
                    <a:pt x="205" y="1"/>
                  </a:lnTo>
                </a:path>
              </a:pathLst>
            </a:custGeom>
            <a:noFill/>
            <a:ln w="333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" name="Line 111"/>
            <p:cNvSpPr>
              <a:spLocks noChangeShapeType="1"/>
            </p:cNvSpPr>
            <p:nvPr/>
          </p:nvSpPr>
          <p:spPr bwMode="auto">
            <a:xfrm flipV="1">
              <a:off x="2537" y="2590"/>
              <a:ext cx="0" cy="8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" name="Freeform 112"/>
            <p:cNvSpPr>
              <a:spLocks/>
            </p:cNvSpPr>
            <p:nvPr/>
          </p:nvSpPr>
          <p:spPr bwMode="auto">
            <a:xfrm>
              <a:off x="2524" y="2677"/>
              <a:ext cx="21" cy="0"/>
            </a:xfrm>
            <a:custGeom>
              <a:avLst/>
              <a:gdLst>
                <a:gd name="T0" fmla="*/ 0 w 5"/>
                <a:gd name="T1" fmla="*/ 3 w 5"/>
                <a:gd name="T2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3" y="0"/>
                  </a:lnTo>
                  <a:lnTo>
                    <a:pt x="5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" name="Freeform 113"/>
            <p:cNvSpPr>
              <a:spLocks/>
            </p:cNvSpPr>
            <p:nvPr/>
          </p:nvSpPr>
          <p:spPr bwMode="auto">
            <a:xfrm>
              <a:off x="2524" y="2590"/>
              <a:ext cx="21" cy="0"/>
            </a:xfrm>
            <a:custGeom>
              <a:avLst/>
              <a:gdLst>
                <a:gd name="T0" fmla="*/ 5 w 5"/>
                <a:gd name="T1" fmla="*/ 3 w 5"/>
                <a:gd name="T2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3" y="0"/>
                  </a:lnTo>
                  <a:lnTo>
                    <a:pt x="0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" name="Rectangle 114"/>
            <p:cNvSpPr>
              <a:spLocks noChangeArrowheads="1"/>
            </p:cNvSpPr>
            <p:nvPr/>
          </p:nvSpPr>
          <p:spPr bwMode="auto">
            <a:xfrm>
              <a:off x="2532" y="2603"/>
              <a:ext cx="9" cy="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" name="Rectangle 115"/>
            <p:cNvSpPr>
              <a:spLocks noChangeArrowheads="1"/>
            </p:cNvSpPr>
            <p:nvPr/>
          </p:nvSpPr>
          <p:spPr bwMode="auto">
            <a:xfrm>
              <a:off x="2528" y="2603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" name="Rectangle 116"/>
            <p:cNvSpPr>
              <a:spLocks noChangeArrowheads="1"/>
            </p:cNvSpPr>
            <p:nvPr/>
          </p:nvSpPr>
          <p:spPr bwMode="auto">
            <a:xfrm>
              <a:off x="2528" y="2665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" name="Rectangle 117"/>
            <p:cNvSpPr>
              <a:spLocks noChangeArrowheads="1"/>
            </p:cNvSpPr>
            <p:nvPr/>
          </p:nvSpPr>
          <p:spPr bwMode="auto">
            <a:xfrm>
              <a:off x="2520" y="2607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" name="Rectangle 118"/>
            <p:cNvSpPr>
              <a:spLocks noChangeArrowheads="1"/>
            </p:cNvSpPr>
            <p:nvPr/>
          </p:nvSpPr>
          <p:spPr bwMode="auto">
            <a:xfrm>
              <a:off x="2520" y="2661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" name="Rectangle 119"/>
            <p:cNvSpPr>
              <a:spLocks noChangeArrowheads="1"/>
            </p:cNvSpPr>
            <p:nvPr/>
          </p:nvSpPr>
          <p:spPr bwMode="auto">
            <a:xfrm>
              <a:off x="2516" y="2611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" name="Rectangle 120"/>
            <p:cNvSpPr>
              <a:spLocks noChangeArrowheads="1"/>
            </p:cNvSpPr>
            <p:nvPr/>
          </p:nvSpPr>
          <p:spPr bwMode="auto">
            <a:xfrm>
              <a:off x="2516" y="2657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" name="Rectangle 121"/>
            <p:cNvSpPr>
              <a:spLocks noChangeArrowheads="1"/>
            </p:cNvSpPr>
            <p:nvPr/>
          </p:nvSpPr>
          <p:spPr bwMode="auto">
            <a:xfrm>
              <a:off x="2512" y="2615"/>
              <a:ext cx="4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" name="Rectangle 122"/>
            <p:cNvSpPr>
              <a:spLocks noChangeArrowheads="1"/>
            </p:cNvSpPr>
            <p:nvPr/>
          </p:nvSpPr>
          <p:spPr bwMode="auto">
            <a:xfrm>
              <a:off x="2512" y="2653"/>
              <a:ext cx="4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" name="Rectangle 123"/>
            <p:cNvSpPr>
              <a:spLocks noChangeArrowheads="1"/>
            </p:cNvSpPr>
            <p:nvPr/>
          </p:nvSpPr>
          <p:spPr bwMode="auto">
            <a:xfrm>
              <a:off x="2508" y="2619"/>
              <a:ext cx="5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" name="Rectangle 124"/>
            <p:cNvSpPr>
              <a:spLocks noChangeArrowheads="1"/>
            </p:cNvSpPr>
            <p:nvPr/>
          </p:nvSpPr>
          <p:spPr bwMode="auto">
            <a:xfrm>
              <a:off x="2508" y="2644"/>
              <a:ext cx="5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" name="Rectangle 125"/>
            <p:cNvSpPr>
              <a:spLocks noChangeArrowheads="1"/>
            </p:cNvSpPr>
            <p:nvPr/>
          </p:nvSpPr>
          <p:spPr bwMode="auto">
            <a:xfrm>
              <a:off x="2503" y="2628"/>
              <a:ext cx="67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" name="Rectangle 126"/>
            <p:cNvSpPr>
              <a:spLocks noChangeArrowheads="1"/>
            </p:cNvSpPr>
            <p:nvPr/>
          </p:nvSpPr>
          <p:spPr bwMode="auto">
            <a:xfrm>
              <a:off x="2503" y="2636"/>
              <a:ext cx="67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" name="Rectangle 127"/>
            <p:cNvSpPr>
              <a:spLocks noChangeArrowheads="1"/>
            </p:cNvSpPr>
            <p:nvPr/>
          </p:nvSpPr>
          <p:spPr bwMode="auto">
            <a:xfrm>
              <a:off x="2503" y="2636"/>
              <a:ext cx="6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" name="Rectangle 128"/>
            <p:cNvSpPr>
              <a:spLocks noChangeArrowheads="1"/>
            </p:cNvSpPr>
            <p:nvPr/>
          </p:nvSpPr>
          <p:spPr bwMode="auto">
            <a:xfrm>
              <a:off x="2503" y="2632"/>
              <a:ext cx="6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" name="Oval 129"/>
            <p:cNvSpPr>
              <a:spLocks noChangeArrowheads="1"/>
            </p:cNvSpPr>
            <p:nvPr/>
          </p:nvSpPr>
          <p:spPr bwMode="auto">
            <a:xfrm>
              <a:off x="2503" y="2603"/>
              <a:ext cx="63" cy="62"/>
            </a:xfrm>
            <a:prstGeom prst="ellips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" name="Line 130"/>
            <p:cNvSpPr>
              <a:spLocks noChangeShapeType="1"/>
            </p:cNvSpPr>
            <p:nvPr/>
          </p:nvSpPr>
          <p:spPr bwMode="auto">
            <a:xfrm flipV="1">
              <a:off x="3459" y="1914"/>
              <a:ext cx="0" cy="174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" name="Freeform 131"/>
            <p:cNvSpPr>
              <a:spLocks/>
            </p:cNvSpPr>
            <p:nvPr/>
          </p:nvSpPr>
          <p:spPr bwMode="auto">
            <a:xfrm>
              <a:off x="3451" y="2088"/>
              <a:ext cx="17" cy="0"/>
            </a:xfrm>
            <a:custGeom>
              <a:avLst/>
              <a:gdLst>
                <a:gd name="T0" fmla="*/ 0 w 4"/>
                <a:gd name="T1" fmla="*/ 2 w 4"/>
                <a:gd name="T2" fmla="*/ 4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">
                  <a:moveTo>
                    <a:pt x="0" y="0"/>
                  </a:moveTo>
                  <a:lnTo>
                    <a:pt x="2" y="0"/>
                  </a:lnTo>
                  <a:lnTo>
                    <a:pt x="4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" name="Freeform 132"/>
            <p:cNvSpPr>
              <a:spLocks/>
            </p:cNvSpPr>
            <p:nvPr/>
          </p:nvSpPr>
          <p:spPr bwMode="auto">
            <a:xfrm>
              <a:off x="3451" y="1914"/>
              <a:ext cx="17" cy="0"/>
            </a:xfrm>
            <a:custGeom>
              <a:avLst/>
              <a:gdLst>
                <a:gd name="T0" fmla="*/ 4 w 4"/>
                <a:gd name="T1" fmla="*/ 2 w 4"/>
                <a:gd name="T2" fmla="*/ 0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">
                  <a:moveTo>
                    <a:pt x="4" y="0"/>
                  </a:move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" name="Rectangle 133"/>
            <p:cNvSpPr>
              <a:spLocks noChangeArrowheads="1"/>
            </p:cNvSpPr>
            <p:nvPr/>
          </p:nvSpPr>
          <p:spPr bwMode="auto">
            <a:xfrm>
              <a:off x="3455" y="1968"/>
              <a:ext cx="9" cy="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" name="Rectangle 134"/>
            <p:cNvSpPr>
              <a:spLocks noChangeArrowheads="1"/>
            </p:cNvSpPr>
            <p:nvPr/>
          </p:nvSpPr>
          <p:spPr bwMode="auto">
            <a:xfrm>
              <a:off x="3451" y="1968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" name="Rectangle 135"/>
            <p:cNvSpPr>
              <a:spLocks noChangeArrowheads="1"/>
            </p:cNvSpPr>
            <p:nvPr/>
          </p:nvSpPr>
          <p:spPr bwMode="auto">
            <a:xfrm>
              <a:off x="3451" y="2030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" name="Rectangle 136"/>
            <p:cNvSpPr>
              <a:spLocks noChangeArrowheads="1"/>
            </p:cNvSpPr>
            <p:nvPr/>
          </p:nvSpPr>
          <p:spPr bwMode="auto">
            <a:xfrm>
              <a:off x="3443" y="1972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" name="Rectangle 137"/>
            <p:cNvSpPr>
              <a:spLocks noChangeArrowheads="1"/>
            </p:cNvSpPr>
            <p:nvPr/>
          </p:nvSpPr>
          <p:spPr bwMode="auto">
            <a:xfrm>
              <a:off x="3443" y="2026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" name="Rectangle 138"/>
            <p:cNvSpPr>
              <a:spLocks noChangeArrowheads="1"/>
            </p:cNvSpPr>
            <p:nvPr/>
          </p:nvSpPr>
          <p:spPr bwMode="auto">
            <a:xfrm>
              <a:off x="3439" y="1976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" name="Rectangle 139"/>
            <p:cNvSpPr>
              <a:spLocks noChangeArrowheads="1"/>
            </p:cNvSpPr>
            <p:nvPr/>
          </p:nvSpPr>
          <p:spPr bwMode="auto">
            <a:xfrm>
              <a:off x="3439" y="2022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" name="Rectangle 140"/>
            <p:cNvSpPr>
              <a:spLocks noChangeArrowheads="1"/>
            </p:cNvSpPr>
            <p:nvPr/>
          </p:nvSpPr>
          <p:spPr bwMode="auto">
            <a:xfrm>
              <a:off x="3435" y="1980"/>
              <a:ext cx="49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" name="Rectangle 141"/>
            <p:cNvSpPr>
              <a:spLocks noChangeArrowheads="1"/>
            </p:cNvSpPr>
            <p:nvPr/>
          </p:nvSpPr>
          <p:spPr bwMode="auto">
            <a:xfrm>
              <a:off x="3435" y="2018"/>
              <a:ext cx="4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" name="Rectangle 142"/>
            <p:cNvSpPr>
              <a:spLocks noChangeArrowheads="1"/>
            </p:cNvSpPr>
            <p:nvPr/>
          </p:nvSpPr>
          <p:spPr bwMode="auto">
            <a:xfrm>
              <a:off x="3430" y="1985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" name="Rectangle 143"/>
            <p:cNvSpPr>
              <a:spLocks noChangeArrowheads="1"/>
            </p:cNvSpPr>
            <p:nvPr/>
          </p:nvSpPr>
          <p:spPr bwMode="auto">
            <a:xfrm>
              <a:off x="3430" y="2009"/>
              <a:ext cx="5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" name="Rectangle 144"/>
            <p:cNvSpPr>
              <a:spLocks noChangeArrowheads="1"/>
            </p:cNvSpPr>
            <p:nvPr/>
          </p:nvSpPr>
          <p:spPr bwMode="auto">
            <a:xfrm>
              <a:off x="3426" y="1993"/>
              <a:ext cx="66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" name="Rectangle 145"/>
            <p:cNvSpPr>
              <a:spLocks noChangeArrowheads="1"/>
            </p:cNvSpPr>
            <p:nvPr/>
          </p:nvSpPr>
          <p:spPr bwMode="auto">
            <a:xfrm>
              <a:off x="3426" y="2001"/>
              <a:ext cx="66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" name="Rectangle 146"/>
            <p:cNvSpPr>
              <a:spLocks noChangeArrowheads="1"/>
            </p:cNvSpPr>
            <p:nvPr/>
          </p:nvSpPr>
          <p:spPr bwMode="auto">
            <a:xfrm>
              <a:off x="3426" y="2001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7" name="Rectangle 147"/>
            <p:cNvSpPr>
              <a:spLocks noChangeArrowheads="1"/>
            </p:cNvSpPr>
            <p:nvPr/>
          </p:nvSpPr>
          <p:spPr bwMode="auto">
            <a:xfrm>
              <a:off x="3426" y="1997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8" name="Oval 148"/>
            <p:cNvSpPr>
              <a:spLocks noChangeArrowheads="1"/>
            </p:cNvSpPr>
            <p:nvPr/>
          </p:nvSpPr>
          <p:spPr bwMode="auto">
            <a:xfrm>
              <a:off x="3426" y="1968"/>
              <a:ext cx="62" cy="62"/>
            </a:xfrm>
            <a:prstGeom prst="ellips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9" name="Line 149"/>
            <p:cNvSpPr>
              <a:spLocks noChangeShapeType="1"/>
            </p:cNvSpPr>
            <p:nvPr/>
          </p:nvSpPr>
          <p:spPr bwMode="auto">
            <a:xfrm flipV="1">
              <a:off x="4386" y="1283"/>
              <a:ext cx="0" cy="237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" name="Freeform 150"/>
            <p:cNvSpPr>
              <a:spLocks/>
            </p:cNvSpPr>
            <p:nvPr/>
          </p:nvSpPr>
          <p:spPr bwMode="auto">
            <a:xfrm>
              <a:off x="4378" y="1520"/>
              <a:ext cx="17" cy="0"/>
            </a:xfrm>
            <a:custGeom>
              <a:avLst/>
              <a:gdLst>
                <a:gd name="T0" fmla="*/ 0 w 4"/>
                <a:gd name="T1" fmla="*/ 2 w 4"/>
                <a:gd name="T2" fmla="*/ 4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">
                  <a:moveTo>
                    <a:pt x="0" y="0"/>
                  </a:moveTo>
                  <a:lnTo>
                    <a:pt x="2" y="0"/>
                  </a:lnTo>
                  <a:lnTo>
                    <a:pt x="4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" name="Freeform 151"/>
            <p:cNvSpPr>
              <a:spLocks/>
            </p:cNvSpPr>
            <p:nvPr/>
          </p:nvSpPr>
          <p:spPr bwMode="auto">
            <a:xfrm>
              <a:off x="4378" y="1283"/>
              <a:ext cx="17" cy="0"/>
            </a:xfrm>
            <a:custGeom>
              <a:avLst/>
              <a:gdLst>
                <a:gd name="T0" fmla="*/ 4 w 4"/>
                <a:gd name="T1" fmla="*/ 2 w 4"/>
                <a:gd name="T2" fmla="*/ 0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">
                  <a:moveTo>
                    <a:pt x="4" y="0"/>
                  </a:move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" name="Rectangle 152"/>
            <p:cNvSpPr>
              <a:spLocks noChangeArrowheads="1"/>
            </p:cNvSpPr>
            <p:nvPr/>
          </p:nvSpPr>
          <p:spPr bwMode="auto">
            <a:xfrm>
              <a:off x="4382" y="1366"/>
              <a:ext cx="8" cy="6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" name="Rectangle 153"/>
            <p:cNvSpPr>
              <a:spLocks noChangeArrowheads="1"/>
            </p:cNvSpPr>
            <p:nvPr/>
          </p:nvSpPr>
          <p:spPr bwMode="auto">
            <a:xfrm>
              <a:off x="4378" y="1366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" name="Rectangle 154"/>
            <p:cNvSpPr>
              <a:spLocks noChangeArrowheads="1"/>
            </p:cNvSpPr>
            <p:nvPr/>
          </p:nvSpPr>
          <p:spPr bwMode="auto">
            <a:xfrm>
              <a:off x="4378" y="1429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" name="Rectangle 155"/>
            <p:cNvSpPr>
              <a:spLocks noChangeArrowheads="1"/>
            </p:cNvSpPr>
            <p:nvPr/>
          </p:nvSpPr>
          <p:spPr bwMode="auto">
            <a:xfrm>
              <a:off x="4370" y="1370"/>
              <a:ext cx="33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" name="Rectangle 156"/>
            <p:cNvSpPr>
              <a:spLocks noChangeArrowheads="1"/>
            </p:cNvSpPr>
            <p:nvPr/>
          </p:nvSpPr>
          <p:spPr bwMode="auto">
            <a:xfrm>
              <a:off x="4370" y="1424"/>
              <a:ext cx="33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" name="Rectangle 157"/>
            <p:cNvSpPr>
              <a:spLocks noChangeArrowheads="1"/>
            </p:cNvSpPr>
            <p:nvPr/>
          </p:nvSpPr>
          <p:spPr bwMode="auto">
            <a:xfrm>
              <a:off x="4366" y="1375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" name="Rectangle 158"/>
            <p:cNvSpPr>
              <a:spLocks noChangeArrowheads="1"/>
            </p:cNvSpPr>
            <p:nvPr/>
          </p:nvSpPr>
          <p:spPr bwMode="auto">
            <a:xfrm>
              <a:off x="4366" y="1420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9" name="Rectangle 159"/>
            <p:cNvSpPr>
              <a:spLocks noChangeArrowheads="1"/>
            </p:cNvSpPr>
            <p:nvPr/>
          </p:nvSpPr>
          <p:spPr bwMode="auto">
            <a:xfrm>
              <a:off x="4361" y="1379"/>
              <a:ext cx="5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0" name="Rectangle 160"/>
            <p:cNvSpPr>
              <a:spLocks noChangeArrowheads="1"/>
            </p:cNvSpPr>
            <p:nvPr/>
          </p:nvSpPr>
          <p:spPr bwMode="auto">
            <a:xfrm>
              <a:off x="4361" y="1416"/>
              <a:ext cx="5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1" name="Rectangle 161"/>
            <p:cNvSpPr>
              <a:spLocks noChangeArrowheads="1"/>
            </p:cNvSpPr>
            <p:nvPr/>
          </p:nvSpPr>
          <p:spPr bwMode="auto">
            <a:xfrm>
              <a:off x="4357" y="1383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2" name="Rectangle 162"/>
            <p:cNvSpPr>
              <a:spLocks noChangeArrowheads="1"/>
            </p:cNvSpPr>
            <p:nvPr/>
          </p:nvSpPr>
          <p:spPr bwMode="auto">
            <a:xfrm>
              <a:off x="4357" y="1408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3" name="Rectangle 163"/>
            <p:cNvSpPr>
              <a:spLocks noChangeArrowheads="1"/>
            </p:cNvSpPr>
            <p:nvPr/>
          </p:nvSpPr>
          <p:spPr bwMode="auto">
            <a:xfrm>
              <a:off x="4353" y="1391"/>
              <a:ext cx="66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4" name="Rectangle 164"/>
            <p:cNvSpPr>
              <a:spLocks noChangeArrowheads="1"/>
            </p:cNvSpPr>
            <p:nvPr/>
          </p:nvSpPr>
          <p:spPr bwMode="auto">
            <a:xfrm>
              <a:off x="4353" y="1400"/>
              <a:ext cx="66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5" name="Rectangle 165"/>
            <p:cNvSpPr>
              <a:spLocks noChangeArrowheads="1"/>
            </p:cNvSpPr>
            <p:nvPr/>
          </p:nvSpPr>
          <p:spPr bwMode="auto">
            <a:xfrm>
              <a:off x="4353" y="1400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6" name="Rectangle 166"/>
            <p:cNvSpPr>
              <a:spLocks noChangeArrowheads="1"/>
            </p:cNvSpPr>
            <p:nvPr/>
          </p:nvSpPr>
          <p:spPr bwMode="auto">
            <a:xfrm>
              <a:off x="4353" y="1395"/>
              <a:ext cx="66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" name="Oval 167"/>
            <p:cNvSpPr>
              <a:spLocks noChangeArrowheads="1"/>
            </p:cNvSpPr>
            <p:nvPr/>
          </p:nvSpPr>
          <p:spPr bwMode="auto">
            <a:xfrm>
              <a:off x="4353" y="1366"/>
              <a:ext cx="62" cy="63"/>
            </a:xfrm>
            <a:prstGeom prst="ellips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" name="Rectangle 168"/>
            <p:cNvSpPr>
              <a:spLocks noChangeArrowheads="1"/>
            </p:cNvSpPr>
            <p:nvPr/>
          </p:nvSpPr>
          <p:spPr bwMode="auto">
            <a:xfrm>
              <a:off x="2488" y="2815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" name="Rectangle 169"/>
            <p:cNvSpPr>
              <a:spLocks noChangeArrowheads="1"/>
            </p:cNvSpPr>
            <p:nvPr/>
          </p:nvSpPr>
          <p:spPr bwMode="auto">
            <a:xfrm>
              <a:off x="3379" y="2251"/>
              <a:ext cx="1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13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0" name="Rectangle 170"/>
            <p:cNvSpPr>
              <a:spLocks noChangeArrowheads="1"/>
            </p:cNvSpPr>
            <p:nvPr/>
          </p:nvSpPr>
          <p:spPr bwMode="auto">
            <a:xfrm>
              <a:off x="4461" y="1458"/>
              <a:ext cx="94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19 T1a/bN0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1" name="Rectangle 171"/>
            <p:cNvSpPr>
              <a:spLocks noChangeArrowheads="1"/>
            </p:cNvSpPr>
            <p:nvPr/>
          </p:nvSpPr>
          <p:spPr bwMode="auto">
            <a:xfrm>
              <a:off x="2500" y="2413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" name="Rectangle 172"/>
            <p:cNvSpPr>
              <a:spLocks noChangeArrowheads="1"/>
            </p:cNvSpPr>
            <p:nvPr/>
          </p:nvSpPr>
          <p:spPr bwMode="auto">
            <a:xfrm>
              <a:off x="3371" y="1748"/>
              <a:ext cx="1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14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3" name="Rectangle 173"/>
            <p:cNvSpPr>
              <a:spLocks noChangeArrowheads="1"/>
            </p:cNvSpPr>
            <p:nvPr/>
          </p:nvSpPr>
          <p:spPr bwMode="auto">
            <a:xfrm>
              <a:off x="4461" y="1207"/>
              <a:ext cx="78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21 T1cN0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4" name="Rectangle 173"/>
          <p:cNvSpPr/>
          <p:nvPr/>
        </p:nvSpPr>
        <p:spPr>
          <a:xfrm>
            <a:off x="1163638" y="941053"/>
            <a:ext cx="56406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Rate ratio (T1a/bN0 vs. T1cN0), 0.85 (95% CI, 0.75–0.96)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P=0.01</a:t>
            </a:r>
          </a:p>
        </p:txBody>
      </p:sp>
      <p:sp>
        <p:nvSpPr>
          <p:cNvPr id="175" name="Rectangle 174"/>
          <p:cNvSpPr/>
          <p:nvPr/>
        </p:nvSpPr>
        <p:spPr>
          <a:xfrm>
            <a:off x="0" y="187692"/>
            <a:ext cx="9180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Tumor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Diameter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and Any Breast-Cancer Event, Years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5 to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53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34925" y="561975"/>
            <a:ext cx="9144000" cy="6329363"/>
            <a:chOff x="22" y="354"/>
            <a:chExt cx="5760" cy="3987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22" y="354"/>
              <a:ext cx="5760" cy="39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grpSp>
          <p:nvGrpSpPr>
            <p:cNvPr id="5" name="Group 205"/>
            <p:cNvGrpSpPr>
              <a:grpSpLocks/>
            </p:cNvGrpSpPr>
            <p:nvPr/>
          </p:nvGrpSpPr>
          <p:grpSpPr bwMode="auto">
            <a:xfrm>
              <a:off x="106" y="514"/>
              <a:ext cx="5043" cy="3827"/>
              <a:chOff x="106" y="514"/>
              <a:chExt cx="5043" cy="3827"/>
            </a:xfrm>
          </p:grpSpPr>
          <p:sp>
            <p:nvSpPr>
              <p:cNvPr id="45" name="Line 5"/>
              <p:cNvSpPr>
                <a:spLocks noChangeShapeType="1"/>
              </p:cNvSpPr>
              <p:nvPr/>
            </p:nvSpPr>
            <p:spPr bwMode="auto">
              <a:xfrm>
                <a:off x="683" y="3238"/>
                <a:ext cx="4427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" name="Line 6"/>
              <p:cNvSpPr>
                <a:spLocks noChangeShapeType="1"/>
              </p:cNvSpPr>
              <p:nvPr/>
            </p:nvSpPr>
            <p:spPr bwMode="auto">
              <a:xfrm>
                <a:off x="683" y="3238"/>
                <a:ext cx="0" cy="41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" name="Line 7"/>
              <p:cNvSpPr>
                <a:spLocks noChangeShapeType="1"/>
              </p:cNvSpPr>
              <p:nvPr/>
            </p:nvSpPr>
            <p:spPr bwMode="auto">
              <a:xfrm>
                <a:off x="1610" y="3238"/>
                <a:ext cx="0" cy="41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" name="Line 8"/>
              <p:cNvSpPr>
                <a:spLocks noChangeShapeType="1"/>
              </p:cNvSpPr>
              <p:nvPr/>
            </p:nvSpPr>
            <p:spPr bwMode="auto">
              <a:xfrm>
                <a:off x="2537" y="3238"/>
                <a:ext cx="0" cy="41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" name="Line 9"/>
              <p:cNvSpPr>
                <a:spLocks noChangeShapeType="1"/>
              </p:cNvSpPr>
              <p:nvPr/>
            </p:nvSpPr>
            <p:spPr bwMode="auto">
              <a:xfrm>
                <a:off x="3459" y="3238"/>
                <a:ext cx="0" cy="41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" name="Line 10"/>
              <p:cNvSpPr>
                <a:spLocks noChangeShapeType="1"/>
              </p:cNvSpPr>
              <p:nvPr/>
            </p:nvSpPr>
            <p:spPr bwMode="auto">
              <a:xfrm>
                <a:off x="4386" y="3238"/>
                <a:ext cx="0" cy="41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" name="Rectangle 11"/>
              <p:cNvSpPr>
                <a:spLocks noChangeArrowheads="1"/>
              </p:cNvSpPr>
              <p:nvPr/>
            </p:nvSpPr>
            <p:spPr bwMode="auto">
              <a:xfrm>
                <a:off x="602" y="3316"/>
                <a:ext cx="206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" name="Rectangle 12"/>
              <p:cNvSpPr>
                <a:spLocks noChangeArrowheads="1"/>
              </p:cNvSpPr>
              <p:nvPr/>
            </p:nvSpPr>
            <p:spPr bwMode="auto">
              <a:xfrm>
                <a:off x="1529" y="3316"/>
                <a:ext cx="206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5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" name="Rectangle 13"/>
              <p:cNvSpPr>
                <a:spLocks noChangeArrowheads="1"/>
              </p:cNvSpPr>
              <p:nvPr/>
            </p:nvSpPr>
            <p:spPr bwMode="auto">
              <a:xfrm>
                <a:off x="2400" y="3316"/>
                <a:ext cx="318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" name="Rectangle 14"/>
              <p:cNvSpPr>
                <a:spLocks noChangeArrowheads="1"/>
              </p:cNvSpPr>
              <p:nvPr/>
            </p:nvSpPr>
            <p:spPr bwMode="auto">
              <a:xfrm>
                <a:off x="3322" y="3316"/>
                <a:ext cx="318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15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5" name="Rectangle 15"/>
              <p:cNvSpPr>
                <a:spLocks noChangeArrowheads="1"/>
              </p:cNvSpPr>
              <p:nvPr/>
            </p:nvSpPr>
            <p:spPr bwMode="auto">
              <a:xfrm>
                <a:off x="4249" y="3316"/>
                <a:ext cx="318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" name="Line 16"/>
              <p:cNvSpPr>
                <a:spLocks noChangeShapeType="1"/>
              </p:cNvSpPr>
              <p:nvPr/>
            </p:nvSpPr>
            <p:spPr bwMode="auto">
              <a:xfrm flipV="1">
                <a:off x="683" y="632"/>
                <a:ext cx="0" cy="2606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" name="Line 17"/>
              <p:cNvSpPr>
                <a:spLocks noChangeShapeType="1"/>
              </p:cNvSpPr>
              <p:nvPr/>
            </p:nvSpPr>
            <p:spPr bwMode="auto">
              <a:xfrm flipH="1">
                <a:off x="646" y="3238"/>
                <a:ext cx="37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" name="Line 18"/>
              <p:cNvSpPr>
                <a:spLocks noChangeShapeType="1"/>
              </p:cNvSpPr>
              <p:nvPr/>
            </p:nvSpPr>
            <p:spPr bwMode="auto">
              <a:xfrm flipH="1">
                <a:off x="646" y="2802"/>
                <a:ext cx="37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" name="Line 19"/>
              <p:cNvSpPr>
                <a:spLocks noChangeShapeType="1"/>
              </p:cNvSpPr>
              <p:nvPr/>
            </p:nvSpPr>
            <p:spPr bwMode="auto">
              <a:xfrm flipH="1">
                <a:off x="646" y="2370"/>
                <a:ext cx="37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" name="Line 20"/>
              <p:cNvSpPr>
                <a:spLocks noChangeShapeType="1"/>
              </p:cNvSpPr>
              <p:nvPr/>
            </p:nvSpPr>
            <p:spPr bwMode="auto">
              <a:xfrm flipH="1">
                <a:off x="646" y="1935"/>
                <a:ext cx="37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" name="Line 21"/>
              <p:cNvSpPr>
                <a:spLocks noChangeShapeType="1"/>
              </p:cNvSpPr>
              <p:nvPr/>
            </p:nvSpPr>
            <p:spPr bwMode="auto">
              <a:xfrm flipH="1">
                <a:off x="646" y="1499"/>
                <a:ext cx="37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" name="Line 22"/>
              <p:cNvSpPr>
                <a:spLocks noChangeShapeType="1"/>
              </p:cNvSpPr>
              <p:nvPr/>
            </p:nvSpPr>
            <p:spPr bwMode="auto">
              <a:xfrm flipH="1">
                <a:off x="646" y="1068"/>
                <a:ext cx="37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" name="Line 23"/>
              <p:cNvSpPr>
                <a:spLocks noChangeShapeType="1"/>
              </p:cNvSpPr>
              <p:nvPr/>
            </p:nvSpPr>
            <p:spPr bwMode="auto">
              <a:xfrm flipH="1">
                <a:off x="646" y="632"/>
                <a:ext cx="37" cy="0"/>
              </a:xfrm>
              <a:prstGeom prst="line">
                <a:avLst/>
              </a:pr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" name="Rectangle 24"/>
              <p:cNvSpPr>
                <a:spLocks noChangeArrowheads="1"/>
              </p:cNvSpPr>
              <p:nvPr/>
            </p:nvSpPr>
            <p:spPr bwMode="auto">
              <a:xfrm>
                <a:off x="496" y="3119"/>
                <a:ext cx="207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" name="Rectangle 25"/>
              <p:cNvSpPr>
                <a:spLocks noChangeArrowheads="1"/>
              </p:cNvSpPr>
              <p:nvPr/>
            </p:nvSpPr>
            <p:spPr bwMode="auto">
              <a:xfrm>
                <a:off x="384" y="2252"/>
                <a:ext cx="319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6" name="Rectangle 26"/>
              <p:cNvSpPr>
                <a:spLocks noChangeArrowheads="1"/>
              </p:cNvSpPr>
              <p:nvPr/>
            </p:nvSpPr>
            <p:spPr bwMode="auto">
              <a:xfrm>
                <a:off x="384" y="1381"/>
                <a:ext cx="319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7" name="Rectangle 27"/>
              <p:cNvSpPr>
                <a:spLocks noChangeArrowheads="1"/>
              </p:cNvSpPr>
              <p:nvPr/>
            </p:nvSpPr>
            <p:spPr bwMode="auto">
              <a:xfrm>
                <a:off x="384" y="514"/>
                <a:ext cx="319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30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" name="Rectangle 28"/>
              <p:cNvSpPr>
                <a:spLocks noChangeArrowheads="1"/>
              </p:cNvSpPr>
              <p:nvPr/>
            </p:nvSpPr>
            <p:spPr bwMode="auto">
              <a:xfrm rot="16200000">
                <a:off x="-828" y="1802"/>
                <a:ext cx="2134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Distant recurrence, %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9" name="Rectangle 29"/>
              <p:cNvSpPr>
                <a:spLocks noChangeArrowheads="1"/>
              </p:cNvSpPr>
              <p:nvPr/>
            </p:nvSpPr>
            <p:spPr bwMode="auto">
              <a:xfrm>
                <a:off x="4537" y="3303"/>
                <a:ext cx="612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5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years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" name="Rectangle 30"/>
              <p:cNvSpPr>
                <a:spLocks noChangeArrowheads="1"/>
              </p:cNvSpPr>
              <p:nvPr/>
            </p:nvSpPr>
            <p:spPr bwMode="auto">
              <a:xfrm>
                <a:off x="687" y="3109"/>
                <a:ext cx="923" cy="12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1" name="Rectangle 31"/>
              <p:cNvSpPr>
                <a:spLocks noChangeArrowheads="1"/>
              </p:cNvSpPr>
              <p:nvPr/>
            </p:nvSpPr>
            <p:spPr bwMode="auto">
              <a:xfrm>
                <a:off x="687" y="3109"/>
                <a:ext cx="923" cy="129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2" name="Rectangle 32"/>
              <p:cNvSpPr>
                <a:spLocks noChangeArrowheads="1"/>
              </p:cNvSpPr>
              <p:nvPr/>
            </p:nvSpPr>
            <p:spPr bwMode="auto">
              <a:xfrm>
                <a:off x="733" y="2939"/>
                <a:ext cx="968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ET for 5 years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3" name="Rectangle 33"/>
              <p:cNvSpPr>
                <a:spLocks noChangeArrowheads="1"/>
              </p:cNvSpPr>
              <p:nvPr/>
            </p:nvSpPr>
            <p:spPr bwMode="auto">
              <a:xfrm>
                <a:off x="417" y="3628"/>
                <a:ext cx="4240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No. at risk (and, in each 5-year period, no. of events and annual rate)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4" name="Rectangle 34"/>
              <p:cNvSpPr>
                <a:spLocks noChangeArrowheads="1"/>
              </p:cNvSpPr>
              <p:nvPr/>
            </p:nvSpPr>
            <p:spPr bwMode="auto">
              <a:xfrm>
                <a:off x="128" y="4200"/>
                <a:ext cx="534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Low grade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5" name="Rectangle 35"/>
              <p:cNvSpPr>
                <a:spLocks noChangeArrowheads="1"/>
              </p:cNvSpPr>
              <p:nvPr/>
            </p:nvSpPr>
            <p:spPr bwMode="auto">
              <a:xfrm>
                <a:off x="1461" y="4200"/>
                <a:ext cx="27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3524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6" name="Rectangle 36"/>
              <p:cNvSpPr>
                <a:spLocks noChangeArrowheads="1"/>
              </p:cNvSpPr>
              <p:nvPr/>
            </p:nvSpPr>
            <p:spPr bwMode="auto">
              <a:xfrm>
                <a:off x="1824" y="4200"/>
                <a:ext cx="52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(49, 0.4%)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7" name="Rectangle 37"/>
              <p:cNvSpPr>
                <a:spLocks noChangeArrowheads="1"/>
              </p:cNvSpPr>
              <p:nvPr/>
            </p:nvSpPr>
            <p:spPr bwMode="auto">
              <a:xfrm>
                <a:off x="2388" y="4200"/>
                <a:ext cx="27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1258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" name="Rectangle 38"/>
              <p:cNvSpPr>
                <a:spLocks noChangeArrowheads="1"/>
              </p:cNvSpPr>
              <p:nvPr/>
            </p:nvSpPr>
            <p:spPr bwMode="auto">
              <a:xfrm>
                <a:off x="2747" y="4200"/>
                <a:ext cx="52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(23, 0.8%)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9" name="Rectangle 39"/>
              <p:cNvSpPr>
                <a:spLocks noChangeArrowheads="1"/>
              </p:cNvSpPr>
              <p:nvPr/>
            </p:nvSpPr>
            <p:spPr bwMode="auto">
              <a:xfrm>
                <a:off x="3336" y="4200"/>
                <a:ext cx="219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239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0" name="Rectangle 40"/>
              <p:cNvSpPr>
                <a:spLocks noChangeArrowheads="1"/>
              </p:cNvSpPr>
              <p:nvPr/>
            </p:nvSpPr>
            <p:spPr bwMode="auto">
              <a:xfrm>
                <a:off x="3732" y="4200"/>
                <a:ext cx="468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(2, 0.6%)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1" name="Rectangle 41"/>
              <p:cNvSpPr>
                <a:spLocks noChangeArrowheads="1"/>
              </p:cNvSpPr>
              <p:nvPr/>
            </p:nvSpPr>
            <p:spPr bwMode="auto">
              <a:xfrm>
                <a:off x="4316" y="4200"/>
                <a:ext cx="161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 6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2" name="Rectangle 42"/>
              <p:cNvSpPr>
                <a:spLocks noChangeArrowheads="1"/>
              </p:cNvSpPr>
              <p:nvPr/>
            </p:nvSpPr>
            <p:spPr bwMode="auto">
              <a:xfrm>
                <a:off x="128" y="4018"/>
                <a:ext cx="27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Mod.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3" name="Rectangle 43"/>
              <p:cNvSpPr>
                <a:spLocks noChangeArrowheads="1"/>
              </p:cNvSpPr>
              <p:nvPr/>
            </p:nvSpPr>
            <p:spPr bwMode="auto">
              <a:xfrm>
                <a:off x="1461" y="4018"/>
                <a:ext cx="27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7363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4" name="Rectangle 44"/>
              <p:cNvSpPr>
                <a:spLocks noChangeArrowheads="1"/>
              </p:cNvSpPr>
              <p:nvPr/>
            </p:nvSpPr>
            <p:spPr bwMode="auto">
              <a:xfrm>
                <a:off x="1767" y="4018"/>
                <a:ext cx="583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(186, 0.7%)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5" name="Rectangle 45"/>
              <p:cNvSpPr>
                <a:spLocks noChangeArrowheads="1"/>
              </p:cNvSpPr>
              <p:nvPr/>
            </p:nvSpPr>
            <p:spPr bwMode="auto">
              <a:xfrm>
                <a:off x="2388" y="4018"/>
                <a:ext cx="27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2761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6" name="Rectangle 46"/>
              <p:cNvSpPr>
                <a:spLocks noChangeArrowheads="1"/>
              </p:cNvSpPr>
              <p:nvPr/>
            </p:nvSpPr>
            <p:spPr bwMode="auto">
              <a:xfrm>
                <a:off x="2747" y="4018"/>
                <a:ext cx="52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(60, 1.0%)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7" name="Rectangle 47"/>
              <p:cNvSpPr>
                <a:spLocks noChangeArrowheads="1"/>
              </p:cNvSpPr>
              <p:nvPr/>
            </p:nvSpPr>
            <p:spPr bwMode="auto">
              <a:xfrm>
                <a:off x="3336" y="4018"/>
                <a:ext cx="219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474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8" name="Rectangle 48"/>
              <p:cNvSpPr>
                <a:spLocks noChangeArrowheads="1"/>
              </p:cNvSpPr>
              <p:nvPr/>
            </p:nvSpPr>
            <p:spPr bwMode="auto">
              <a:xfrm>
                <a:off x="3732" y="4018"/>
                <a:ext cx="468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(6, 1.1%)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9" name="Rectangle 49"/>
              <p:cNvSpPr>
                <a:spLocks noChangeArrowheads="1"/>
              </p:cNvSpPr>
              <p:nvPr/>
            </p:nvSpPr>
            <p:spPr bwMode="auto">
              <a:xfrm>
                <a:off x="4316" y="4018"/>
                <a:ext cx="161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 6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0" name="Rectangle 50"/>
              <p:cNvSpPr>
                <a:spLocks noChangeArrowheads="1"/>
              </p:cNvSpPr>
              <p:nvPr/>
            </p:nvSpPr>
            <p:spPr bwMode="auto">
              <a:xfrm>
                <a:off x="128" y="3835"/>
                <a:ext cx="261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High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1" name="Rectangle 51"/>
              <p:cNvSpPr>
                <a:spLocks noChangeArrowheads="1"/>
              </p:cNvSpPr>
              <p:nvPr/>
            </p:nvSpPr>
            <p:spPr bwMode="auto">
              <a:xfrm>
                <a:off x="1461" y="3835"/>
                <a:ext cx="27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3054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" name="Rectangle 52"/>
              <p:cNvSpPr>
                <a:spLocks noChangeArrowheads="1"/>
              </p:cNvSpPr>
              <p:nvPr/>
            </p:nvSpPr>
            <p:spPr bwMode="auto">
              <a:xfrm>
                <a:off x="1824" y="3835"/>
                <a:ext cx="52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(92, 0.9%)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" name="Rectangle 53"/>
              <p:cNvSpPr>
                <a:spLocks noChangeArrowheads="1"/>
              </p:cNvSpPr>
              <p:nvPr/>
            </p:nvSpPr>
            <p:spPr bwMode="auto">
              <a:xfrm>
                <a:off x="2388" y="3835"/>
                <a:ext cx="27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1010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" name="Rectangle 54"/>
              <p:cNvSpPr>
                <a:spLocks noChangeArrowheads="1"/>
              </p:cNvSpPr>
              <p:nvPr/>
            </p:nvSpPr>
            <p:spPr bwMode="auto">
              <a:xfrm>
                <a:off x="2747" y="3835"/>
                <a:ext cx="526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(32, 1.3%)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" name="Rectangle 55"/>
              <p:cNvSpPr>
                <a:spLocks noChangeArrowheads="1"/>
              </p:cNvSpPr>
              <p:nvPr/>
            </p:nvSpPr>
            <p:spPr bwMode="auto">
              <a:xfrm>
                <a:off x="3336" y="3835"/>
                <a:ext cx="219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188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" name="Rectangle 56"/>
              <p:cNvSpPr>
                <a:spLocks noChangeArrowheads="1"/>
              </p:cNvSpPr>
              <p:nvPr/>
            </p:nvSpPr>
            <p:spPr bwMode="auto">
              <a:xfrm>
                <a:off x="3732" y="3835"/>
                <a:ext cx="468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(6, 2.6%)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7" name="Rectangle 57"/>
              <p:cNvSpPr>
                <a:spLocks noChangeArrowheads="1"/>
              </p:cNvSpPr>
              <p:nvPr/>
            </p:nvSpPr>
            <p:spPr bwMode="auto">
              <a:xfrm>
                <a:off x="4316" y="3835"/>
                <a:ext cx="161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 2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8" name="Freeform 58"/>
              <p:cNvSpPr>
                <a:spLocks noEditPoints="1"/>
              </p:cNvSpPr>
              <p:nvPr/>
            </p:nvSpPr>
            <p:spPr bwMode="auto">
              <a:xfrm>
                <a:off x="1630" y="3067"/>
                <a:ext cx="907" cy="166"/>
              </a:xfrm>
              <a:custGeom>
                <a:avLst/>
                <a:gdLst>
                  <a:gd name="T0" fmla="*/ 0 w 219"/>
                  <a:gd name="T1" fmla="*/ 40 h 40"/>
                  <a:gd name="T2" fmla="*/ 15 w 219"/>
                  <a:gd name="T3" fmla="*/ 37 h 40"/>
                  <a:gd name="T4" fmla="*/ 20 w 219"/>
                  <a:gd name="T5" fmla="*/ 37 h 40"/>
                  <a:gd name="T6" fmla="*/ 35 w 219"/>
                  <a:gd name="T7" fmla="*/ 34 h 40"/>
                  <a:gd name="T8" fmla="*/ 40 w 219"/>
                  <a:gd name="T9" fmla="*/ 33 h 40"/>
                  <a:gd name="T10" fmla="*/ 40 w 219"/>
                  <a:gd name="T11" fmla="*/ 33 h 40"/>
                  <a:gd name="T12" fmla="*/ 55 w 219"/>
                  <a:gd name="T13" fmla="*/ 30 h 40"/>
                  <a:gd name="T14" fmla="*/ 60 w 219"/>
                  <a:gd name="T15" fmla="*/ 29 h 40"/>
                  <a:gd name="T16" fmla="*/ 75 w 219"/>
                  <a:gd name="T17" fmla="*/ 27 h 40"/>
                  <a:gd name="T18" fmla="*/ 80 w 219"/>
                  <a:gd name="T19" fmla="*/ 26 h 40"/>
                  <a:gd name="T20" fmla="*/ 95 w 219"/>
                  <a:gd name="T21" fmla="*/ 23 h 40"/>
                  <a:gd name="T22" fmla="*/ 100 w 219"/>
                  <a:gd name="T23" fmla="*/ 22 h 40"/>
                  <a:gd name="T24" fmla="*/ 115 w 219"/>
                  <a:gd name="T25" fmla="*/ 19 h 40"/>
                  <a:gd name="T26" fmla="*/ 120 w 219"/>
                  <a:gd name="T27" fmla="*/ 18 h 40"/>
                  <a:gd name="T28" fmla="*/ 135 w 219"/>
                  <a:gd name="T29" fmla="*/ 15 h 40"/>
                  <a:gd name="T30" fmla="*/ 140 w 219"/>
                  <a:gd name="T31" fmla="*/ 14 h 40"/>
                  <a:gd name="T32" fmla="*/ 155 w 219"/>
                  <a:gd name="T33" fmla="*/ 11 h 40"/>
                  <a:gd name="T34" fmla="*/ 160 w 219"/>
                  <a:gd name="T35" fmla="*/ 10 h 40"/>
                  <a:gd name="T36" fmla="*/ 174 w 219"/>
                  <a:gd name="T37" fmla="*/ 8 h 40"/>
                  <a:gd name="T38" fmla="*/ 179 w 219"/>
                  <a:gd name="T39" fmla="*/ 7 h 40"/>
                  <a:gd name="T40" fmla="*/ 194 w 219"/>
                  <a:gd name="T41" fmla="*/ 4 h 40"/>
                  <a:gd name="T42" fmla="*/ 199 w 219"/>
                  <a:gd name="T43" fmla="*/ 4 h 40"/>
                  <a:gd name="T44" fmla="*/ 214 w 219"/>
                  <a:gd name="T45" fmla="*/ 1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19" h="40">
                    <a:moveTo>
                      <a:pt x="15" y="37"/>
                    </a:moveTo>
                    <a:lnTo>
                      <a:pt x="20" y="37"/>
                    </a:lnTo>
                    <a:moveTo>
                      <a:pt x="35" y="34"/>
                    </a:moveTo>
                    <a:lnTo>
                      <a:pt x="40" y="33"/>
                    </a:lnTo>
                    <a:lnTo>
                      <a:pt x="40" y="33"/>
                    </a:lnTo>
                    <a:moveTo>
                      <a:pt x="55" y="30"/>
                    </a:moveTo>
                    <a:lnTo>
                      <a:pt x="60" y="29"/>
                    </a:lnTo>
                    <a:moveTo>
                      <a:pt x="75" y="27"/>
                    </a:moveTo>
                    <a:lnTo>
                      <a:pt x="80" y="26"/>
                    </a:lnTo>
                    <a:moveTo>
                      <a:pt x="95" y="23"/>
                    </a:moveTo>
                    <a:lnTo>
                      <a:pt x="100" y="22"/>
                    </a:lnTo>
                    <a:moveTo>
                      <a:pt x="115" y="19"/>
                    </a:moveTo>
                    <a:lnTo>
                      <a:pt x="120" y="18"/>
                    </a:lnTo>
                    <a:moveTo>
                      <a:pt x="135" y="15"/>
                    </a:moveTo>
                    <a:lnTo>
                      <a:pt x="140" y="14"/>
                    </a:lnTo>
                    <a:moveTo>
                      <a:pt x="155" y="11"/>
                    </a:moveTo>
                    <a:lnTo>
                      <a:pt x="160" y="10"/>
                    </a:lnTo>
                    <a:moveTo>
                      <a:pt x="174" y="8"/>
                    </a:moveTo>
                    <a:lnTo>
                      <a:pt x="179" y="7"/>
                    </a:lnTo>
                    <a:moveTo>
                      <a:pt x="194" y="4"/>
                    </a:moveTo>
                    <a:lnTo>
                      <a:pt x="199" y="4"/>
                    </a:lnTo>
                    <a:moveTo>
                      <a:pt x="214" y="1"/>
                    </a:moveTo>
                  </a:path>
                </a:pathLst>
              </a:cu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9" name="Freeform 59"/>
              <p:cNvSpPr>
                <a:spLocks noEditPoints="1"/>
              </p:cNvSpPr>
              <p:nvPr/>
            </p:nvSpPr>
            <p:spPr bwMode="auto">
              <a:xfrm>
                <a:off x="2615" y="2404"/>
                <a:ext cx="1771" cy="634"/>
              </a:xfrm>
              <a:custGeom>
                <a:avLst/>
                <a:gdLst>
                  <a:gd name="T0" fmla="*/ 0 w 428"/>
                  <a:gd name="T1" fmla="*/ 153 h 153"/>
                  <a:gd name="T2" fmla="*/ 19 w 428"/>
                  <a:gd name="T3" fmla="*/ 145 h 153"/>
                  <a:gd name="T4" fmla="*/ 25 w 428"/>
                  <a:gd name="T5" fmla="*/ 143 h 153"/>
                  <a:gd name="T6" fmla="*/ 38 w 428"/>
                  <a:gd name="T7" fmla="*/ 138 h 153"/>
                  <a:gd name="T8" fmla="*/ 58 w 428"/>
                  <a:gd name="T9" fmla="*/ 131 h 153"/>
                  <a:gd name="T10" fmla="*/ 70 w 428"/>
                  <a:gd name="T11" fmla="*/ 127 h 153"/>
                  <a:gd name="T12" fmla="*/ 77 w 428"/>
                  <a:gd name="T13" fmla="*/ 124 h 153"/>
                  <a:gd name="T14" fmla="*/ 96 w 428"/>
                  <a:gd name="T15" fmla="*/ 117 h 153"/>
                  <a:gd name="T16" fmla="*/ 115 w 428"/>
                  <a:gd name="T17" fmla="*/ 110 h 153"/>
                  <a:gd name="T18" fmla="*/ 115 w 428"/>
                  <a:gd name="T19" fmla="*/ 110 h 153"/>
                  <a:gd name="T20" fmla="*/ 134 w 428"/>
                  <a:gd name="T21" fmla="*/ 103 h 153"/>
                  <a:gd name="T22" fmla="*/ 153 w 428"/>
                  <a:gd name="T23" fmla="*/ 96 h 153"/>
                  <a:gd name="T24" fmla="*/ 172 w 428"/>
                  <a:gd name="T25" fmla="*/ 89 h 153"/>
                  <a:gd name="T26" fmla="*/ 192 w 428"/>
                  <a:gd name="T27" fmla="*/ 82 h 153"/>
                  <a:gd name="T28" fmla="*/ 212 w 428"/>
                  <a:gd name="T29" fmla="*/ 75 h 153"/>
                  <a:gd name="T30" fmla="*/ 231 w 428"/>
                  <a:gd name="T31" fmla="*/ 68 h 153"/>
                  <a:gd name="T32" fmla="*/ 250 w 428"/>
                  <a:gd name="T33" fmla="*/ 62 h 153"/>
                  <a:gd name="T34" fmla="*/ 269 w 428"/>
                  <a:gd name="T35" fmla="*/ 55 h 153"/>
                  <a:gd name="T36" fmla="*/ 288 w 428"/>
                  <a:gd name="T37" fmla="*/ 48 h 153"/>
                  <a:gd name="T38" fmla="*/ 294 w 428"/>
                  <a:gd name="T39" fmla="*/ 46 h 153"/>
                  <a:gd name="T40" fmla="*/ 308 w 428"/>
                  <a:gd name="T41" fmla="*/ 41 h 153"/>
                  <a:gd name="T42" fmla="*/ 328 w 428"/>
                  <a:gd name="T43" fmla="*/ 34 h 153"/>
                  <a:gd name="T44" fmla="*/ 338 w 428"/>
                  <a:gd name="T45" fmla="*/ 31 h 153"/>
                  <a:gd name="T46" fmla="*/ 348 w 428"/>
                  <a:gd name="T47" fmla="*/ 27 h 153"/>
                  <a:gd name="T48" fmla="*/ 368 w 428"/>
                  <a:gd name="T49" fmla="*/ 20 h 153"/>
                  <a:gd name="T50" fmla="*/ 383 w 428"/>
                  <a:gd name="T51" fmla="*/ 15 h 153"/>
                  <a:gd name="T52" fmla="*/ 387 w 428"/>
                  <a:gd name="T53" fmla="*/ 14 h 153"/>
                  <a:gd name="T54" fmla="*/ 406 w 428"/>
                  <a:gd name="T55" fmla="*/ 7 h 153"/>
                  <a:gd name="T56" fmla="*/ 426 w 428"/>
                  <a:gd name="T57" fmla="*/ 1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428" h="153">
                    <a:moveTo>
                      <a:pt x="19" y="145"/>
                    </a:moveTo>
                    <a:lnTo>
                      <a:pt x="25" y="143"/>
                    </a:lnTo>
                    <a:lnTo>
                      <a:pt x="38" y="138"/>
                    </a:lnTo>
                    <a:moveTo>
                      <a:pt x="58" y="131"/>
                    </a:moveTo>
                    <a:lnTo>
                      <a:pt x="70" y="127"/>
                    </a:lnTo>
                    <a:lnTo>
                      <a:pt x="77" y="124"/>
                    </a:lnTo>
                    <a:moveTo>
                      <a:pt x="96" y="117"/>
                    </a:moveTo>
                    <a:lnTo>
                      <a:pt x="115" y="110"/>
                    </a:lnTo>
                    <a:lnTo>
                      <a:pt x="115" y="110"/>
                    </a:lnTo>
                    <a:moveTo>
                      <a:pt x="134" y="103"/>
                    </a:moveTo>
                    <a:lnTo>
                      <a:pt x="153" y="96"/>
                    </a:lnTo>
                    <a:moveTo>
                      <a:pt x="172" y="89"/>
                    </a:moveTo>
                    <a:lnTo>
                      <a:pt x="192" y="82"/>
                    </a:lnTo>
                    <a:moveTo>
                      <a:pt x="212" y="75"/>
                    </a:moveTo>
                    <a:lnTo>
                      <a:pt x="231" y="68"/>
                    </a:lnTo>
                    <a:moveTo>
                      <a:pt x="250" y="62"/>
                    </a:moveTo>
                    <a:lnTo>
                      <a:pt x="269" y="55"/>
                    </a:lnTo>
                    <a:moveTo>
                      <a:pt x="288" y="48"/>
                    </a:moveTo>
                    <a:lnTo>
                      <a:pt x="294" y="46"/>
                    </a:lnTo>
                    <a:lnTo>
                      <a:pt x="308" y="41"/>
                    </a:lnTo>
                    <a:moveTo>
                      <a:pt x="328" y="34"/>
                    </a:moveTo>
                    <a:lnTo>
                      <a:pt x="338" y="31"/>
                    </a:lnTo>
                    <a:lnTo>
                      <a:pt x="348" y="27"/>
                    </a:lnTo>
                    <a:moveTo>
                      <a:pt x="368" y="20"/>
                    </a:moveTo>
                    <a:lnTo>
                      <a:pt x="383" y="15"/>
                    </a:lnTo>
                    <a:lnTo>
                      <a:pt x="387" y="14"/>
                    </a:lnTo>
                    <a:moveTo>
                      <a:pt x="406" y="7"/>
                    </a:moveTo>
                    <a:lnTo>
                      <a:pt x="426" y="1"/>
                    </a:lnTo>
                  </a:path>
                </a:pathLst>
              </a:cu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0" name="Line 60"/>
              <p:cNvSpPr>
                <a:spLocks noChangeShapeType="1"/>
              </p:cNvSpPr>
              <p:nvPr/>
            </p:nvSpPr>
            <p:spPr bwMode="auto">
              <a:xfrm flipV="1">
                <a:off x="2537" y="3022"/>
                <a:ext cx="0" cy="91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1" name="Freeform 61"/>
              <p:cNvSpPr>
                <a:spLocks/>
              </p:cNvSpPr>
              <p:nvPr/>
            </p:nvSpPr>
            <p:spPr bwMode="auto">
              <a:xfrm>
                <a:off x="2524" y="3113"/>
                <a:ext cx="21" cy="0"/>
              </a:xfrm>
              <a:custGeom>
                <a:avLst/>
                <a:gdLst>
                  <a:gd name="T0" fmla="*/ 0 w 5"/>
                  <a:gd name="T1" fmla="*/ 3 w 5"/>
                  <a:gd name="T2" fmla="*/ 5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0" y="0"/>
                    </a:moveTo>
                    <a:lnTo>
                      <a:pt x="3" y="0"/>
                    </a:lnTo>
                    <a:lnTo>
                      <a:pt x="5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" name="Freeform 62"/>
              <p:cNvSpPr>
                <a:spLocks/>
              </p:cNvSpPr>
              <p:nvPr/>
            </p:nvSpPr>
            <p:spPr bwMode="auto">
              <a:xfrm>
                <a:off x="2524" y="3022"/>
                <a:ext cx="21" cy="0"/>
              </a:xfrm>
              <a:custGeom>
                <a:avLst/>
                <a:gdLst>
                  <a:gd name="T0" fmla="*/ 5 w 5"/>
                  <a:gd name="T1" fmla="*/ 3 w 5"/>
                  <a:gd name="T2" fmla="*/ 0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5" y="0"/>
                    </a:moveTo>
                    <a:lnTo>
                      <a:pt x="3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3" name="Rectangle 63"/>
              <p:cNvSpPr>
                <a:spLocks noChangeArrowheads="1"/>
              </p:cNvSpPr>
              <p:nvPr/>
            </p:nvSpPr>
            <p:spPr bwMode="auto">
              <a:xfrm>
                <a:off x="2532" y="3034"/>
                <a:ext cx="9" cy="6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4" name="Rectangle 64"/>
              <p:cNvSpPr>
                <a:spLocks noChangeArrowheads="1"/>
              </p:cNvSpPr>
              <p:nvPr/>
            </p:nvSpPr>
            <p:spPr bwMode="auto">
              <a:xfrm>
                <a:off x="2528" y="3034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5" name="Rectangle 65"/>
              <p:cNvSpPr>
                <a:spLocks noChangeArrowheads="1"/>
              </p:cNvSpPr>
              <p:nvPr/>
            </p:nvSpPr>
            <p:spPr bwMode="auto">
              <a:xfrm>
                <a:off x="2528" y="3096"/>
                <a:ext cx="1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6" name="Rectangle 66"/>
              <p:cNvSpPr>
                <a:spLocks noChangeArrowheads="1"/>
              </p:cNvSpPr>
              <p:nvPr/>
            </p:nvSpPr>
            <p:spPr bwMode="auto">
              <a:xfrm>
                <a:off x="2520" y="3038"/>
                <a:ext cx="33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7" name="Rectangle 67"/>
              <p:cNvSpPr>
                <a:spLocks noChangeArrowheads="1"/>
              </p:cNvSpPr>
              <p:nvPr/>
            </p:nvSpPr>
            <p:spPr bwMode="auto">
              <a:xfrm>
                <a:off x="2520" y="3092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8" name="Rectangle 68"/>
              <p:cNvSpPr>
                <a:spLocks noChangeArrowheads="1"/>
              </p:cNvSpPr>
              <p:nvPr/>
            </p:nvSpPr>
            <p:spPr bwMode="auto">
              <a:xfrm>
                <a:off x="2516" y="3043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9" name="Rectangle 69"/>
              <p:cNvSpPr>
                <a:spLocks noChangeArrowheads="1"/>
              </p:cNvSpPr>
              <p:nvPr/>
            </p:nvSpPr>
            <p:spPr bwMode="auto">
              <a:xfrm>
                <a:off x="2516" y="3088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0" name="Rectangle 70"/>
              <p:cNvSpPr>
                <a:spLocks noChangeArrowheads="1"/>
              </p:cNvSpPr>
              <p:nvPr/>
            </p:nvSpPr>
            <p:spPr bwMode="auto">
              <a:xfrm>
                <a:off x="2512" y="3047"/>
                <a:ext cx="4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1" name="Rectangle 71"/>
              <p:cNvSpPr>
                <a:spLocks noChangeArrowheads="1"/>
              </p:cNvSpPr>
              <p:nvPr/>
            </p:nvSpPr>
            <p:spPr bwMode="auto">
              <a:xfrm>
                <a:off x="2512" y="3084"/>
                <a:ext cx="4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2" name="Rectangle 72"/>
              <p:cNvSpPr>
                <a:spLocks noChangeArrowheads="1"/>
              </p:cNvSpPr>
              <p:nvPr/>
            </p:nvSpPr>
            <p:spPr bwMode="auto">
              <a:xfrm>
                <a:off x="2508" y="3051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3" name="Rectangle 73"/>
              <p:cNvSpPr>
                <a:spLocks noChangeArrowheads="1"/>
              </p:cNvSpPr>
              <p:nvPr/>
            </p:nvSpPr>
            <p:spPr bwMode="auto">
              <a:xfrm>
                <a:off x="2508" y="3076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4" name="Rectangle 74"/>
              <p:cNvSpPr>
                <a:spLocks noChangeArrowheads="1"/>
              </p:cNvSpPr>
              <p:nvPr/>
            </p:nvSpPr>
            <p:spPr bwMode="auto">
              <a:xfrm>
                <a:off x="2503" y="3059"/>
                <a:ext cx="67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5" name="Rectangle 75"/>
              <p:cNvSpPr>
                <a:spLocks noChangeArrowheads="1"/>
              </p:cNvSpPr>
              <p:nvPr/>
            </p:nvSpPr>
            <p:spPr bwMode="auto">
              <a:xfrm>
                <a:off x="2503" y="3067"/>
                <a:ext cx="67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6" name="Rectangle 76"/>
              <p:cNvSpPr>
                <a:spLocks noChangeArrowheads="1"/>
              </p:cNvSpPr>
              <p:nvPr/>
            </p:nvSpPr>
            <p:spPr bwMode="auto">
              <a:xfrm>
                <a:off x="2503" y="3067"/>
                <a:ext cx="6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7" name="Rectangle 77"/>
              <p:cNvSpPr>
                <a:spLocks noChangeArrowheads="1"/>
              </p:cNvSpPr>
              <p:nvPr/>
            </p:nvSpPr>
            <p:spPr bwMode="auto">
              <a:xfrm>
                <a:off x="2503" y="3063"/>
                <a:ext cx="6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8" name="Oval 78"/>
              <p:cNvSpPr>
                <a:spLocks noChangeArrowheads="1"/>
              </p:cNvSpPr>
              <p:nvPr/>
            </p:nvSpPr>
            <p:spPr bwMode="auto">
              <a:xfrm>
                <a:off x="2503" y="3034"/>
                <a:ext cx="63" cy="62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9" name="Line 79"/>
              <p:cNvSpPr>
                <a:spLocks noChangeShapeType="1"/>
              </p:cNvSpPr>
              <p:nvPr/>
            </p:nvSpPr>
            <p:spPr bwMode="auto">
              <a:xfrm flipV="1">
                <a:off x="3459" y="2536"/>
                <a:ext cx="0" cy="382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0" name="Freeform 80"/>
              <p:cNvSpPr>
                <a:spLocks/>
              </p:cNvSpPr>
              <p:nvPr/>
            </p:nvSpPr>
            <p:spPr bwMode="auto">
              <a:xfrm>
                <a:off x="3451" y="2918"/>
                <a:ext cx="17" cy="0"/>
              </a:xfrm>
              <a:custGeom>
                <a:avLst/>
                <a:gdLst>
                  <a:gd name="T0" fmla="*/ 0 w 4"/>
                  <a:gd name="T1" fmla="*/ 2 w 4"/>
                  <a:gd name="T2" fmla="*/ 4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0" y="0"/>
                    </a:moveTo>
                    <a:lnTo>
                      <a:pt x="2" y="0"/>
                    </a:lnTo>
                    <a:lnTo>
                      <a:pt x="4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1" name="Freeform 81"/>
              <p:cNvSpPr>
                <a:spLocks/>
              </p:cNvSpPr>
              <p:nvPr/>
            </p:nvSpPr>
            <p:spPr bwMode="auto">
              <a:xfrm>
                <a:off x="3451" y="2536"/>
                <a:ext cx="17" cy="0"/>
              </a:xfrm>
              <a:custGeom>
                <a:avLst/>
                <a:gdLst>
                  <a:gd name="T0" fmla="*/ 4 w 4"/>
                  <a:gd name="T1" fmla="*/ 2 w 4"/>
                  <a:gd name="T2" fmla="*/ 0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4" y="0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2" name="Rectangle 82"/>
              <p:cNvSpPr>
                <a:spLocks noChangeArrowheads="1"/>
              </p:cNvSpPr>
              <p:nvPr/>
            </p:nvSpPr>
            <p:spPr bwMode="auto">
              <a:xfrm>
                <a:off x="3455" y="2694"/>
                <a:ext cx="9" cy="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3" name="Rectangle 83"/>
              <p:cNvSpPr>
                <a:spLocks noChangeArrowheads="1"/>
              </p:cNvSpPr>
              <p:nvPr/>
            </p:nvSpPr>
            <p:spPr bwMode="auto">
              <a:xfrm>
                <a:off x="3451" y="2694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4" name="Rectangle 84"/>
              <p:cNvSpPr>
                <a:spLocks noChangeArrowheads="1"/>
              </p:cNvSpPr>
              <p:nvPr/>
            </p:nvSpPr>
            <p:spPr bwMode="auto">
              <a:xfrm>
                <a:off x="3451" y="2756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5" name="Rectangle 85"/>
              <p:cNvSpPr>
                <a:spLocks noChangeArrowheads="1"/>
              </p:cNvSpPr>
              <p:nvPr/>
            </p:nvSpPr>
            <p:spPr bwMode="auto">
              <a:xfrm>
                <a:off x="3443" y="2698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6" name="Rectangle 86"/>
              <p:cNvSpPr>
                <a:spLocks noChangeArrowheads="1"/>
              </p:cNvSpPr>
              <p:nvPr/>
            </p:nvSpPr>
            <p:spPr bwMode="auto">
              <a:xfrm>
                <a:off x="3443" y="2752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7" name="Rectangle 87"/>
              <p:cNvSpPr>
                <a:spLocks noChangeArrowheads="1"/>
              </p:cNvSpPr>
              <p:nvPr/>
            </p:nvSpPr>
            <p:spPr bwMode="auto">
              <a:xfrm>
                <a:off x="3439" y="2702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8" name="Rectangle 88"/>
              <p:cNvSpPr>
                <a:spLocks noChangeArrowheads="1"/>
              </p:cNvSpPr>
              <p:nvPr/>
            </p:nvSpPr>
            <p:spPr bwMode="auto">
              <a:xfrm>
                <a:off x="3439" y="2748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9" name="Rectangle 89"/>
              <p:cNvSpPr>
                <a:spLocks noChangeArrowheads="1"/>
              </p:cNvSpPr>
              <p:nvPr/>
            </p:nvSpPr>
            <p:spPr bwMode="auto">
              <a:xfrm>
                <a:off x="3435" y="2706"/>
                <a:ext cx="49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0" name="Rectangle 90"/>
              <p:cNvSpPr>
                <a:spLocks noChangeArrowheads="1"/>
              </p:cNvSpPr>
              <p:nvPr/>
            </p:nvSpPr>
            <p:spPr bwMode="auto">
              <a:xfrm>
                <a:off x="3435" y="2744"/>
                <a:ext cx="4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1" name="Rectangle 91"/>
              <p:cNvSpPr>
                <a:spLocks noChangeArrowheads="1"/>
              </p:cNvSpPr>
              <p:nvPr/>
            </p:nvSpPr>
            <p:spPr bwMode="auto">
              <a:xfrm>
                <a:off x="3430" y="2711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2" name="Rectangle 92"/>
              <p:cNvSpPr>
                <a:spLocks noChangeArrowheads="1"/>
              </p:cNvSpPr>
              <p:nvPr/>
            </p:nvSpPr>
            <p:spPr bwMode="auto">
              <a:xfrm>
                <a:off x="3430" y="2736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3" name="Rectangle 93"/>
              <p:cNvSpPr>
                <a:spLocks noChangeArrowheads="1"/>
              </p:cNvSpPr>
              <p:nvPr/>
            </p:nvSpPr>
            <p:spPr bwMode="auto">
              <a:xfrm>
                <a:off x="3426" y="2719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4" name="Rectangle 94"/>
              <p:cNvSpPr>
                <a:spLocks noChangeArrowheads="1"/>
              </p:cNvSpPr>
              <p:nvPr/>
            </p:nvSpPr>
            <p:spPr bwMode="auto">
              <a:xfrm>
                <a:off x="3426" y="2727"/>
                <a:ext cx="66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5" name="Rectangle 95"/>
              <p:cNvSpPr>
                <a:spLocks noChangeArrowheads="1"/>
              </p:cNvSpPr>
              <p:nvPr/>
            </p:nvSpPr>
            <p:spPr bwMode="auto">
              <a:xfrm>
                <a:off x="3426" y="2727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6" name="Rectangle 96"/>
              <p:cNvSpPr>
                <a:spLocks noChangeArrowheads="1"/>
              </p:cNvSpPr>
              <p:nvPr/>
            </p:nvSpPr>
            <p:spPr bwMode="auto">
              <a:xfrm>
                <a:off x="3426" y="2723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7" name="Oval 97"/>
              <p:cNvSpPr>
                <a:spLocks noChangeArrowheads="1"/>
              </p:cNvSpPr>
              <p:nvPr/>
            </p:nvSpPr>
            <p:spPr bwMode="auto">
              <a:xfrm>
                <a:off x="3426" y="2694"/>
                <a:ext cx="62" cy="62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8" name="Line 98"/>
              <p:cNvSpPr>
                <a:spLocks noChangeShapeType="1"/>
              </p:cNvSpPr>
              <p:nvPr/>
            </p:nvSpPr>
            <p:spPr bwMode="auto">
              <a:xfrm flipV="1">
                <a:off x="4386" y="2146"/>
                <a:ext cx="0" cy="511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9" name="Freeform 99"/>
              <p:cNvSpPr>
                <a:spLocks/>
              </p:cNvSpPr>
              <p:nvPr/>
            </p:nvSpPr>
            <p:spPr bwMode="auto">
              <a:xfrm>
                <a:off x="4378" y="2657"/>
                <a:ext cx="17" cy="0"/>
              </a:xfrm>
              <a:custGeom>
                <a:avLst/>
                <a:gdLst>
                  <a:gd name="T0" fmla="*/ 0 w 4"/>
                  <a:gd name="T1" fmla="*/ 2 w 4"/>
                  <a:gd name="T2" fmla="*/ 4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0" y="0"/>
                    </a:moveTo>
                    <a:lnTo>
                      <a:pt x="2" y="0"/>
                    </a:lnTo>
                    <a:lnTo>
                      <a:pt x="4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0" name="Freeform 100"/>
              <p:cNvSpPr>
                <a:spLocks/>
              </p:cNvSpPr>
              <p:nvPr/>
            </p:nvSpPr>
            <p:spPr bwMode="auto">
              <a:xfrm>
                <a:off x="4378" y="2146"/>
                <a:ext cx="17" cy="0"/>
              </a:xfrm>
              <a:custGeom>
                <a:avLst/>
                <a:gdLst>
                  <a:gd name="T0" fmla="*/ 4 w 4"/>
                  <a:gd name="T1" fmla="*/ 2 w 4"/>
                  <a:gd name="T2" fmla="*/ 0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4" y="0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1" name="Rectangle 101"/>
              <p:cNvSpPr>
                <a:spLocks noChangeArrowheads="1"/>
              </p:cNvSpPr>
              <p:nvPr/>
            </p:nvSpPr>
            <p:spPr bwMode="auto">
              <a:xfrm>
                <a:off x="4382" y="2370"/>
                <a:ext cx="8" cy="6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2" name="Rectangle 102"/>
              <p:cNvSpPr>
                <a:spLocks noChangeArrowheads="1"/>
              </p:cNvSpPr>
              <p:nvPr/>
            </p:nvSpPr>
            <p:spPr bwMode="auto">
              <a:xfrm>
                <a:off x="4378" y="2370"/>
                <a:ext cx="1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3" name="Rectangle 103"/>
              <p:cNvSpPr>
                <a:spLocks noChangeArrowheads="1"/>
              </p:cNvSpPr>
              <p:nvPr/>
            </p:nvSpPr>
            <p:spPr bwMode="auto">
              <a:xfrm>
                <a:off x="4378" y="2433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4" name="Rectangle 104"/>
              <p:cNvSpPr>
                <a:spLocks noChangeArrowheads="1"/>
              </p:cNvSpPr>
              <p:nvPr/>
            </p:nvSpPr>
            <p:spPr bwMode="auto">
              <a:xfrm>
                <a:off x="4370" y="2375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5" name="Rectangle 105"/>
              <p:cNvSpPr>
                <a:spLocks noChangeArrowheads="1"/>
              </p:cNvSpPr>
              <p:nvPr/>
            </p:nvSpPr>
            <p:spPr bwMode="auto">
              <a:xfrm>
                <a:off x="4370" y="2428"/>
                <a:ext cx="33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6" name="Rectangle 106"/>
              <p:cNvSpPr>
                <a:spLocks noChangeArrowheads="1"/>
              </p:cNvSpPr>
              <p:nvPr/>
            </p:nvSpPr>
            <p:spPr bwMode="auto">
              <a:xfrm>
                <a:off x="4366" y="2379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7" name="Rectangle 107"/>
              <p:cNvSpPr>
                <a:spLocks noChangeArrowheads="1"/>
              </p:cNvSpPr>
              <p:nvPr/>
            </p:nvSpPr>
            <p:spPr bwMode="auto">
              <a:xfrm>
                <a:off x="4366" y="2424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8" name="Rectangle 108"/>
              <p:cNvSpPr>
                <a:spLocks noChangeArrowheads="1"/>
              </p:cNvSpPr>
              <p:nvPr/>
            </p:nvSpPr>
            <p:spPr bwMode="auto">
              <a:xfrm>
                <a:off x="4361" y="2383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9" name="Rectangle 109"/>
              <p:cNvSpPr>
                <a:spLocks noChangeArrowheads="1"/>
              </p:cNvSpPr>
              <p:nvPr/>
            </p:nvSpPr>
            <p:spPr bwMode="auto">
              <a:xfrm>
                <a:off x="4361" y="2420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0" name="Rectangle 110"/>
              <p:cNvSpPr>
                <a:spLocks noChangeArrowheads="1"/>
              </p:cNvSpPr>
              <p:nvPr/>
            </p:nvSpPr>
            <p:spPr bwMode="auto">
              <a:xfrm>
                <a:off x="4357" y="2387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1" name="Rectangle 111"/>
              <p:cNvSpPr>
                <a:spLocks noChangeArrowheads="1"/>
              </p:cNvSpPr>
              <p:nvPr/>
            </p:nvSpPr>
            <p:spPr bwMode="auto">
              <a:xfrm>
                <a:off x="4357" y="2412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2" name="Rectangle 112"/>
              <p:cNvSpPr>
                <a:spLocks noChangeArrowheads="1"/>
              </p:cNvSpPr>
              <p:nvPr/>
            </p:nvSpPr>
            <p:spPr bwMode="auto">
              <a:xfrm>
                <a:off x="4353" y="2395"/>
                <a:ext cx="66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3" name="Rectangle 113"/>
              <p:cNvSpPr>
                <a:spLocks noChangeArrowheads="1"/>
              </p:cNvSpPr>
              <p:nvPr/>
            </p:nvSpPr>
            <p:spPr bwMode="auto">
              <a:xfrm>
                <a:off x="4353" y="2404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4" name="Rectangle 114"/>
              <p:cNvSpPr>
                <a:spLocks noChangeArrowheads="1"/>
              </p:cNvSpPr>
              <p:nvPr/>
            </p:nvSpPr>
            <p:spPr bwMode="auto">
              <a:xfrm>
                <a:off x="4353" y="2404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5" name="Rectangle 115"/>
              <p:cNvSpPr>
                <a:spLocks noChangeArrowheads="1"/>
              </p:cNvSpPr>
              <p:nvPr/>
            </p:nvSpPr>
            <p:spPr bwMode="auto">
              <a:xfrm>
                <a:off x="4353" y="2399"/>
                <a:ext cx="66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6" name="Oval 116"/>
              <p:cNvSpPr>
                <a:spLocks noChangeArrowheads="1"/>
              </p:cNvSpPr>
              <p:nvPr/>
            </p:nvSpPr>
            <p:spPr bwMode="auto">
              <a:xfrm>
                <a:off x="4353" y="2370"/>
                <a:ext cx="62" cy="63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7" name="Freeform 117"/>
              <p:cNvSpPr>
                <a:spLocks noEditPoints="1"/>
              </p:cNvSpPr>
              <p:nvPr/>
            </p:nvSpPr>
            <p:spPr bwMode="auto">
              <a:xfrm>
                <a:off x="1630" y="2926"/>
                <a:ext cx="907" cy="303"/>
              </a:xfrm>
              <a:custGeom>
                <a:avLst/>
                <a:gdLst>
                  <a:gd name="T0" fmla="*/ 0 w 219"/>
                  <a:gd name="T1" fmla="*/ 73 h 73"/>
                  <a:gd name="T2" fmla="*/ 15 w 219"/>
                  <a:gd name="T3" fmla="*/ 68 h 73"/>
                  <a:gd name="T4" fmla="*/ 20 w 219"/>
                  <a:gd name="T5" fmla="*/ 67 h 73"/>
                  <a:gd name="T6" fmla="*/ 35 w 219"/>
                  <a:gd name="T7" fmla="*/ 62 h 73"/>
                  <a:gd name="T8" fmla="*/ 40 w 219"/>
                  <a:gd name="T9" fmla="*/ 60 h 73"/>
                  <a:gd name="T10" fmla="*/ 40 w 219"/>
                  <a:gd name="T11" fmla="*/ 60 h 73"/>
                  <a:gd name="T12" fmla="*/ 55 w 219"/>
                  <a:gd name="T13" fmla="*/ 55 h 73"/>
                  <a:gd name="T14" fmla="*/ 60 w 219"/>
                  <a:gd name="T15" fmla="*/ 53 h 73"/>
                  <a:gd name="T16" fmla="*/ 75 w 219"/>
                  <a:gd name="T17" fmla="*/ 48 h 73"/>
                  <a:gd name="T18" fmla="*/ 80 w 219"/>
                  <a:gd name="T19" fmla="*/ 46 h 73"/>
                  <a:gd name="T20" fmla="*/ 95 w 219"/>
                  <a:gd name="T21" fmla="*/ 41 h 73"/>
                  <a:gd name="T22" fmla="*/ 100 w 219"/>
                  <a:gd name="T23" fmla="*/ 40 h 73"/>
                  <a:gd name="T24" fmla="*/ 115 w 219"/>
                  <a:gd name="T25" fmla="*/ 35 h 73"/>
                  <a:gd name="T26" fmla="*/ 120 w 219"/>
                  <a:gd name="T27" fmla="*/ 33 h 73"/>
                  <a:gd name="T28" fmla="*/ 135 w 219"/>
                  <a:gd name="T29" fmla="*/ 28 h 73"/>
                  <a:gd name="T30" fmla="*/ 140 w 219"/>
                  <a:gd name="T31" fmla="*/ 26 h 73"/>
                  <a:gd name="T32" fmla="*/ 155 w 219"/>
                  <a:gd name="T33" fmla="*/ 21 h 73"/>
                  <a:gd name="T34" fmla="*/ 160 w 219"/>
                  <a:gd name="T35" fmla="*/ 20 h 73"/>
                  <a:gd name="T36" fmla="*/ 174 w 219"/>
                  <a:gd name="T37" fmla="*/ 15 h 73"/>
                  <a:gd name="T38" fmla="*/ 179 w 219"/>
                  <a:gd name="T39" fmla="*/ 13 h 73"/>
                  <a:gd name="T40" fmla="*/ 194 w 219"/>
                  <a:gd name="T41" fmla="*/ 8 h 73"/>
                  <a:gd name="T42" fmla="*/ 199 w 219"/>
                  <a:gd name="T43" fmla="*/ 7 h 73"/>
                  <a:gd name="T44" fmla="*/ 214 w 219"/>
                  <a:gd name="T45" fmla="*/ 2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19" h="73">
                    <a:moveTo>
                      <a:pt x="15" y="68"/>
                    </a:moveTo>
                    <a:lnTo>
                      <a:pt x="20" y="67"/>
                    </a:lnTo>
                    <a:moveTo>
                      <a:pt x="35" y="62"/>
                    </a:moveTo>
                    <a:lnTo>
                      <a:pt x="40" y="60"/>
                    </a:lnTo>
                    <a:lnTo>
                      <a:pt x="40" y="60"/>
                    </a:lnTo>
                    <a:moveTo>
                      <a:pt x="55" y="55"/>
                    </a:moveTo>
                    <a:lnTo>
                      <a:pt x="60" y="53"/>
                    </a:lnTo>
                    <a:moveTo>
                      <a:pt x="75" y="48"/>
                    </a:moveTo>
                    <a:lnTo>
                      <a:pt x="80" y="46"/>
                    </a:lnTo>
                    <a:moveTo>
                      <a:pt x="95" y="41"/>
                    </a:moveTo>
                    <a:lnTo>
                      <a:pt x="100" y="40"/>
                    </a:lnTo>
                    <a:moveTo>
                      <a:pt x="115" y="35"/>
                    </a:moveTo>
                    <a:lnTo>
                      <a:pt x="120" y="33"/>
                    </a:lnTo>
                    <a:moveTo>
                      <a:pt x="135" y="28"/>
                    </a:moveTo>
                    <a:lnTo>
                      <a:pt x="140" y="26"/>
                    </a:lnTo>
                    <a:moveTo>
                      <a:pt x="155" y="21"/>
                    </a:moveTo>
                    <a:lnTo>
                      <a:pt x="160" y="20"/>
                    </a:lnTo>
                    <a:moveTo>
                      <a:pt x="174" y="15"/>
                    </a:moveTo>
                    <a:lnTo>
                      <a:pt x="179" y="13"/>
                    </a:lnTo>
                    <a:moveTo>
                      <a:pt x="194" y="8"/>
                    </a:moveTo>
                    <a:lnTo>
                      <a:pt x="199" y="7"/>
                    </a:lnTo>
                    <a:moveTo>
                      <a:pt x="214" y="2"/>
                    </a:moveTo>
                  </a:path>
                </a:pathLst>
              </a:cu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8" name="Freeform 118"/>
              <p:cNvSpPr>
                <a:spLocks noEditPoints="1"/>
              </p:cNvSpPr>
              <p:nvPr/>
            </p:nvSpPr>
            <p:spPr bwMode="auto">
              <a:xfrm>
                <a:off x="2615" y="2146"/>
                <a:ext cx="1771" cy="747"/>
              </a:xfrm>
              <a:custGeom>
                <a:avLst/>
                <a:gdLst>
                  <a:gd name="T0" fmla="*/ 0 w 428"/>
                  <a:gd name="T1" fmla="*/ 180 h 180"/>
                  <a:gd name="T2" fmla="*/ 19 w 428"/>
                  <a:gd name="T3" fmla="*/ 172 h 180"/>
                  <a:gd name="T4" fmla="*/ 25 w 428"/>
                  <a:gd name="T5" fmla="*/ 169 h 180"/>
                  <a:gd name="T6" fmla="*/ 38 w 428"/>
                  <a:gd name="T7" fmla="*/ 163 h 180"/>
                  <a:gd name="T8" fmla="*/ 57 w 428"/>
                  <a:gd name="T9" fmla="*/ 155 h 180"/>
                  <a:gd name="T10" fmla="*/ 70 w 428"/>
                  <a:gd name="T11" fmla="*/ 149 h 180"/>
                  <a:gd name="T12" fmla="*/ 76 w 428"/>
                  <a:gd name="T13" fmla="*/ 146 h 180"/>
                  <a:gd name="T14" fmla="*/ 95 w 428"/>
                  <a:gd name="T15" fmla="*/ 138 h 180"/>
                  <a:gd name="T16" fmla="*/ 114 w 428"/>
                  <a:gd name="T17" fmla="*/ 130 h 180"/>
                  <a:gd name="T18" fmla="*/ 133 w 428"/>
                  <a:gd name="T19" fmla="*/ 122 h 180"/>
                  <a:gd name="T20" fmla="*/ 152 w 428"/>
                  <a:gd name="T21" fmla="*/ 114 h 180"/>
                  <a:gd name="T22" fmla="*/ 171 w 428"/>
                  <a:gd name="T23" fmla="*/ 106 h 180"/>
                  <a:gd name="T24" fmla="*/ 190 w 428"/>
                  <a:gd name="T25" fmla="*/ 98 h 180"/>
                  <a:gd name="T26" fmla="*/ 209 w 428"/>
                  <a:gd name="T27" fmla="*/ 90 h 180"/>
                  <a:gd name="T28" fmla="*/ 228 w 428"/>
                  <a:gd name="T29" fmla="*/ 82 h 180"/>
                  <a:gd name="T30" fmla="*/ 247 w 428"/>
                  <a:gd name="T31" fmla="*/ 74 h 180"/>
                  <a:gd name="T32" fmla="*/ 249 w 428"/>
                  <a:gd name="T33" fmla="*/ 73 h 180"/>
                  <a:gd name="T34" fmla="*/ 266 w 428"/>
                  <a:gd name="T35" fmla="*/ 66 h 180"/>
                  <a:gd name="T36" fmla="*/ 285 w 428"/>
                  <a:gd name="T37" fmla="*/ 59 h 180"/>
                  <a:gd name="T38" fmla="*/ 294 w 428"/>
                  <a:gd name="T39" fmla="*/ 55 h 180"/>
                  <a:gd name="T40" fmla="*/ 304 w 428"/>
                  <a:gd name="T41" fmla="*/ 51 h 180"/>
                  <a:gd name="T42" fmla="*/ 323 w 428"/>
                  <a:gd name="T43" fmla="*/ 42 h 180"/>
                  <a:gd name="T44" fmla="*/ 338 w 428"/>
                  <a:gd name="T45" fmla="*/ 36 h 180"/>
                  <a:gd name="T46" fmla="*/ 342 w 428"/>
                  <a:gd name="T47" fmla="*/ 34 h 180"/>
                  <a:gd name="T48" fmla="*/ 361 w 428"/>
                  <a:gd name="T49" fmla="*/ 27 h 180"/>
                  <a:gd name="T50" fmla="*/ 380 w 428"/>
                  <a:gd name="T51" fmla="*/ 19 h 180"/>
                  <a:gd name="T52" fmla="*/ 399 w 428"/>
                  <a:gd name="T53" fmla="*/ 12 h 180"/>
                  <a:gd name="T54" fmla="*/ 418 w 428"/>
                  <a:gd name="T55" fmla="*/ 4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28" h="180">
                    <a:moveTo>
                      <a:pt x="19" y="172"/>
                    </a:moveTo>
                    <a:lnTo>
                      <a:pt x="25" y="169"/>
                    </a:lnTo>
                    <a:lnTo>
                      <a:pt x="38" y="163"/>
                    </a:lnTo>
                    <a:moveTo>
                      <a:pt x="57" y="155"/>
                    </a:moveTo>
                    <a:lnTo>
                      <a:pt x="70" y="149"/>
                    </a:lnTo>
                    <a:lnTo>
                      <a:pt x="76" y="146"/>
                    </a:lnTo>
                    <a:moveTo>
                      <a:pt x="95" y="138"/>
                    </a:moveTo>
                    <a:lnTo>
                      <a:pt x="114" y="130"/>
                    </a:lnTo>
                    <a:moveTo>
                      <a:pt x="133" y="122"/>
                    </a:moveTo>
                    <a:lnTo>
                      <a:pt x="152" y="114"/>
                    </a:lnTo>
                    <a:moveTo>
                      <a:pt x="171" y="106"/>
                    </a:moveTo>
                    <a:lnTo>
                      <a:pt x="190" y="98"/>
                    </a:lnTo>
                    <a:moveTo>
                      <a:pt x="209" y="90"/>
                    </a:moveTo>
                    <a:lnTo>
                      <a:pt x="228" y="82"/>
                    </a:lnTo>
                    <a:moveTo>
                      <a:pt x="247" y="74"/>
                    </a:moveTo>
                    <a:lnTo>
                      <a:pt x="249" y="73"/>
                    </a:lnTo>
                    <a:lnTo>
                      <a:pt x="266" y="66"/>
                    </a:lnTo>
                    <a:moveTo>
                      <a:pt x="285" y="59"/>
                    </a:moveTo>
                    <a:lnTo>
                      <a:pt x="294" y="55"/>
                    </a:lnTo>
                    <a:lnTo>
                      <a:pt x="304" y="51"/>
                    </a:lnTo>
                    <a:moveTo>
                      <a:pt x="323" y="42"/>
                    </a:moveTo>
                    <a:lnTo>
                      <a:pt x="338" y="36"/>
                    </a:lnTo>
                    <a:lnTo>
                      <a:pt x="342" y="34"/>
                    </a:lnTo>
                    <a:moveTo>
                      <a:pt x="361" y="27"/>
                    </a:moveTo>
                    <a:lnTo>
                      <a:pt x="380" y="19"/>
                    </a:lnTo>
                    <a:moveTo>
                      <a:pt x="399" y="12"/>
                    </a:moveTo>
                    <a:lnTo>
                      <a:pt x="418" y="4"/>
                    </a:lnTo>
                  </a:path>
                </a:pathLst>
              </a:cu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9" name="Line 119"/>
              <p:cNvSpPr>
                <a:spLocks noChangeShapeType="1"/>
              </p:cNvSpPr>
              <p:nvPr/>
            </p:nvSpPr>
            <p:spPr bwMode="auto">
              <a:xfrm flipV="1">
                <a:off x="2537" y="2885"/>
                <a:ext cx="0" cy="87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0" name="Freeform 120"/>
              <p:cNvSpPr>
                <a:spLocks/>
              </p:cNvSpPr>
              <p:nvPr/>
            </p:nvSpPr>
            <p:spPr bwMode="auto">
              <a:xfrm>
                <a:off x="2524" y="2972"/>
                <a:ext cx="21" cy="0"/>
              </a:xfrm>
              <a:custGeom>
                <a:avLst/>
                <a:gdLst>
                  <a:gd name="T0" fmla="*/ 0 w 5"/>
                  <a:gd name="T1" fmla="*/ 3 w 5"/>
                  <a:gd name="T2" fmla="*/ 5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0" y="0"/>
                    </a:moveTo>
                    <a:lnTo>
                      <a:pt x="3" y="0"/>
                    </a:lnTo>
                    <a:lnTo>
                      <a:pt x="5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1" name="Freeform 121"/>
              <p:cNvSpPr>
                <a:spLocks/>
              </p:cNvSpPr>
              <p:nvPr/>
            </p:nvSpPr>
            <p:spPr bwMode="auto">
              <a:xfrm>
                <a:off x="2524" y="2885"/>
                <a:ext cx="21" cy="0"/>
              </a:xfrm>
              <a:custGeom>
                <a:avLst/>
                <a:gdLst>
                  <a:gd name="T0" fmla="*/ 5 w 5"/>
                  <a:gd name="T1" fmla="*/ 3 w 5"/>
                  <a:gd name="T2" fmla="*/ 0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5" y="0"/>
                    </a:moveTo>
                    <a:lnTo>
                      <a:pt x="3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2" name="Rectangle 122"/>
              <p:cNvSpPr>
                <a:spLocks noChangeArrowheads="1"/>
              </p:cNvSpPr>
              <p:nvPr/>
            </p:nvSpPr>
            <p:spPr bwMode="auto">
              <a:xfrm>
                <a:off x="2532" y="2893"/>
                <a:ext cx="9" cy="6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3" name="Rectangle 123"/>
              <p:cNvSpPr>
                <a:spLocks noChangeArrowheads="1"/>
              </p:cNvSpPr>
              <p:nvPr/>
            </p:nvSpPr>
            <p:spPr bwMode="auto">
              <a:xfrm>
                <a:off x="2528" y="2893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4" name="Rectangle 124"/>
              <p:cNvSpPr>
                <a:spLocks noChangeArrowheads="1"/>
              </p:cNvSpPr>
              <p:nvPr/>
            </p:nvSpPr>
            <p:spPr bwMode="auto">
              <a:xfrm>
                <a:off x="2528" y="2955"/>
                <a:ext cx="1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5" name="Rectangle 125"/>
              <p:cNvSpPr>
                <a:spLocks noChangeArrowheads="1"/>
              </p:cNvSpPr>
              <p:nvPr/>
            </p:nvSpPr>
            <p:spPr bwMode="auto">
              <a:xfrm>
                <a:off x="2520" y="2897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6" name="Rectangle 126"/>
              <p:cNvSpPr>
                <a:spLocks noChangeArrowheads="1"/>
              </p:cNvSpPr>
              <p:nvPr/>
            </p:nvSpPr>
            <p:spPr bwMode="auto">
              <a:xfrm>
                <a:off x="2520" y="2951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7" name="Rectangle 127"/>
              <p:cNvSpPr>
                <a:spLocks noChangeArrowheads="1"/>
              </p:cNvSpPr>
              <p:nvPr/>
            </p:nvSpPr>
            <p:spPr bwMode="auto">
              <a:xfrm>
                <a:off x="2516" y="2901"/>
                <a:ext cx="4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8" name="Rectangle 128"/>
              <p:cNvSpPr>
                <a:spLocks noChangeArrowheads="1"/>
              </p:cNvSpPr>
              <p:nvPr/>
            </p:nvSpPr>
            <p:spPr bwMode="auto">
              <a:xfrm>
                <a:off x="2516" y="2947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9" name="Rectangle 129"/>
              <p:cNvSpPr>
                <a:spLocks noChangeArrowheads="1"/>
              </p:cNvSpPr>
              <p:nvPr/>
            </p:nvSpPr>
            <p:spPr bwMode="auto">
              <a:xfrm>
                <a:off x="2512" y="2906"/>
                <a:ext cx="4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0" name="Rectangle 130"/>
              <p:cNvSpPr>
                <a:spLocks noChangeArrowheads="1"/>
              </p:cNvSpPr>
              <p:nvPr/>
            </p:nvSpPr>
            <p:spPr bwMode="auto">
              <a:xfrm>
                <a:off x="2512" y="2943"/>
                <a:ext cx="4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1" name="Rectangle 131"/>
              <p:cNvSpPr>
                <a:spLocks noChangeArrowheads="1"/>
              </p:cNvSpPr>
              <p:nvPr/>
            </p:nvSpPr>
            <p:spPr bwMode="auto">
              <a:xfrm>
                <a:off x="2508" y="2910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2" name="Rectangle 132"/>
              <p:cNvSpPr>
                <a:spLocks noChangeArrowheads="1"/>
              </p:cNvSpPr>
              <p:nvPr/>
            </p:nvSpPr>
            <p:spPr bwMode="auto">
              <a:xfrm>
                <a:off x="2508" y="2935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3" name="Rectangle 133"/>
              <p:cNvSpPr>
                <a:spLocks noChangeArrowheads="1"/>
              </p:cNvSpPr>
              <p:nvPr/>
            </p:nvSpPr>
            <p:spPr bwMode="auto">
              <a:xfrm>
                <a:off x="2503" y="2918"/>
                <a:ext cx="67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4" name="Rectangle 134"/>
              <p:cNvSpPr>
                <a:spLocks noChangeArrowheads="1"/>
              </p:cNvSpPr>
              <p:nvPr/>
            </p:nvSpPr>
            <p:spPr bwMode="auto">
              <a:xfrm>
                <a:off x="2503" y="2926"/>
                <a:ext cx="67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5" name="Rectangle 135"/>
              <p:cNvSpPr>
                <a:spLocks noChangeArrowheads="1"/>
              </p:cNvSpPr>
              <p:nvPr/>
            </p:nvSpPr>
            <p:spPr bwMode="auto">
              <a:xfrm>
                <a:off x="2503" y="2926"/>
                <a:ext cx="6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6" name="Rectangle 136"/>
              <p:cNvSpPr>
                <a:spLocks noChangeArrowheads="1"/>
              </p:cNvSpPr>
              <p:nvPr/>
            </p:nvSpPr>
            <p:spPr bwMode="auto">
              <a:xfrm>
                <a:off x="2503" y="2922"/>
                <a:ext cx="6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7" name="Oval 137"/>
              <p:cNvSpPr>
                <a:spLocks noChangeArrowheads="1"/>
              </p:cNvSpPr>
              <p:nvPr/>
            </p:nvSpPr>
            <p:spPr bwMode="auto">
              <a:xfrm>
                <a:off x="2503" y="2893"/>
                <a:ext cx="63" cy="62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8" name="Line 138"/>
              <p:cNvSpPr>
                <a:spLocks noChangeShapeType="1"/>
              </p:cNvSpPr>
              <p:nvPr/>
            </p:nvSpPr>
            <p:spPr bwMode="auto">
              <a:xfrm flipV="1">
                <a:off x="3459" y="2387"/>
                <a:ext cx="0" cy="282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9" name="Freeform 139"/>
              <p:cNvSpPr>
                <a:spLocks/>
              </p:cNvSpPr>
              <p:nvPr/>
            </p:nvSpPr>
            <p:spPr bwMode="auto">
              <a:xfrm>
                <a:off x="3451" y="2669"/>
                <a:ext cx="17" cy="0"/>
              </a:xfrm>
              <a:custGeom>
                <a:avLst/>
                <a:gdLst>
                  <a:gd name="T0" fmla="*/ 0 w 4"/>
                  <a:gd name="T1" fmla="*/ 2 w 4"/>
                  <a:gd name="T2" fmla="*/ 4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0" y="0"/>
                    </a:moveTo>
                    <a:lnTo>
                      <a:pt x="2" y="0"/>
                    </a:lnTo>
                    <a:lnTo>
                      <a:pt x="4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0" name="Freeform 140"/>
              <p:cNvSpPr>
                <a:spLocks/>
              </p:cNvSpPr>
              <p:nvPr/>
            </p:nvSpPr>
            <p:spPr bwMode="auto">
              <a:xfrm>
                <a:off x="3451" y="2387"/>
                <a:ext cx="17" cy="0"/>
              </a:xfrm>
              <a:custGeom>
                <a:avLst/>
                <a:gdLst>
                  <a:gd name="T0" fmla="*/ 4 w 4"/>
                  <a:gd name="T1" fmla="*/ 2 w 4"/>
                  <a:gd name="T2" fmla="*/ 0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4" y="0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1" name="Rectangle 141"/>
              <p:cNvSpPr>
                <a:spLocks noChangeArrowheads="1"/>
              </p:cNvSpPr>
              <p:nvPr/>
            </p:nvSpPr>
            <p:spPr bwMode="auto">
              <a:xfrm>
                <a:off x="3455" y="2495"/>
                <a:ext cx="9" cy="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2" name="Rectangle 142"/>
              <p:cNvSpPr>
                <a:spLocks noChangeArrowheads="1"/>
              </p:cNvSpPr>
              <p:nvPr/>
            </p:nvSpPr>
            <p:spPr bwMode="auto">
              <a:xfrm>
                <a:off x="3451" y="2495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3" name="Rectangle 143"/>
              <p:cNvSpPr>
                <a:spLocks noChangeArrowheads="1"/>
              </p:cNvSpPr>
              <p:nvPr/>
            </p:nvSpPr>
            <p:spPr bwMode="auto">
              <a:xfrm>
                <a:off x="3451" y="2557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4" name="Rectangle 144"/>
              <p:cNvSpPr>
                <a:spLocks noChangeArrowheads="1"/>
              </p:cNvSpPr>
              <p:nvPr/>
            </p:nvSpPr>
            <p:spPr bwMode="auto">
              <a:xfrm>
                <a:off x="3443" y="2499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5" name="Rectangle 145"/>
              <p:cNvSpPr>
                <a:spLocks noChangeArrowheads="1"/>
              </p:cNvSpPr>
              <p:nvPr/>
            </p:nvSpPr>
            <p:spPr bwMode="auto">
              <a:xfrm>
                <a:off x="3443" y="2553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6" name="Rectangle 146"/>
              <p:cNvSpPr>
                <a:spLocks noChangeArrowheads="1"/>
              </p:cNvSpPr>
              <p:nvPr/>
            </p:nvSpPr>
            <p:spPr bwMode="auto">
              <a:xfrm>
                <a:off x="3439" y="2503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7" name="Rectangle 147"/>
              <p:cNvSpPr>
                <a:spLocks noChangeArrowheads="1"/>
              </p:cNvSpPr>
              <p:nvPr/>
            </p:nvSpPr>
            <p:spPr bwMode="auto">
              <a:xfrm>
                <a:off x="3439" y="2549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8" name="Rectangle 148"/>
              <p:cNvSpPr>
                <a:spLocks noChangeArrowheads="1"/>
              </p:cNvSpPr>
              <p:nvPr/>
            </p:nvSpPr>
            <p:spPr bwMode="auto">
              <a:xfrm>
                <a:off x="3435" y="2507"/>
                <a:ext cx="4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9" name="Rectangle 149"/>
              <p:cNvSpPr>
                <a:spLocks noChangeArrowheads="1"/>
              </p:cNvSpPr>
              <p:nvPr/>
            </p:nvSpPr>
            <p:spPr bwMode="auto">
              <a:xfrm>
                <a:off x="3435" y="2545"/>
                <a:ext cx="4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0" name="Rectangle 150"/>
              <p:cNvSpPr>
                <a:spLocks noChangeArrowheads="1"/>
              </p:cNvSpPr>
              <p:nvPr/>
            </p:nvSpPr>
            <p:spPr bwMode="auto">
              <a:xfrm>
                <a:off x="3430" y="2511"/>
                <a:ext cx="58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1" name="Rectangle 151"/>
              <p:cNvSpPr>
                <a:spLocks noChangeArrowheads="1"/>
              </p:cNvSpPr>
              <p:nvPr/>
            </p:nvSpPr>
            <p:spPr bwMode="auto">
              <a:xfrm>
                <a:off x="3430" y="2536"/>
                <a:ext cx="58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2" name="Rectangle 152"/>
              <p:cNvSpPr>
                <a:spLocks noChangeArrowheads="1"/>
              </p:cNvSpPr>
              <p:nvPr/>
            </p:nvSpPr>
            <p:spPr bwMode="auto">
              <a:xfrm>
                <a:off x="3426" y="2520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3" name="Rectangle 153"/>
              <p:cNvSpPr>
                <a:spLocks noChangeArrowheads="1"/>
              </p:cNvSpPr>
              <p:nvPr/>
            </p:nvSpPr>
            <p:spPr bwMode="auto">
              <a:xfrm>
                <a:off x="3426" y="2528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4" name="Rectangle 154"/>
              <p:cNvSpPr>
                <a:spLocks noChangeArrowheads="1"/>
              </p:cNvSpPr>
              <p:nvPr/>
            </p:nvSpPr>
            <p:spPr bwMode="auto">
              <a:xfrm>
                <a:off x="3426" y="2528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5" name="Rectangle 155"/>
              <p:cNvSpPr>
                <a:spLocks noChangeArrowheads="1"/>
              </p:cNvSpPr>
              <p:nvPr/>
            </p:nvSpPr>
            <p:spPr bwMode="auto">
              <a:xfrm>
                <a:off x="3426" y="2524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6" name="Oval 156"/>
              <p:cNvSpPr>
                <a:spLocks noChangeArrowheads="1"/>
              </p:cNvSpPr>
              <p:nvPr/>
            </p:nvSpPr>
            <p:spPr bwMode="auto">
              <a:xfrm>
                <a:off x="3426" y="2495"/>
                <a:ext cx="62" cy="62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7" name="Line 157"/>
              <p:cNvSpPr>
                <a:spLocks noChangeShapeType="1"/>
              </p:cNvSpPr>
              <p:nvPr/>
            </p:nvSpPr>
            <p:spPr bwMode="auto">
              <a:xfrm flipV="1">
                <a:off x="4386" y="1964"/>
                <a:ext cx="0" cy="369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8" name="Freeform 158"/>
              <p:cNvSpPr>
                <a:spLocks/>
              </p:cNvSpPr>
              <p:nvPr/>
            </p:nvSpPr>
            <p:spPr bwMode="auto">
              <a:xfrm>
                <a:off x="4378" y="2333"/>
                <a:ext cx="17" cy="0"/>
              </a:xfrm>
              <a:custGeom>
                <a:avLst/>
                <a:gdLst>
                  <a:gd name="T0" fmla="*/ 0 w 4"/>
                  <a:gd name="T1" fmla="*/ 2 w 4"/>
                  <a:gd name="T2" fmla="*/ 4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0" y="0"/>
                    </a:moveTo>
                    <a:lnTo>
                      <a:pt x="2" y="0"/>
                    </a:lnTo>
                    <a:lnTo>
                      <a:pt x="4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9" name="Freeform 159"/>
              <p:cNvSpPr>
                <a:spLocks/>
              </p:cNvSpPr>
              <p:nvPr/>
            </p:nvSpPr>
            <p:spPr bwMode="auto">
              <a:xfrm>
                <a:off x="4378" y="1964"/>
                <a:ext cx="17" cy="0"/>
              </a:xfrm>
              <a:custGeom>
                <a:avLst/>
                <a:gdLst>
                  <a:gd name="T0" fmla="*/ 4 w 4"/>
                  <a:gd name="T1" fmla="*/ 2 w 4"/>
                  <a:gd name="T2" fmla="*/ 0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4" y="0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0" name="Rectangle 160"/>
              <p:cNvSpPr>
                <a:spLocks noChangeArrowheads="1"/>
              </p:cNvSpPr>
              <p:nvPr/>
            </p:nvSpPr>
            <p:spPr bwMode="auto">
              <a:xfrm>
                <a:off x="4382" y="2113"/>
                <a:ext cx="8" cy="6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1" name="Rectangle 161"/>
              <p:cNvSpPr>
                <a:spLocks noChangeArrowheads="1"/>
              </p:cNvSpPr>
              <p:nvPr/>
            </p:nvSpPr>
            <p:spPr bwMode="auto">
              <a:xfrm>
                <a:off x="4378" y="2113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2" name="Rectangle 162"/>
              <p:cNvSpPr>
                <a:spLocks noChangeArrowheads="1"/>
              </p:cNvSpPr>
              <p:nvPr/>
            </p:nvSpPr>
            <p:spPr bwMode="auto">
              <a:xfrm>
                <a:off x="4378" y="2175"/>
                <a:ext cx="1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3" name="Rectangle 163"/>
              <p:cNvSpPr>
                <a:spLocks noChangeArrowheads="1"/>
              </p:cNvSpPr>
              <p:nvPr/>
            </p:nvSpPr>
            <p:spPr bwMode="auto">
              <a:xfrm>
                <a:off x="4370" y="2117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4" name="Rectangle 164"/>
              <p:cNvSpPr>
                <a:spLocks noChangeArrowheads="1"/>
              </p:cNvSpPr>
              <p:nvPr/>
            </p:nvSpPr>
            <p:spPr bwMode="auto">
              <a:xfrm>
                <a:off x="4370" y="2171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5" name="Rectangle 165"/>
              <p:cNvSpPr>
                <a:spLocks noChangeArrowheads="1"/>
              </p:cNvSpPr>
              <p:nvPr/>
            </p:nvSpPr>
            <p:spPr bwMode="auto">
              <a:xfrm>
                <a:off x="4366" y="2121"/>
                <a:ext cx="4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6" name="Rectangle 166"/>
              <p:cNvSpPr>
                <a:spLocks noChangeArrowheads="1"/>
              </p:cNvSpPr>
              <p:nvPr/>
            </p:nvSpPr>
            <p:spPr bwMode="auto">
              <a:xfrm>
                <a:off x="4366" y="2167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7" name="Rectangle 167"/>
              <p:cNvSpPr>
                <a:spLocks noChangeArrowheads="1"/>
              </p:cNvSpPr>
              <p:nvPr/>
            </p:nvSpPr>
            <p:spPr bwMode="auto">
              <a:xfrm>
                <a:off x="4361" y="2126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8" name="Rectangle 168"/>
              <p:cNvSpPr>
                <a:spLocks noChangeArrowheads="1"/>
              </p:cNvSpPr>
              <p:nvPr/>
            </p:nvSpPr>
            <p:spPr bwMode="auto">
              <a:xfrm>
                <a:off x="4361" y="2163"/>
                <a:ext cx="50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9" name="Rectangle 169"/>
              <p:cNvSpPr>
                <a:spLocks noChangeArrowheads="1"/>
              </p:cNvSpPr>
              <p:nvPr/>
            </p:nvSpPr>
            <p:spPr bwMode="auto">
              <a:xfrm>
                <a:off x="4357" y="2130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0" name="Rectangle 170"/>
              <p:cNvSpPr>
                <a:spLocks noChangeArrowheads="1"/>
              </p:cNvSpPr>
              <p:nvPr/>
            </p:nvSpPr>
            <p:spPr bwMode="auto">
              <a:xfrm>
                <a:off x="4357" y="2155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1" name="Rectangle 171"/>
              <p:cNvSpPr>
                <a:spLocks noChangeArrowheads="1"/>
              </p:cNvSpPr>
              <p:nvPr/>
            </p:nvSpPr>
            <p:spPr bwMode="auto">
              <a:xfrm>
                <a:off x="4353" y="2138"/>
                <a:ext cx="66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2" name="Rectangle 172"/>
              <p:cNvSpPr>
                <a:spLocks noChangeArrowheads="1"/>
              </p:cNvSpPr>
              <p:nvPr/>
            </p:nvSpPr>
            <p:spPr bwMode="auto">
              <a:xfrm>
                <a:off x="4353" y="2146"/>
                <a:ext cx="66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3" name="Rectangle 173"/>
              <p:cNvSpPr>
                <a:spLocks noChangeArrowheads="1"/>
              </p:cNvSpPr>
              <p:nvPr/>
            </p:nvSpPr>
            <p:spPr bwMode="auto">
              <a:xfrm>
                <a:off x="4353" y="2146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4" name="Rectangle 174"/>
              <p:cNvSpPr>
                <a:spLocks noChangeArrowheads="1"/>
              </p:cNvSpPr>
              <p:nvPr/>
            </p:nvSpPr>
            <p:spPr bwMode="auto">
              <a:xfrm>
                <a:off x="4353" y="2142"/>
                <a:ext cx="6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5" name="Oval 175"/>
              <p:cNvSpPr>
                <a:spLocks noChangeArrowheads="1"/>
              </p:cNvSpPr>
              <p:nvPr/>
            </p:nvSpPr>
            <p:spPr bwMode="auto">
              <a:xfrm>
                <a:off x="4353" y="2113"/>
                <a:ext cx="62" cy="62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6" name="Freeform 176"/>
              <p:cNvSpPr>
                <a:spLocks noEditPoints="1"/>
              </p:cNvSpPr>
              <p:nvPr/>
            </p:nvSpPr>
            <p:spPr bwMode="auto">
              <a:xfrm>
                <a:off x="1630" y="2843"/>
                <a:ext cx="907" cy="386"/>
              </a:xfrm>
              <a:custGeom>
                <a:avLst/>
                <a:gdLst>
                  <a:gd name="T0" fmla="*/ 0 w 219"/>
                  <a:gd name="T1" fmla="*/ 93 h 93"/>
                  <a:gd name="T2" fmla="*/ 14 w 219"/>
                  <a:gd name="T3" fmla="*/ 87 h 93"/>
                  <a:gd name="T4" fmla="*/ 19 w 219"/>
                  <a:gd name="T5" fmla="*/ 85 h 93"/>
                  <a:gd name="T6" fmla="*/ 33 w 219"/>
                  <a:gd name="T7" fmla="*/ 79 h 93"/>
                  <a:gd name="T8" fmla="*/ 38 w 219"/>
                  <a:gd name="T9" fmla="*/ 77 h 93"/>
                  <a:gd name="T10" fmla="*/ 52 w 219"/>
                  <a:gd name="T11" fmla="*/ 71 h 93"/>
                  <a:gd name="T12" fmla="*/ 57 w 219"/>
                  <a:gd name="T13" fmla="*/ 68 h 93"/>
                  <a:gd name="T14" fmla="*/ 71 w 219"/>
                  <a:gd name="T15" fmla="*/ 62 h 93"/>
                  <a:gd name="T16" fmla="*/ 76 w 219"/>
                  <a:gd name="T17" fmla="*/ 60 h 93"/>
                  <a:gd name="T18" fmla="*/ 90 w 219"/>
                  <a:gd name="T19" fmla="*/ 53 h 93"/>
                  <a:gd name="T20" fmla="*/ 95 w 219"/>
                  <a:gd name="T21" fmla="*/ 51 h 93"/>
                  <a:gd name="T22" fmla="*/ 109 w 219"/>
                  <a:gd name="T23" fmla="*/ 45 h 93"/>
                  <a:gd name="T24" fmla="*/ 114 w 219"/>
                  <a:gd name="T25" fmla="*/ 43 h 93"/>
                  <a:gd name="T26" fmla="*/ 128 w 219"/>
                  <a:gd name="T27" fmla="*/ 37 h 93"/>
                  <a:gd name="T28" fmla="*/ 129 w 219"/>
                  <a:gd name="T29" fmla="*/ 37 h 93"/>
                  <a:gd name="T30" fmla="*/ 133 w 219"/>
                  <a:gd name="T31" fmla="*/ 35 h 93"/>
                  <a:gd name="T32" fmla="*/ 148 w 219"/>
                  <a:gd name="T33" fmla="*/ 29 h 93"/>
                  <a:gd name="T34" fmla="*/ 153 w 219"/>
                  <a:gd name="T35" fmla="*/ 27 h 93"/>
                  <a:gd name="T36" fmla="*/ 168 w 219"/>
                  <a:gd name="T37" fmla="*/ 21 h 93"/>
                  <a:gd name="T38" fmla="*/ 173 w 219"/>
                  <a:gd name="T39" fmla="*/ 19 h 93"/>
                  <a:gd name="T40" fmla="*/ 188 w 219"/>
                  <a:gd name="T41" fmla="*/ 13 h 93"/>
                  <a:gd name="T42" fmla="*/ 193 w 219"/>
                  <a:gd name="T43" fmla="*/ 11 h 93"/>
                  <a:gd name="T44" fmla="*/ 207 w 219"/>
                  <a:gd name="T45" fmla="*/ 5 h 93"/>
                  <a:gd name="T46" fmla="*/ 212 w 219"/>
                  <a:gd name="T47" fmla="*/ 3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19" h="93">
                    <a:moveTo>
                      <a:pt x="14" y="87"/>
                    </a:moveTo>
                    <a:lnTo>
                      <a:pt x="19" y="85"/>
                    </a:lnTo>
                    <a:moveTo>
                      <a:pt x="33" y="79"/>
                    </a:moveTo>
                    <a:lnTo>
                      <a:pt x="38" y="77"/>
                    </a:lnTo>
                    <a:moveTo>
                      <a:pt x="52" y="71"/>
                    </a:moveTo>
                    <a:lnTo>
                      <a:pt x="57" y="68"/>
                    </a:lnTo>
                    <a:moveTo>
                      <a:pt x="71" y="62"/>
                    </a:moveTo>
                    <a:lnTo>
                      <a:pt x="76" y="60"/>
                    </a:lnTo>
                    <a:moveTo>
                      <a:pt x="90" y="53"/>
                    </a:moveTo>
                    <a:lnTo>
                      <a:pt x="95" y="51"/>
                    </a:lnTo>
                    <a:moveTo>
                      <a:pt x="109" y="45"/>
                    </a:moveTo>
                    <a:lnTo>
                      <a:pt x="114" y="43"/>
                    </a:lnTo>
                    <a:moveTo>
                      <a:pt x="128" y="37"/>
                    </a:moveTo>
                    <a:lnTo>
                      <a:pt x="129" y="37"/>
                    </a:lnTo>
                    <a:lnTo>
                      <a:pt x="133" y="35"/>
                    </a:lnTo>
                    <a:moveTo>
                      <a:pt x="148" y="29"/>
                    </a:moveTo>
                    <a:lnTo>
                      <a:pt x="153" y="27"/>
                    </a:lnTo>
                    <a:moveTo>
                      <a:pt x="168" y="21"/>
                    </a:moveTo>
                    <a:lnTo>
                      <a:pt x="173" y="19"/>
                    </a:lnTo>
                    <a:moveTo>
                      <a:pt x="188" y="13"/>
                    </a:moveTo>
                    <a:lnTo>
                      <a:pt x="193" y="11"/>
                    </a:lnTo>
                    <a:moveTo>
                      <a:pt x="207" y="5"/>
                    </a:moveTo>
                    <a:lnTo>
                      <a:pt x="212" y="3"/>
                    </a:lnTo>
                  </a:path>
                </a:pathLst>
              </a:cu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7" name="Freeform 177"/>
              <p:cNvSpPr>
                <a:spLocks noEditPoints="1"/>
              </p:cNvSpPr>
              <p:nvPr/>
            </p:nvSpPr>
            <p:spPr bwMode="auto">
              <a:xfrm>
                <a:off x="2607" y="1723"/>
                <a:ext cx="1779" cy="1075"/>
              </a:xfrm>
              <a:custGeom>
                <a:avLst/>
                <a:gdLst>
                  <a:gd name="T0" fmla="*/ 0 w 430"/>
                  <a:gd name="T1" fmla="*/ 259 h 259"/>
                  <a:gd name="T2" fmla="*/ 17 w 430"/>
                  <a:gd name="T3" fmla="*/ 248 h 259"/>
                  <a:gd name="T4" fmla="*/ 27 w 430"/>
                  <a:gd name="T5" fmla="*/ 241 h 259"/>
                  <a:gd name="T6" fmla="*/ 34 w 430"/>
                  <a:gd name="T7" fmla="*/ 237 h 259"/>
                  <a:gd name="T8" fmla="*/ 51 w 430"/>
                  <a:gd name="T9" fmla="*/ 226 h 259"/>
                  <a:gd name="T10" fmla="*/ 68 w 430"/>
                  <a:gd name="T11" fmla="*/ 215 h 259"/>
                  <a:gd name="T12" fmla="*/ 86 w 430"/>
                  <a:gd name="T13" fmla="*/ 204 h 259"/>
                  <a:gd name="T14" fmla="*/ 104 w 430"/>
                  <a:gd name="T15" fmla="*/ 193 h 259"/>
                  <a:gd name="T16" fmla="*/ 121 w 430"/>
                  <a:gd name="T17" fmla="*/ 182 h 259"/>
                  <a:gd name="T18" fmla="*/ 139 w 430"/>
                  <a:gd name="T19" fmla="*/ 171 h 259"/>
                  <a:gd name="T20" fmla="*/ 156 w 430"/>
                  <a:gd name="T21" fmla="*/ 160 h 259"/>
                  <a:gd name="T22" fmla="*/ 161 w 430"/>
                  <a:gd name="T23" fmla="*/ 157 h 259"/>
                  <a:gd name="T24" fmla="*/ 174 w 430"/>
                  <a:gd name="T25" fmla="*/ 149 h 259"/>
                  <a:gd name="T26" fmla="*/ 192 w 430"/>
                  <a:gd name="T27" fmla="*/ 138 h 259"/>
                  <a:gd name="T28" fmla="*/ 206 w 430"/>
                  <a:gd name="T29" fmla="*/ 130 h 259"/>
                  <a:gd name="T30" fmla="*/ 210 w 430"/>
                  <a:gd name="T31" fmla="*/ 128 h 259"/>
                  <a:gd name="T32" fmla="*/ 227 w 430"/>
                  <a:gd name="T33" fmla="*/ 117 h 259"/>
                  <a:gd name="T34" fmla="*/ 245 w 430"/>
                  <a:gd name="T35" fmla="*/ 107 h 259"/>
                  <a:gd name="T36" fmla="*/ 263 w 430"/>
                  <a:gd name="T37" fmla="*/ 96 h 259"/>
                  <a:gd name="T38" fmla="*/ 281 w 430"/>
                  <a:gd name="T39" fmla="*/ 86 h 259"/>
                  <a:gd name="T40" fmla="*/ 299 w 430"/>
                  <a:gd name="T41" fmla="*/ 75 h 259"/>
                  <a:gd name="T42" fmla="*/ 317 w 430"/>
                  <a:gd name="T43" fmla="*/ 65 h 259"/>
                  <a:gd name="T44" fmla="*/ 335 w 430"/>
                  <a:gd name="T45" fmla="*/ 54 h 259"/>
                  <a:gd name="T46" fmla="*/ 340 w 430"/>
                  <a:gd name="T47" fmla="*/ 51 h 259"/>
                  <a:gd name="T48" fmla="*/ 353 w 430"/>
                  <a:gd name="T49" fmla="*/ 43 h 259"/>
                  <a:gd name="T50" fmla="*/ 371 w 430"/>
                  <a:gd name="T51" fmla="*/ 33 h 259"/>
                  <a:gd name="T52" fmla="*/ 385 w 430"/>
                  <a:gd name="T53" fmla="*/ 25 h 259"/>
                  <a:gd name="T54" fmla="*/ 389 w 430"/>
                  <a:gd name="T55" fmla="*/ 23 h 259"/>
                  <a:gd name="T56" fmla="*/ 407 w 430"/>
                  <a:gd name="T57" fmla="*/ 13 h 259"/>
                  <a:gd name="T58" fmla="*/ 425 w 430"/>
                  <a:gd name="T59" fmla="*/ 3 h 2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430" h="259">
                    <a:moveTo>
                      <a:pt x="17" y="248"/>
                    </a:moveTo>
                    <a:lnTo>
                      <a:pt x="27" y="241"/>
                    </a:lnTo>
                    <a:lnTo>
                      <a:pt x="34" y="237"/>
                    </a:lnTo>
                    <a:moveTo>
                      <a:pt x="51" y="226"/>
                    </a:moveTo>
                    <a:lnTo>
                      <a:pt x="68" y="215"/>
                    </a:lnTo>
                    <a:moveTo>
                      <a:pt x="86" y="204"/>
                    </a:moveTo>
                    <a:lnTo>
                      <a:pt x="104" y="193"/>
                    </a:lnTo>
                    <a:moveTo>
                      <a:pt x="121" y="182"/>
                    </a:moveTo>
                    <a:lnTo>
                      <a:pt x="139" y="171"/>
                    </a:lnTo>
                    <a:moveTo>
                      <a:pt x="156" y="160"/>
                    </a:moveTo>
                    <a:lnTo>
                      <a:pt x="161" y="157"/>
                    </a:lnTo>
                    <a:lnTo>
                      <a:pt x="174" y="149"/>
                    </a:lnTo>
                    <a:moveTo>
                      <a:pt x="192" y="138"/>
                    </a:moveTo>
                    <a:lnTo>
                      <a:pt x="206" y="130"/>
                    </a:lnTo>
                    <a:lnTo>
                      <a:pt x="210" y="128"/>
                    </a:lnTo>
                    <a:moveTo>
                      <a:pt x="227" y="117"/>
                    </a:moveTo>
                    <a:lnTo>
                      <a:pt x="245" y="107"/>
                    </a:lnTo>
                    <a:moveTo>
                      <a:pt x="263" y="96"/>
                    </a:moveTo>
                    <a:lnTo>
                      <a:pt x="281" y="86"/>
                    </a:lnTo>
                    <a:moveTo>
                      <a:pt x="299" y="75"/>
                    </a:moveTo>
                    <a:lnTo>
                      <a:pt x="317" y="65"/>
                    </a:lnTo>
                    <a:moveTo>
                      <a:pt x="335" y="54"/>
                    </a:moveTo>
                    <a:lnTo>
                      <a:pt x="340" y="51"/>
                    </a:lnTo>
                    <a:lnTo>
                      <a:pt x="353" y="43"/>
                    </a:lnTo>
                    <a:moveTo>
                      <a:pt x="371" y="33"/>
                    </a:moveTo>
                    <a:lnTo>
                      <a:pt x="385" y="25"/>
                    </a:lnTo>
                    <a:lnTo>
                      <a:pt x="389" y="23"/>
                    </a:lnTo>
                    <a:moveTo>
                      <a:pt x="407" y="13"/>
                    </a:moveTo>
                    <a:lnTo>
                      <a:pt x="425" y="3"/>
                    </a:lnTo>
                  </a:path>
                </a:pathLst>
              </a:custGeom>
              <a:noFill/>
              <a:ln w="333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8" name="Line 178"/>
              <p:cNvSpPr>
                <a:spLocks noChangeShapeType="1"/>
              </p:cNvSpPr>
              <p:nvPr/>
            </p:nvSpPr>
            <p:spPr bwMode="auto">
              <a:xfrm flipV="1">
                <a:off x="2537" y="2765"/>
                <a:ext cx="0" cy="157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9" name="Freeform 179"/>
              <p:cNvSpPr>
                <a:spLocks/>
              </p:cNvSpPr>
              <p:nvPr/>
            </p:nvSpPr>
            <p:spPr bwMode="auto">
              <a:xfrm>
                <a:off x="2524" y="2922"/>
                <a:ext cx="21" cy="0"/>
              </a:xfrm>
              <a:custGeom>
                <a:avLst/>
                <a:gdLst>
                  <a:gd name="T0" fmla="*/ 0 w 5"/>
                  <a:gd name="T1" fmla="*/ 3 w 5"/>
                  <a:gd name="T2" fmla="*/ 5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0" y="0"/>
                    </a:moveTo>
                    <a:lnTo>
                      <a:pt x="3" y="0"/>
                    </a:lnTo>
                    <a:lnTo>
                      <a:pt x="5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0" name="Freeform 180"/>
              <p:cNvSpPr>
                <a:spLocks/>
              </p:cNvSpPr>
              <p:nvPr/>
            </p:nvSpPr>
            <p:spPr bwMode="auto">
              <a:xfrm>
                <a:off x="2524" y="2765"/>
                <a:ext cx="21" cy="0"/>
              </a:xfrm>
              <a:custGeom>
                <a:avLst/>
                <a:gdLst>
                  <a:gd name="T0" fmla="*/ 5 w 5"/>
                  <a:gd name="T1" fmla="*/ 3 w 5"/>
                  <a:gd name="T2" fmla="*/ 0 w 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5">
                    <a:moveTo>
                      <a:pt x="5" y="0"/>
                    </a:moveTo>
                    <a:lnTo>
                      <a:pt x="3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1" name="Rectangle 181"/>
              <p:cNvSpPr>
                <a:spLocks noChangeArrowheads="1"/>
              </p:cNvSpPr>
              <p:nvPr/>
            </p:nvSpPr>
            <p:spPr bwMode="auto">
              <a:xfrm>
                <a:off x="2532" y="2810"/>
                <a:ext cx="9" cy="6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2" name="Rectangle 182"/>
              <p:cNvSpPr>
                <a:spLocks noChangeArrowheads="1"/>
              </p:cNvSpPr>
              <p:nvPr/>
            </p:nvSpPr>
            <p:spPr bwMode="auto">
              <a:xfrm>
                <a:off x="2528" y="2810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3" name="Rectangle 183"/>
              <p:cNvSpPr>
                <a:spLocks noChangeArrowheads="1"/>
              </p:cNvSpPr>
              <p:nvPr/>
            </p:nvSpPr>
            <p:spPr bwMode="auto">
              <a:xfrm>
                <a:off x="2528" y="2872"/>
                <a:ext cx="1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4" name="Rectangle 184"/>
              <p:cNvSpPr>
                <a:spLocks noChangeArrowheads="1"/>
              </p:cNvSpPr>
              <p:nvPr/>
            </p:nvSpPr>
            <p:spPr bwMode="auto">
              <a:xfrm>
                <a:off x="2520" y="2814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5" name="Rectangle 185"/>
              <p:cNvSpPr>
                <a:spLocks noChangeArrowheads="1"/>
              </p:cNvSpPr>
              <p:nvPr/>
            </p:nvSpPr>
            <p:spPr bwMode="auto">
              <a:xfrm>
                <a:off x="2520" y="2868"/>
                <a:ext cx="3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6" name="Rectangle 186"/>
              <p:cNvSpPr>
                <a:spLocks noChangeArrowheads="1"/>
              </p:cNvSpPr>
              <p:nvPr/>
            </p:nvSpPr>
            <p:spPr bwMode="auto">
              <a:xfrm>
                <a:off x="2516" y="2818"/>
                <a:ext cx="4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7" name="Rectangle 187"/>
              <p:cNvSpPr>
                <a:spLocks noChangeArrowheads="1"/>
              </p:cNvSpPr>
              <p:nvPr/>
            </p:nvSpPr>
            <p:spPr bwMode="auto">
              <a:xfrm>
                <a:off x="2516" y="2864"/>
                <a:ext cx="4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8" name="Rectangle 188"/>
              <p:cNvSpPr>
                <a:spLocks noChangeArrowheads="1"/>
              </p:cNvSpPr>
              <p:nvPr/>
            </p:nvSpPr>
            <p:spPr bwMode="auto">
              <a:xfrm>
                <a:off x="2512" y="2823"/>
                <a:ext cx="4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9" name="Rectangle 189"/>
              <p:cNvSpPr>
                <a:spLocks noChangeArrowheads="1"/>
              </p:cNvSpPr>
              <p:nvPr/>
            </p:nvSpPr>
            <p:spPr bwMode="auto">
              <a:xfrm>
                <a:off x="2512" y="2860"/>
                <a:ext cx="4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0" name="Rectangle 190"/>
              <p:cNvSpPr>
                <a:spLocks noChangeArrowheads="1"/>
              </p:cNvSpPr>
              <p:nvPr/>
            </p:nvSpPr>
            <p:spPr bwMode="auto">
              <a:xfrm>
                <a:off x="2508" y="2827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1" name="Rectangle 191"/>
              <p:cNvSpPr>
                <a:spLocks noChangeArrowheads="1"/>
              </p:cNvSpPr>
              <p:nvPr/>
            </p:nvSpPr>
            <p:spPr bwMode="auto">
              <a:xfrm>
                <a:off x="2508" y="2852"/>
                <a:ext cx="58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2" name="Rectangle 192"/>
              <p:cNvSpPr>
                <a:spLocks noChangeArrowheads="1"/>
              </p:cNvSpPr>
              <p:nvPr/>
            </p:nvSpPr>
            <p:spPr bwMode="auto">
              <a:xfrm>
                <a:off x="2503" y="2835"/>
                <a:ext cx="67" cy="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3" name="Rectangle 193"/>
              <p:cNvSpPr>
                <a:spLocks noChangeArrowheads="1"/>
              </p:cNvSpPr>
              <p:nvPr/>
            </p:nvSpPr>
            <p:spPr bwMode="auto">
              <a:xfrm>
                <a:off x="2503" y="2843"/>
                <a:ext cx="67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4" name="Rectangle 194"/>
              <p:cNvSpPr>
                <a:spLocks noChangeArrowheads="1"/>
              </p:cNvSpPr>
              <p:nvPr/>
            </p:nvSpPr>
            <p:spPr bwMode="auto">
              <a:xfrm>
                <a:off x="2503" y="2843"/>
                <a:ext cx="6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5" name="Rectangle 195"/>
              <p:cNvSpPr>
                <a:spLocks noChangeArrowheads="1"/>
              </p:cNvSpPr>
              <p:nvPr/>
            </p:nvSpPr>
            <p:spPr bwMode="auto">
              <a:xfrm>
                <a:off x="2503" y="2839"/>
                <a:ext cx="6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6" name="Oval 196"/>
              <p:cNvSpPr>
                <a:spLocks noChangeArrowheads="1"/>
              </p:cNvSpPr>
              <p:nvPr/>
            </p:nvSpPr>
            <p:spPr bwMode="auto">
              <a:xfrm>
                <a:off x="2503" y="2810"/>
                <a:ext cx="63" cy="62"/>
              </a:xfrm>
              <a:prstGeom prst="ellips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7" name="Line 197"/>
              <p:cNvSpPr>
                <a:spLocks noChangeShapeType="1"/>
              </p:cNvSpPr>
              <p:nvPr/>
            </p:nvSpPr>
            <p:spPr bwMode="auto">
              <a:xfrm flipV="1">
                <a:off x="3459" y="1997"/>
                <a:ext cx="0" cy="531"/>
              </a:xfrm>
              <a:prstGeom prst="line">
                <a:avLst/>
              </a:pr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8" name="Freeform 198"/>
              <p:cNvSpPr>
                <a:spLocks/>
              </p:cNvSpPr>
              <p:nvPr/>
            </p:nvSpPr>
            <p:spPr bwMode="auto">
              <a:xfrm>
                <a:off x="3451" y="2528"/>
                <a:ext cx="17" cy="0"/>
              </a:xfrm>
              <a:custGeom>
                <a:avLst/>
                <a:gdLst>
                  <a:gd name="T0" fmla="*/ 0 w 4"/>
                  <a:gd name="T1" fmla="*/ 2 w 4"/>
                  <a:gd name="T2" fmla="*/ 4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0" y="0"/>
                    </a:moveTo>
                    <a:lnTo>
                      <a:pt x="2" y="0"/>
                    </a:lnTo>
                    <a:lnTo>
                      <a:pt x="4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9" name="Freeform 199"/>
              <p:cNvSpPr>
                <a:spLocks/>
              </p:cNvSpPr>
              <p:nvPr/>
            </p:nvSpPr>
            <p:spPr bwMode="auto">
              <a:xfrm>
                <a:off x="3451" y="1997"/>
                <a:ext cx="17" cy="0"/>
              </a:xfrm>
              <a:custGeom>
                <a:avLst/>
                <a:gdLst>
                  <a:gd name="T0" fmla="*/ 4 w 4"/>
                  <a:gd name="T1" fmla="*/ 2 w 4"/>
                  <a:gd name="T2" fmla="*/ 0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">
                    <a:moveTo>
                      <a:pt x="4" y="0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0" name="Rectangle 200"/>
              <p:cNvSpPr>
                <a:spLocks noChangeArrowheads="1"/>
              </p:cNvSpPr>
              <p:nvPr/>
            </p:nvSpPr>
            <p:spPr bwMode="auto">
              <a:xfrm>
                <a:off x="3455" y="2229"/>
                <a:ext cx="9" cy="6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1" name="Rectangle 201"/>
              <p:cNvSpPr>
                <a:spLocks noChangeArrowheads="1"/>
              </p:cNvSpPr>
              <p:nvPr/>
            </p:nvSpPr>
            <p:spPr bwMode="auto">
              <a:xfrm>
                <a:off x="3451" y="2229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2" name="Rectangle 202"/>
              <p:cNvSpPr>
                <a:spLocks noChangeArrowheads="1"/>
              </p:cNvSpPr>
              <p:nvPr/>
            </p:nvSpPr>
            <p:spPr bwMode="auto">
              <a:xfrm>
                <a:off x="3451" y="2292"/>
                <a:ext cx="1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3" name="Rectangle 203"/>
              <p:cNvSpPr>
                <a:spLocks noChangeArrowheads="1"/>
              </p:cNvSpPr>
              <p:nvPr/>
            </p:nvSpPr>
            <p:spPr bwMode="auto">
              <a:xfrm>
                <a:off x="3443" y="2233"/>
                <a:ext cx="33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4" name="Rectangle 204"/>
              <p:cNvSpPr>
                <a:spLocks noChangeArrowheads="1"/>
              </p:cNvSpPr>
              <p:nvPr/>
            </p:nvSpPr>
            <p:spPr bwMode="auto">
              <a:xfrm>
                <a:off x="3443" y="2287"/>
                <a:ext cx="33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6" name="Rectangle 206"/>
            <p:cNvSpPr>
              <a:spLocks noChangeArrowheads="1"/>
            </p:cNvSpPr>
            <p:nvPr/>
          </p:nvSpPr>
          <p:spPr bwMode="auto">
            <a:xfrm>
              <a:off x="3439" y="2238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Rectangle 207"/>
            <p:cNvSpPr>
              <a:spLocks noChangeArrowheads="1"/>
            </p:cNvSpPr>
            <p:nvPr/>
          </p:nvSpPr>
          <p:spPr bwMode="auto">
            <a:xfrm>
              <a:off x="3439" y="2283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Rectangle 208"/>
            <p:cNvSpPr>
              <a:spLocks noChangeArrowheads="1"/>
            </p:cNvSpPr>
            <p:nvPr/>
          </p:nvSpPr>
          <p:spPr bwMode="auto">
            <a:xfrm>
              <a:off x="3435" y="2242"/>
              <a:ext cx="4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Rectangle 209"/>
            <p:cNvSpPr>
              <a:spLocks noChangeArrowheads="1"/>
            </p:cNvSpPr>
            <p:nvPr/>
          </p:nvSpPr>
          <p:spPr bwMode="auto">
            <a:xfrm>
              <a:off x="3435" y="2279"/>
              <a:ext cx="4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Rectangle 210"/>
            <p:cNvSpPr>
              <a:spLocks noChangeArrowheads="1"/>
            </p:cNvSpPr>
            <p:nvPr/>
          </p:nvSpPr>
          <p:spPr bwMode="auto">
            <a:xfrm>
              <a:off x="3430" y="2246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Rectangle 211"/>
            <p:cNvSpPr>
              <a:spLocks noChangeArrowheads="1"/>
            </p:cNvSpPr>
            <p:nvPr/>
          </p:nvSpPr>
          <p:spPr bwMode="auto">
            <a:xfrm>
              <a:off x="3430" y="2271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Rectangle 212"/>
            <p:cNvSpPr>
              <a:spLocks noChangeArrowheads="1"/>
            </p:cNvSpPr>
            <p:nvPr/>
          </p:nvSpPr>
          <p:spPr bwMode="auto">
            <a:xfrm>
              <a:off x="3426" y="2254"/>
              <a:ext cx="66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Rectangle 213"/>
            <p:cNvSpPr>
              <a:spLocks noChangeArrowheads="1"/>
            </p:cNvSpPr>
            <p:nvPr/>
          </p:nvSpPr>
          <p:spPr bwMode="auto">
            <a:xfrm>
              <a:off x="3426" y="2263"/>
              <a:ext cx="66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Rectangle 214"/>
            <p:cNvSpPr>
              <a:spLocks noChangeArrowheads="1"/>
            </p:cNvSpPr>
            <p:nvPr/>
          </p:nvSpPr>
          <p:spPr bwMode="auto">
            <a:xfrm>
              <a:off x="3426" y="2263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Rectangle 215"/>
            <p:cNvSpPr>
              <a:spLocks noChangeArrowheads="1"/>
            </p:cNvSpPr>
            <p:nvPr/>
          </p:nvSpPr>
          <p:spPr bwMode="auto">
            <a:xfrm>
              <a:off x="3426" y="2258"/>
              <a:ext cx="66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Oval 216"/>
            <p:cNvSpPr>
              <a:spLocks noChangeArrowheads="1"/>
            </p:cNvSpPr>
            <p:nvPr/>
          </p:nvSpPr>
          <p:spPr bwMode="auto">
            <a:xfrm>
              <a:off x="3426" y="2229"/>
              <a:ext cx="62" cy="63"/>
            </a:xfrm>
            <a:prstGeom prst="ellips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Line 217"/>
            <p:cNvSpPr>
              <a:spLocks noChangeShapeType="1"/>
            </p:cNvSpPr>
            <p:nvPr/>
          </p:nvSpPr>
          <p:spPr bwMode="auto">
            <a:xfrm flipV="1">
              <a:off x="4386" y="1383"/>
              <a:ext cx="0" cy="680"/>
            </a:xfrm>
            <a:prstGeom prst="lin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218"/>
            <p:cNvSpPr>
              <a:spLocks/>
            </p:cNvSpPr>
            <p:nvPr/>
          </p:nvSpPr>
          <p:spPr bwMode="auto">
            <a:xfrm>
              <a:off x="4378" y="2063"/>
              <a:ext cx="17" cy="0"/>
            </a:xfrm>
            <a:custGeom>
              <a:avLst/>
              <a:gdLst>
                <a:gd name="T0" fmla="*/ 0 w 4"/>
                <a:gd name="T1" fmla="*/ 2 w 4"/>
                <a:gd name="T2" fmla="*/ 4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">
                  <a:moveTo>
                    <a:pt x="0" y="0"/>
                  </a:moveTo>
                  <a:lnTo>
                    <a:pt x="2" y="0"/>
                  </a:lnTo>
                  <a:lnTo>
                    <a:pt x="4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219"/>
            <p:cNvSpPr>
              <a:spLocks/>
            </p:cNvSpPr>
            <p:nvPr/>
          </p:nvSpPr>
          <p:spPr bwMode="auto">
            <a:xfrm>
              <a:off x="4378" y="1383"/>
              <a:ext cx="17" cy="0"/>
            </a:xfrm>
            <a:custGeom>
              <a:avLst/>
              <a:gdLst>
                <a:gd name="T0" fmla="*/ 4 w 4"/>
                <a:gd name="T1" fmla="*/ 2 w 4"/>
                <a:gd name="T2" fmla="*/ 0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">
                  <a:moveTo>
                    <a:pt x="4" y="0"/>
                  </a:move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Rectangle 220"/>
            <p:cNvSpPr>
              <a:spLocks noChangeArrowheads="1"/>
            </p:cNvSpPr>
            <p:nvPr/>
          </p:nvSpPr>
          <p:spPr bwMode="auto">
            <a:xfrm>
              <a:off x="4382" y="1690"/>
              <a:ext cx="8" cy="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Rectangle 221"/>
            <p:cNvSpPr>
              <a:spLocks noChangeArrowheads="1"/>
            </p:cNvSpPr>
            <p:nvPr/>
          </p:nvSpPr>
          <p:spPr bwMode="auto">
            <a:xfrm>
              <a:off x="4378" y="1690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Rectangle 222"/>
            <p:cNvSpPr>
              <a:spLocks noChangeArrowheads="1"/>
            </p:cNvSpPr>
            <p:nvPr/>
          </p:nvSpPr>
          <p:spPr bwMode="auto">
            <a:xfrm>
              <a:off x="4378" y="1752"/>
              <a:ext cx="1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Rectangle 223"/>
            <p:cNvSpPr>
              <a:spLocks noChangeArrowheads="1"/>
            </p:cNvSpPr>
            <p:nvPr/>
          </p:nvSpPr>
          <p:spPr bwMode="auto">
            <a:xfrm>
              <a:off x="4370" y="1694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Rectangle 224"/>
            <p:cNvSpPr>
              <a:spLocks noChangeArrowheads="1"/>
            </p:cNvSpPr>
            <p:nvPr/>
          </p:nvSpPr>
          <p:spPr bwMode="auto">
            <a:xfrm>
              <a:off x="4370" y="1748"/>
              <a:ext cx="3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Rectangle 225"/>
            <p:cNvSpPr>
              <a:spLocks noChangeArrowheads="1"/>
            </p:cNvSpPr>
            <p:nvPr/>
          </p:nvSpPr>
          <p:spPr bwMode="auto">
            <a:xfrm>
              <a:off x="4366" y="1698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Rectangle 226"/>
            <p:cNvSpPr>
              <a:spLocks noChangeArrowheads="1"/>
            </p:cNvSpPr>
            <p:nvPr/>
          </p:nvSpPr>
          <p:spPr bwMode="auto">
            <a:xfrm>
              <a:off x="4366" y="1744"/>
              <a:ext cx="4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Rectangle 227"/>
            <p:cNvSpPr>
              <a:spLocks noChangeArrowheads="1"/>
            </p:cNvSpPr>
            <p:nvPr/>
          </p:nvSpPr>
          <p:spPr bwMode="auto">
            <a:xfrm>
              <a:off x="4361" y="1702"/>
              <a:ext cx="50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Rectangle 228"/>
            <p:cNvSpPr>
              <a:spLocks noChangeArrowheads="1"/>
            </p:cNvSpPr>
            <p:nvPr/>
          </p:nvSpPr>
          <p:spPr bwMode="auto">
            <a:xfrm>
              <a:off x="4361" y="1740"/>
              <a:ext cx="5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Rectangle 229"/>
            <p:cNvSpPr>
              <a:spLocks noChangeArrowheads="1"/>
            </p:cNvSpPr>
            <p:nvPr/>
          </p:nvSpPr>
          <p:spPr bwMode="auto">
            <a:xfrm>
              <a:off x="4357" y="1707"/>
              <a:ext cx="5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Rectangle 230"/>
            <p:cNvSpPr>
              <a:spLocks noChangeArrowheads="1"/>
            </p:cNvSpPr>
            <p:nvPr/>
          </p:nvSpPr>
          <p:spPr bwMode="auto">
            <a:xfrm>
              <a:off x="4357" y="1731"/>
              <a:ext cx="5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Rectangle 231"/>
            <p:cNvSpPr>
              <a:spLocks noChangeArrowheads="1"/>
            </p:cNvSpPr>
            <p:nvPr/>
          </p:nvSpPr>
          <p:spPr bwMode="auto">
            <a:xfrm>
              <a:off x="4353" y="1715"/>
              <a:ext cx="66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Rectangle 232"/>
            <p:cNvSpPr>
              <a:spLocks noChangeArrowheads="1"/>
            </p:cNvSpPr>
            <p:nvPr/>
          </p:nvSpPr>
          <p:spPr bwMode="auto">
            <a:xfrm>
              <a:off x="4353" y="1723"/>
              <a:ext cx="66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Rectangle 233"/>
            <p:cNvSpPr>
              <a:spLocks noChangeArrowheads="1"/>
            </p:cNvSpPr>
            <p:nvPr/>
          </p:nvSpPr>
          <p:spPr bwMode="auto">
            <a:xfrm>
              <a:off x="4353" y="1723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" name="Rectangle 234"/>
            <p:cNvSpPr>
              <a:spLocks noChangeArrowheads="1"/>
            </p:cNvSpPr>
            <p:nvPr/>
          </p:nvSpPr>
          <p:spPr bwMode="auto">
            <a:xfrm>
              <a:off x="4353" y="1719"/>
              <a:ext cx="6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" name="Oval 235"/>
            <p:cNvSpPr>
              <a:spLocks noChangeArrowheads="1"/>
            </p:cNvSpPr>
            <p:nvPr/>
          </p:nvSpPr>
          <p:spPr bwMode="auto">
            <a:xfrm>
              <a:off x="4353" y="1690"/>
              <a:ext cx="62" cy="62"/>
            </a:xfrm>
            <a:prstGeom prst="ellipse">
              <a:avLst/>
            </a:prstGeom>
            <a:noFill/>
            <a:ln w="269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" name="Rectangle 236"/>
            <p:cNvSpPr>
              <a:spLocks noChangeArrowheads="1"/>
            </p:cNvSpPr>
            <p:nvPr/>
          </p:nvSpPr>
          <p:spPr bwMode="auto">
            <a:xfrm>
              <a:off x="2536" y="3094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Rectangle 237"/>
            <p:cNvSpPr>
              <a:spLocks noChangeArrowheads="1"/>
            </p:cNvSpPr>
            <p:nvPr/>
          </p:nvSpPr>
          <p:spPr bwMode="auto">
            <a:xfrm>
              <a:off x="3492" y="2704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Rectangle 238"/>
            <p:cNvSpPr>
              <a:spLocks noChangeArrowheads="1"/>
            </p:cNvSpPr>
            <p:nvPr/>
          </p:nvSpPr>
          <p:spPr bwMode="auto">
            <a:xfrm>
              <a:off x="4461" y="2251"/>
              <a:ext cx="113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 Low grade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239"/>
            <p:cNvSpPr>
              <a:spLocks noChangeArrowheads="1"/>
            </p:cNvSpPr>
            <p:nvPr/>
          </p:nvSpPr>
          <p:spPr bwMode="auto">
            <a:xfrm>
              <a:off x="2562" y="2886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240"/>
            <p:cNvSpPr>
              <a:spLocks noChangeArrowheads="1"/>
            </p:cNvSpPr>
            <p:nvPr/>
          </p:nvSpPr>
          <p:spPr bwMode="auto">
            <a:xfrm>
              <a:off x="3488" y="2341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8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241"/>
            <p:cNvSpPr>
              <a:spLocks noChangeArrowheads="1"/>
            </p:cNvSpPr>
            <p:nvPr/>
          </p:nvSpPr>
          <p:spPr bwMode="auto">
            <a:xfrm>
              <a:off x="4461" y="1979"/>
              <a:ext cx="663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13 Mod.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Rectangle 242"/>
            <p:cNvSpPr>
              <a:spLocks noChangeArrowheads="1"/>
            </p:cNvSpPr>
            <p:nvPr/>
          </p:nvSpPr>
          <p:spPr bwMode="auto">
            <a:xfrm>
              <a:off x="2494" y="2614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Rectangle 243"/>
            <p:cNvSpPr>
              <a:spLocks noChangeArrowheads="1"/>
            </p:cNvSpPr>
            <p:nvPr/>
          </p:nvSpPr>
          <p:spPr bwMode="auto">
            <a:xfrm>
              <a:off x="3484" y="2004"/>
              <a:ext cx="13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Rectangle 244"/>
            <p:cNvSpPr>
              <a:spLocks noChangeArrowheads="1"/>
            </p:cNvSpPr>
            <p:nvPr/>
          </p:nvSpPr>
          <p:spPr bwMode="auto">
            <a:xfrm>
              <a:off x="4461" y="1570"/>
              <a:ext cx="643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17 High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45" name="Rectangle 244"/>
          <p:cNvSpPr/>
          <p:nvPr/>
        </p:nvSpPr>
        <p:spPr>
          <a:xfrm>
            <a:off x="1133872" y="908720"/>
            <a:ext cx="53103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Rate ratio (low vs. high grade), 0.50 (95% CI, 0.37–0.67)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P&lt;0.001</a:t>
            </a:r>
          </a:p>
        </p:txBody>
      </p:sp>
      <p:sp>
        <p:nvSpPr>
          <p:cNvPr id="246" name="TextBox 245"/>
          <p:cNvSpPr txBox="1"/>
          <p:nvPr/>
        </p:nvSpPr>
        <p:spPr>
          <a:xfrm>
            <a:off x="7041549" y="4059238"/>
            <a:ext cx="151836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10% risk,</a:t>
            </a:r>
          </a:p>
          <a:p>
            <a:r>
              <a:rPr lang="en-GB" sz="2800" b="1" dirty="0">
                <a:solidFill>
                  <a:srgbClr val="FF0000"/>
                </a:solidFill>
              </a:rPr>
              <a:t>yrs. 5-20</a:t>
            </a:r>
          </a:p>
        </p:txBody>
      </p:sp>
      <p:sp>
        <p:nvSpPr>
          <p:cNvPr id="247" name="Rectangle 246"/>
          <p:cNvSpPr/>
          <p:nvPr/>
        </p:nvSpPr>
        <p:spPr>
          <a:xfrm>
            <a:off x="0" y="187692"/>
            <a:ext cx="9180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Tumor Grade and Distant Recurrence, Years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5 to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32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1610</Words>
  <Application>Microsoft Office PowerPoint</Application>
  <PresentationFormat>On-screen Show (4:3)</PresentationFormat>
  <Paragraphs>611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1_Office Theme</vt:lpstr>
      <vt:lpstr>2_Office Theme</vt:lpstr>
      <vt:lpstr>6_Office Theme</vt:lpstr>
      <vt:lpstr>7_Office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panhc</dc:creator>
  <cp:lastModifiedBy>Sheena Cameron</cp:lastModifiedBy>
  <cp:revision>25</cp:revision>
  <dcterms:created xsi:type="dcterms:W3CDTF">2018-08-29T10:34:19Z</dcterms:created>
  <dcterms:modified xsi:type="dcterms:W3CDTF">2019-04-30T14:57:16Z</dcterms:modified>
</cp:coreProperties>
</file>