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86" r:id="rId2"/>
    <p:sldId id="321" r:id="rId3"/>
    <p:sldId id="258" r:id="rId4"/>
    <p:sldId id="322" r:id="rId5"/>
    <p:sldId id="311" r:id="rId6"/>
    <p:sldId id="256" r:id="rId7"/>
    <p:sldId id="259" r:id="rId8"/>
    <p:sldId id="260" r:id="rId9"/>
    <p:sldId id="287" r:id="rId10"/>
    <p:sldId id="288" r:id="rId11"/>
    <p:sldId id="289" r:id="rId12"/>
    <p:sldId id="262" r:id="rId13"/>
    <p:sldId id="290" r:id="rId14"/>
    <p:sldId id="264" r:id="rId15"/>
    <p:sldId id="296" r:id="rId16"/>
    <p:sldId id="297" r:id="rId17"/>
    <p:sldId id="291" r:id="rId18"/>
    <p:sldId id="298" r:id="rId19"/>
    <p:sldId id="292" r:id="rId20"/>
    <p:sldId id="268" r:id="rId21"/>
    <p:sldId id="269" r:id="rId22"/>
    <p:sldId id="299" r:id="rId23"/>
    <p:sldId id="320" r:id="rId24"/>
    <p:sldId id="300" r:id="rId25"/>
    <p:sldId id="301" r:id="rId26"/>
    <p:sldId id="328" r:id="rId27"/>
    <p:sldId id="302" r:id="rId28"/>
    <p:sldId id="303" r:id="rId29"/>
    <p:sldId id="323" r:id="rId30"/>
    <p:sldId id="304" r:id="rId31"/>
    <p:sldId id="305" r:id="rId32"/>
    <p:sldId id="306" r:id="rId33"/>
    <p:sldId id="325" r:id="rId34"/>
    <p:sldId id="326" r:id="rId35"/>
    <p:sldId id="324" r:id="rId36"/>
    <p:sldId id="315" r:id="rId37"/>
    <p:sldId id="316" r:id="rId38"/>
    <p:sldId id="308" r:id="rId39"/>
    <p:sldId id="317" r:id="rId40"/>
    <p:sldId id="309" r:id="rId41"/>
    <p:sldId id="327" r:id="rId42"/>
    <p:sldId id="285" r:id="rId43"/>
  </p:sldIdLst>
  <p:sldSz cx="10693400" cy="7561263"/>
  <p:notesSz cx="7099300" cy="10234613"/>
  <p:defaultTextStyle>
    <a:defPPr>
      <a:defRPr lang="en-US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6876" autoAdjust="0"/>
    <p:restoredTop sz="94660"/>
  </p:normalViewPr>
  <p:slideViewPr>
    <p:cSldViewPr>
      <p:cViewPr>
        <p:scale>
          <a:sx n="100" d="100"/>
          <a:sy n="100" d="100"/>
        </p:scale>
        <p:origin x="-408" y="-108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defTabSz="112983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defTabSz="112983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C32E0D4-E63A-4A58-B86D-591FA8AB43F4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6613" y="768350"/>
            <a:ext cx="542607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defTabSz="112983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defTabSz="1129838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E0353D24-CFAF-4235-9507-3FA6C0324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700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3688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75" algn="l" defTabSz="1042988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1129765" fontAlgn="base">
              <a:spcBef>
                <a:spcPct val="0"/>
              </a:spcBef>
              <a:spcAft>
                <a:spcPct val="0"/>
              </a:spcAft>
              <a:defRPr/>
            </a:pPr>
            <a:fld id="{9D05560C-45E6-4445-A12C-4C328C44BC31}" type="slidenum">
              <a:rPr lang="en-US">
                <a:cs typeface="Arial" charset="0"/>
              </a:rPr>
              <a:pPr defTabSz="1129765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cs typeface="Arial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38200" y="768350"/>
            <a:ext cx="5424488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28852-2AA7-443D-976F-D8E588F2DC42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1B9B0-D565-43A5-A714-6FAF179F3E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E8F1B-6055-4C2D-8FFD-2B09B6863219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7C72E-4666-489E-A449-7392D0968E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53FD-3CBF-4B13-BF2A-F9DF73C2615B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35471-4F68-4E7B-B247-9540A38EB11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54CD0-5551-4868-9EBC-179DDDD80FF6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9642-F9BB-4EA7-8884-0F499481A9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6D861-71DB-4005-87C9-C34792A84C61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F99C3-1A5A-4060-B939-117CF7283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82B06-B654-4FAB-9489-DFFA7F5CA6E0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C1016-1E75-418A-A23F-399B37EE5F8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0BCEB-17EF-49E2-907A-A2CE6B727111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83531-B3CA-4AC0-ADBA-430ECA53708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8EC40-0562-484F-A81A-EC26830B3417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5F07-D214-4AE7-9067-75AEF5D61D5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267A3-2A75-47CA-A4B0-A314C778CB4C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6B41E-DB03-4A63-94BF-471664BADB7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B854C-9225-4EA5-9DA5-A5F99F9D4455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053C-EEC7-4090-AF41-357973F392D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217E-7AA9-451F-8540-B3B530B9224C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DC6E9-0749-4D9A-B034-5488B5CCBD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34988" y="303213"/>
            <a:ext cx="962342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34988" y="1763713"/>
            <a:ext cx="96234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6EB27F-8989-4E8E-B368-B4E28FFBBC7E}" type="datetimeFigureOut">
              <a:rPr lang="en-GB"/>
              <a:pPr>
                <a:defRPr/>
              </a:pPr>
              <a:t>01/12/2011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97EF3D-88DF-4697-BF14-E1CCFD7683D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 txBox="1">
            <a:spLocks noChangeArrowheads="1"/>
          </p:cNvSpPr>
          <p:nvPr/>
        </p:nvSpPr>
        <p:spPr bwMode="auto">
          <a:xfrm>
            <a:off x="1306513" y="11382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GB" sz="3200" b="1">
                <a:solidFill>
                  <a:srgbClr val="000000"/>
                </a:solidFill>
              </a:rPr>
              <a:t>Local and systemic therapies:</a:t>
            </a:r>
            <a:br>
              <a:rPr lang="en-GB" sz="3200" b="1">
                <a:solidFill>
                  <a:srgbClr val="000000"/>
                </a:solidFill>
              </a:rPr>
            </a:br>
            <a:r>
              <a:rPr lang="en-GB" sz="3200" b="1">
                <a:solidFill>
                  <a:srgbClr val="000000"/>
                </a:solidFill>
              </a:rPr>
              <a:t>  several MODERATE survival gains</a:t>
            </a:r>
            <a:endParaRPr lang="en-US" sz="3200" b="1">
              <a:solidFill>
                <a:srgbClr val="000000"/>
              </a:solidFill>
            </a:endParaRPr>
          </a:p>
        </p:txBody>
      </p:sp>
      <p:sp>
        <p:nvSpPr>
          <p:cNvPr id="14338" name="Rectangle 3"/>
          <p:cNvSpPr txBox="1">
            <a:spLocks noChangeArrowheads="1"/>
          </p:cNvSpPr>
          <p:nvPr/>
        </p:nvSpPr>
        <p:spPr bwMode="auto">
          <a:xfrm>
            <a:off x="1243013" y="2844800"/>
            <a:ext cx="8856662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>
              <a:spcBef>
                <a:spcPct val="20000"/>
              </a:spcBef>
            </a:pPr>
            <a:r>
              <a:rPr lang="en-GB" sz="2800" b="1">
                <a:solidFill>
                  <a:srgbClr val="000000"/>
                </a:solidFill>
              </a:rPr>
              <a:t>MODERATE improvements in early detection,</a:t>
            </a:r>
          </a:p>
          <a:p>
            <a:pPr algn="ctr" defTabSz="914400">
              <a:spcBef>
                <a:spcPct val="20000"/>
              </a:spcBef>
            </a:pPr>
            <a:r>
              <a:rPr lang="en-GB" sz="2800" b="1">
                <a:solidFill>
                  <a:srgbClr val="000000"/>
                </a:solidFill>
              </a:rPr>
              <a:t>in local control, in endocrine therapy and</a:t>
            </a:r>
          </a:p>
          <a:p>
            <a:pPr algn="ctr" defTabSz="914400">
              <a:spcBef>
                <a:spcPct val="20000"/>
              </a:spcBef>
            </a:pPr>
            <a:r>
              <a:rPr lang="en-GB" sz="2800" b="1">
                <a:solidFill>
                  <a:srgbClr val="000000"/>
                </a:solidFill>
              </a:rPr>
              <a:t>in chemotherapy have, in aggregate,</a:t>
            </a:r>
          </a:p>
          <a:p>
            <a:pPr algn="ctr" defTabSz="914400">
              <a:spcBef>
                <a:spcPct val="20000"/>
              </a:spcBef>
            </a:pPr>
            <a:r>
              <a:rPr lang="en-GB" sz="2800" b="1">
                <a:solidFill>
                  <a:srgbClr val="000000"/>
                </a:solidFill>
              </a:rPr>
              <a:t> SUBSTANTIALLY reduced national mortality rates</a:t>
            </a:r>
          </a:p>
          <a:p>
            <a:pPr defTabSz="914400">
              <a:spcBef>
                <a:spcPct val="20000"/>
              </a:spcBef>
            </a:pPr>
            <a:endParaRPr lang="en-GB" sz="2800" b="1">
              <a:solidFill>
                <a:srgbClr val="000000"/>
              </a:solidFill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p6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009650"/>
            <a:ext cx="993775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 txBox="1">
            <a:spLocks noChangeArrowheads="1"/>
          </p:cNvSpPr>
          <p:nvPr/>
        </p:nvSpPr>
        <p:spPr bwMode="auto">
          <a:xfrm>
            <a:off x="0" y="107950"/>
            <a:ext cx="10693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Taxane-plus-anthracycline-based regimens vs</a:t>
            </a: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 (L) the SAME, or (R) MORE, non-taxane chemo. </a:t>
            </a:r>
            <a:endParaRPr lang="en-US" sz="2400" b="1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p7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971550"/>
            <a:ext cx="9937750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 txBox="1">
            <a:spLocks noChangeArrowheads="1"/>
          </p:cNvSpPr>
          <p:nvPr/>
        </p:nvSpPr>
        <p:spPr bwMode="auto">
          <a:xfrm>
            <a:off x="0" y="107950"/>
            <a:ext cx="10693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Taxane-plus-anthracycline-based regimens vs</a:t>
            </a: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 (L) the SAME, or (R) MORE, non-taxane chemo. </a:t>
            </a:r>
            <a:endParaRPr lang="en-US" sz="2400" b="1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 txBox="1">
            <a:spLocks noChangeArrowheads="1"/>
          </p:cNvSpPr>
          <p:nvPr/>
        </p:nvSpPr>
        <p:spPr bwMode="auto">
          <a:xfrm>
            <a:off x="1243013" y="625475"/>
            <a:ext cx="8208962" cy="610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GB" sz="3600" b="1">
                <a:solidFill>
                  <a:srgbClr val="000000"/>
                </a:solidFill>
              </a:rPr>
              <a:t>Taxane comparisons, </a:t>
            </a:r>
            <a:br>
              <a:rPr lang="en-GB" sz="3600" b="1">
                <a:solidFill>
                  <a:srgbClr val="000000"/>
                </a:solidFill>
              </a:rPr>
            </a:br>
            <a:r>
              <a:rPr lang="en-GB" sz="3600" b="1">
                <a:solidFill>
                  <a:srgbClr val="000000"/>
                </a:solidFill>
              </a:rPr>
              <a:t>subdivided according to:</a:t>
            </a:r>
            <a:br>
              <a:rPr lang="en-GB" sz="3600" b="1">
                <a:solidFill>
                  <a:srgbClr val="000000"/>
                </a:solidFill>
              </a:rPr>
            </a:br>
            <a:r>
              <a:rPr lang="en-GB" sz="3200">
                <a:solidFill>
                  <a:srgbClr val="000000"/>
                </a:solidFill>
              </a:rPr>
              <a:t> </a:t>
            </a:r>
            <a:br>
              <a:rPr lang="en-GB" sz="3200">
                <a:solidFill>
                  <a:srgbClr val="000000"/>
                </a:solidFill>
              </a:rPr>
            </a:br>
            <a:r>
              <a:rPr lang="en-GB" sz="2800" b="1">
                <a:solidFill>
                  <a:srgbClr val="000000"/>
                </a:solidFill>
              </a:rPr>
              <a:t>(a) how the non-taxane treatments compare (active = control, active = ½ control, </a:t>
            </a:r>
          </a:p>
          <a:p>
            <a:pPr algn="ctr" defTabSz="914400"/>
            <a:r>
              <a:rPr lang="en-GB" sz="2800" b="1">
                <a:solidFill>
                  <a:srgbClr val="000000"/>
                </a:solidFill>
              </a:rPr>
              <a:t>or an intermediate ratio), and</a:t>
            </a:r>
            <a:br>
              <a:rPr lang="en-GB" sz="2800" b="1">
                <a:solidFill>
                  <a:srgbClr val="000000"/>
                </a:solidFill>
              </a:rPr>
            </a:br>
            <a:r>
              <a:rPr lang="en-GB" sz="2800">
                <a:solidFill>
                  <a:srgbClr val="000000"/>
                </a:solidFill>
              </a:rPr>
              <a:t/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 b="1">
                <a:solidFill>
                  <a:srgbClr val="000000"/>
                </a:solidFill>
              </a:rPr>
              <a:t>(b) whether the cycles of taxane are given </a:t>
            </a:r>
            <a:r>
              <a:rPr lang="en-GB" sz="2800" b="1" u="sng">
                <a:solidFill>
                  <a:srgbClr val="000000"/>
                </a:solidFill>
              </a:rPr>
              <a:t>concurrently</a:t>
            </a:r>
            <a:r>
              <a:rPr lang="en-GB" sz="2800" b="1">
                <a:solidFill>
                  <a:srgbClr val="000000"/>
                </a:solidFill>
              </a:rPr>
              <a:t> (©) with the anthracycline, </a:t>
            </a:r>
          </a:p>
          <a:p>
            <a:pPr algn="ctr" defTabSz="914400"/>
            <a:r>
              <a:rPr lang="en-GB" sz="2800" b="1">
                <a:solidFill>
                  <a:srgbClr val="000000"/>
                </a:solidFill>
              </a:rPr>
              <a:t>or whether taxanes are given alone (†).</a:t>
            </a:r>
          </a:p>
        </p:txBody>
      </p:sp>
      <p:sp>
        <p:nvSpPr>
          <p:cNvPr id="26626" name="Text Box 3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p9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9850" y="973138"/>
            <a:ext cx="5635625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Rectangle 2"/>
          <p:cNvSpPr txBox="1">
            <a:spLocks noChangeArrowheads="1"/>
          </p:cNvSpPr>
          <p:nvPr/>
        </p:nvSpPr>
        <p:spPr bwMode="auto">
          <a:xfrm>
            <a:off x="0" y="252413"/>
            <a:ext cx="1069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  <a:cs typeface="Times New Roman" pitchFamily="18" charset="0"/>
              </a:rPr>
              <a:t>Breast cancer mortality ratio in taxane trials,</a:t>
            </a:r>
            <a:endParaRPr lang="en-GB" sz="2000">
              <a:cs typeface="Times New Roman" pitchFamily="18" charset="0"/>
            </a:endParaRP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by TYPE of treatment comparison</a:t>
            </a:r>
            <a:endParaRPr lang="en-GB" sz="1200">
              <a:cs typeface="Times New Roman" pitchFamily="18" charset="0"/>
            </a:endParaRPr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 txBox="1">
            <a:spLocks noChangeArrowheads="1"/>
          </p:cNvSpPr>
          <p:nvPr/>
        </p:nvSpPr>
        <p:spPr bwMode="auto">
          <a:xfrm>
            <a:off x="593725" y="1247775"/>
            <a:ext cx="9505950" cy="470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GB" sz="3200" b="1">
                <a:solidFill>
                  <a:srgbClr val="000000"/>
                </a:solidFill>
              </a:rPr>
              <a:t>Taxane trials: subgroup analyses</a:t>
            </a:r>
          </a:p>
          <a:p>
            <a:pPr algn="ctr" defTabSz="914400"/>
            <a:r>
              <a:rPr lang="en-GB" sz="3200" b="1">
                <a:solidFill>
                  <a:srgbClr val="000000"/>
                </a:solidFill>
              </a:rPr>
              <a:t>by age, stage and ER status</a:t>
            </a:r>
            <a:r>
              <a:rPr lang="en-GB" sz="4400" b="1">
                <a:solidFill>
                  <a:srgbClr val="000000"/>
                </a:solidFill>
              </a:rPr>
              <a:t/>
            </a:r>
            <a:br>
              <a:rPr lang="en-GB" sz="4400" b="1">
                <a:solidFill>
                  <a:srgbClr val="000000"/>
                </a:solidFill>
              </a:rPr>
            </a:br>
            <a:r>
              <a:rPr lang="en-GB" sz="4400" b="1">
                <a:solidFill>
                  <a:srgbClr val="000000"/>
                </a:solidFill>
              </a:rPr>
              <a:t/>
            </a:r>
            <a:br>
              <a:rPr lang="en-GB" sz="4400" b="1">
                <a:solidFill>
                  <a:srgbClr val="000000"/>
                </a:solidFill>
              </a:rPr>
            </a:br>
            <a:r>
              <a:rPr lang="en-GB" sz="2800" b="1">
                <a:solidFill>
                  <a:srgbClr val="000000"/>
                </a:solidFill>
              </a:rPr>
              <a:t>Taxane-plus-anthracycline-based regimen</a:t>
            </a:r>
          </a:p>
          <a:p>
            <a:pPr algn="ctr" defTabSz="914400"/>
            <a:r>
              <a:rPr lang="en-GB" sz="2800" b="1">
                <a:solidFill>
                  <a:srgbClr val="000000"/>
                </a:solidFill>
              </a:rPr>
              <a:t>vs</a:t>
            </a:r>
          </a:p>
          <a:p>
            <a:pPr algn="ctr" defTabSz="914400"/>
            <a:r>
              <a:rPr lang="en-GB" sz="2800" b="1">
                <a:solidFill>
                  <a:srgbClr val="000000"/>
                </a:solidFill>
              </a:rPr>
              <a:t>an anthracycline-based control regimen</a:t>
            </a:r>
          </a:p>
          <a:p>
            <a:pPr algn="ctr" defTabSz="914400"/>
            <a:r>
              <a:rPr lang="en-GB" sz="2800" b="1">
                <a:solidFill>
                  <a:srgbClr val="000000"/>
                </a:solidFill>
              </a:rPr>
              <a:t>with the SAME, or MORE, of each</a:t>
            </a:r>
          </a:p>
          <a:p>
            <a:pPr algn="ctr" defTabSz="914400"/>
            <a:r>
              <a:rPr lang="en-GB" sz="2800" b="1">
                <a:solidFill>
                  <a:srgbClr val="000000"/>
                </a:solidFill>
              </a:rPr>
              <a:t>non-taxane cytotoxic drug</a:t>
            </a:r>
          </a:p>
        </p:txBody>
      </p:sp>
      <p:sp>
        <p:nvSpPr>
          <p:cNvPr id="28674" name="Text Box 3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p16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1116013"/>
            <a:ext cx="9974262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  <p:sp>
        <p:nvSpPr>
          <p:cNvPr id="29699" name="Rectangle 2"/>
          <p:cNvSpPr txBox="1">
            <a:spLocks noChangeArrowheads="1"/>
          </p:cNvSpPr>
          <p:nvPr/>
        </p:nvSpPr>
        <p:spPr bwMode="auto">
          <a:xfrm>
            <a:off x="0" y="107950"/>
            <a:ext cx="10693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  <a:ea typeface="SimSun" pitchFamily="2" charset="-122"/>
              </a:rPr>
              <a:t>Taxane-plus-anthracycline-based regimen </a:t>
            </a:r>
          </a:p>
          <a:p>
            <a:pPr algn="ctr"/>
            <a:r>
              <a:rPr lang="en-GB" sz="2000" b="1">
                <a:solidFill>
                  <a:srgbClr val="800000"/>
                </a:solidFill>
                <a:ea typeface="SimSun" pitchFamily="2" charset="-122"/>
              </a:rPr>
              <a:t>vs the SAME, or MORE, non-taxane chemo,</a:t>
            </a:r>
            <a:endParaRPr lang="en-GB" sz="2000" b="1">
              <a:cs typeface="Times New Roman" pitchFamily="18" charset="0"/>
            </a:endParaRPr>
          </a:p>
          <a:p>
            <a:pPr algn="ctr"/>
            <a:r>
              <a:rPr lang="en-GB" sz="2400" b="1">
                <a:solidFill>
                  <a:srgbClr val="800000"/>
                </a:solidFill>
                <a:ea typeface="SimSun" pitchFamily="2" charset="-122"/>
              </a:rPr>
              <a:t>by ENTRY AGE</a:t>
            </a:r>
            <a:endParaRPr lang="en-GB" sz="24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p17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0363" y="1117600"/>
            <a:ext cx="9972675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  <p:sp>
        <p:nvSpPr>
          <p:cNvPr id="30723" name="Rectangle 2"/>
          <p:cNvSpPr txBox="1">
            <a:spLocks noChangeArrowheads="1"/>
          </p:cNvSpPr>
          <p:nvPr/>
        </p:nvSpPr>
        <p:spPr bwMode="auto">
          <a:xfrm>
            <a:off x="0" y="107950"/>
            <a:ext cx="1069340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  <a:ea typeface="SimSun" pitchFamily="2" charset="-122"/>
              </a:rPr>
              <a:t>Taxane-plus-anthracycline-based regimen </a:t>
            </a:r>
          </a:p>
          <a:p>
            <a:pPr algn="ctr"/>
            <a:r>
              <a:rPr lang="en-GB" sz="2000" b="1">
                <a:solidFill>
                  <a:srgbClr val="800000"/>
                </a:solidFill>
                <a:ea typeface="SimSun" pitchFamily="2" charset="-122"/>
              </a:rPr>
              <a:t>vs the SAME, or MORE, non-taxane chemo,</a:t>
            </a:r>
            <a:endParaRPr lang="en-GB" sz="2000" b="1">
              <a:cs typeface="Times New Roman" pitchFamily="18" charset="0"/>
            </a:endParaRPr>
          </a:p>
          <a:p>
            <a:pPr algn="ctr"/>
            <a:r>
              <a:rPr lang="en-GB" sz="2400" b="1">
                <a:solidFill>
                  <a:srgbClr val="800000"/>
                </a:solidFill>
                <a:ea typeface="SimSun" pitchFamily="2" charset="-122"/>
              </a:rPr>
              <a:t>by </a:t>
            </a:r>
            <a:r>
              <a:rPr lang="en-GB" sz="2400" b="1">
                <a:solidFill>
                  <a:srgbClr val="800000"/>
                </a:solidFill>
              </a:rPr>
              <a:t>NODAL STATUS before chemotherapy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p1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1075" y="1008063"/>
            <a:ext cx="658812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Rectangle 2"/>
          <p:cNvSpPr txBox="1">
            <a:spLocks noChangeArrowheads="1"/>
          </p:cNvSpPr>
          <p:nvPr/>
        </p:nvSpPr>
        <p:spPr bwMode="auto">
          <a:xfrm>
            <a:off x="0" y="252413"/>
            <a:ext cx="1069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  <a:cs typeface="Times New Roman" pitchFamily="18" charset="0"/>
              </a:rPr>
              <a:t>Breast cancer mortality ratio in taxane trials,</a:t>
            </a:r>
            <a:endParaRPr lang="en-GB" sz="2000">
              <a:cs typeface="Times New Roman" pitchFamily="18" charset="0"/>
            </a:endParaRP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by AGE and STAGE</a:t>
            </a:r>
            <a:endParaRPr lang="en-GB" sz="1200">
              <a:cs typeface="Times New Roman" pitchFamily="18" charset="0"/>
            </a:endParaRPr>
          </a:p>
        </p:txBody>
      </p:sp>
      <p:sp>
        <p:nvSpPr>
          <p:cNvPr id="31747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p18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388" y="1116013"/>
            <a:ext cx="100806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  <p:sp>
        <p:nvSpPr>
          <p:cNvPr id="32771" name="Rectangle 2"/>
          <p:cNvSpPr txBox="1">
            <a:spLocks noChangeArrowheads="1"/>
          </p:cNvSpPr>
          <p:nvPr/>
        </p:nvSpPr>
        <p:spPr bwMode="auto">
          <a:xfrm>
            <a:off x="0" y="107950"/>
            <a:ext cx="106934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  <a:ea typeface="SimSun" pitchFamily="2" charset="-122"/>
              </a:rPr>
              <a:t>Taxane-plus-anthracycline-based regimen </a:t>
            </a:r>
          </a:p>
          <a:p>
            <a:pPr algn="ctr"/>
            <a:r>
              <a:rPr lang="en-GB" sz="2000" b="1">
                <a:solidFill>
                  <a:srgbClr val="800000"/>
                </a:solidFill>
                <a:ea typeface="SimSun" pitchFamily="2" charset="-122"/>
              </a:rPr>
              <a:t>vs the SAME, or MORE, non-taxane chemo,</a:t>
            </a:r>
            <a:endParaRPr lang="en-GB" sz="2000" b="1">
              <a:cs typeface="Times New Roman" pitchFamily="18" charset="0"/>
            </a:endParaRPr>
          </a:p>
          <a:p>
            <a:pPr algn="ctr"/>
            <a:r>
              <a:rPr lang="en-GB" sz="2400" b="1">
                <a:solidFill>
                  <a:srgbClr val="800000"/>
                </a:solidFill>
                <a:ea typeface="SimSun" pitchFamily="2" charset="-122"/>
              </a:rPr>
              <a:t>by ER STATUS</a:t>
            </a:r>
            <a:endParaRPr lang="en-GB" sz="2400" b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p12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046163"/>
            <a:ext cx="6049963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 txBox="1">
            <a:spLocks noChangeArrowheads="1"/>
          </p:cNvSpPr>
          <p:nvPr/>
        </p:nvSpPr>
        <p:spPr bwMode="auto">
          <a:xfrm>
            <a:off x="0" y="323850"/>
            <a:ext cx="1069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  <a:cs typeface="Times New Roman" pitchFamily="18" charset="0"/>
              </a:rPr>
              <a:t>Breast cancer mortality ratio in taxane trials,</a:t>
            </a:r>
            <a:endParaRPr lang="en-GB" sz="2000">
              <a:cs typeface="Times New Roman" pitchFamily="18" charset="0"/>
            </a:endParaRP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by ER STATUS and subsets of ER+</a:t>
            </a:r>
            <a:endParaRPr lang="en-GB" sz="1200">
              <a:cs typeface="Times New Roman" pitchFamily="18" charset="0"/>
            </a:endParaRPr>
          </a:p>
        </p:txBody>
      </p:sp>
      <p:sp>
        <p:nvSpPr>
          <p:cNvPr id="33795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Tren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0275" y="-833438"/>
            <a:ext cx="6819900" cy="907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9045575" y="6827838"/>
            <a:ext cx="164782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914400"/>
            <a:r>
              <a:rPr lang="en-GB"/>
              <a:t>EBCTCG,</a:t>
            </a:r>
          </a:p>
          <a:p>
            <a:pPr algn="r" defTabSz="914400"/>
            <a:r>
              <a:rPr lang="en-GB"/>
              <a:t>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 txBox="1">
            <a:spLocks noChangeArrowheads="1"/>
          </p:cNvSpPr>
          <p:nvPr/>
        </p:nvSpPr>
        <p:spPr bwMode="auto">
          <a:xfrm>
            <a:off x="954088" y="823913"/>
            <a:ext cx="87852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GB" sz="3200" b="1">
                <a:solidFill>
                  <a:srgbClr val="000000"/>
                </a:solidFill>
              </a:rPr>
              <a:t>Trials of any anthracycline-based </a:t>
            </a:r>
            <a:br>
              <a:rPr lang="en-GB" sz="3200" b="1">
                <a:solidFill>
                  <a:srgbClr val="000000"/>
                </a:solidFill>
              </a:rPr>
            </a:br>
            <a:r>
              <a:rPr lang="en-GB" sz="3200" b="1">
                <a:solidFill>
                  <a:srgbClr val="000000"/>
                </a:solidFill>
              </a:rPr>
              <a:t> regimen* vs standard CMF</a:t>
            </a:r>
            <a:r>
              <a:rPr lang="en-GB" sz="3600" b="1">
                <a:solidFill>
                  <a:srgbClr val="000000"/>
                </a:solidFill>
              </a:rPr>
              <a:t> </a:t>
            </a:r>
            <a:br>
              <a:rPr lang="en-GB" sz="3600" b="1">
                <a:solidFill>
                  <a:srgbClr val="000000"/>
                </a:solidFill>
              </a:rPr>
            </a:br>
            <a:r>
              <a:rPr lang="en-GB" sz="3600" b="1">
                <a:solidFill>
                  <a:srgbClr val="000000"/>
                </a:solidFill>
              </a:rPr>
              <a:t/>
            </a:r>
            <a:br>
              <a:rPr lang="en-GB" sz="3600" b="1">
                <a:solidFill>
                  <a:srgbClr val="000000"/>
                </a:solidFill>
              </a:rPr>
            </a:br>
            <a:r>
              <a:rPr lang="en-GB" sz="2800" b="1">
                <a:solidFill>
                  <a:srgbClr val="000000"/>
                </a:solidFill>
              </a:rPr>
              <a:t>*Standard 4AC, standard 4EC,</a:t>
            </a:r>
            <a:br>
              <a:rPr lang="en-GB" sz="2800" b="1">
                <a:solidFill>
                  <a:srgbClr val="000000"/>
                </a:solidFill>
              </a:rPr>
            </a:br>
            <a:r>
              <a:rPr lang="en-GB" sz="2800" b="1">
                <a:solidFill>
                  <a:srgbClr val="000000"/>
                </a:solidFill>
              </a:rPr>
              <a:t> or higher-cumulative-dosage</a:t>
            </a:r>
            <a:br>
              <a:rPr lang="en-GB" sz="2800" b="1">
                <a:solidFill>
                  <a:srgbClr val="000000"/>
                </a:solidFill>
              </a:rPr>
            </a:br>
            <a:r>
              <a:rPr lang="en-GB" sz="2800" b="1">
                <a:solidFill>
                  <a:srgbClr val="000000"/>
                </a:solidFill>
              </a:rPr>
              <a:t>regimens (eg, CAF or CEF)</a:t>
            </a:r>
            <a:br>
              <a:rPr lang="en-GB" sz="2800" b="1">
                <a:solidFill>
                  <a:srgbClr val="000000"/>
                </a:solidFill>
              </a:rPr>
            </a:br>
            <a:endParaRPr lang="en-US" sz="2800" b="1">
              <a:solidFill>
                <a:srgbClr val="000000"/>
              </a:solidFill>
            </a:endParaRPr>
          </a:p>
        </p:txBody>
      </p:sp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 txBox="1">
            <a:spLocks noChangeArrowheads="1"/>
          </p:cNvSpPr>
          <p:nvPr/>
        </p:nvSpPr>
        <p:spPr bwMode="auto">
          <a:xfrm>
            <a:off x="954088" y="684213"/>
            <a:ext cx="8496300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GB" sz="3200" b="1">
                <a:solidFill>
                  <a:srgbClr val="000000"/>
                </a:solidFill>
              </a:rPr>
              <a:t>Definitions of “standard” CMF and 4AC </a:t>
            </a:r>
            <a:r>
              <a:rPr lang="en-GB" sz="2800">
                <a:solidFill>
                  <a:srgbClr val="000000"/>
                </a:solidFill>
              </a:rPr>
              <a:t>(mg/m</a:t>
            </a:r>
            <a:r>
              <a:rPr lang="en-GB" sz="2800" baseline="300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x frequency/cycle)</a:t>
            </a:r>
            <a:r>
              <a:rPr lang="en-GB" sz="3200">
                <a:solidFill>
                  <a:srgbClr val="000000"/>
                </a:solidFill>
              </a:rPr>
              <a:t> </a:t>
            </a:r>
          </a:p>
          <a:p>
            <a:pPr algn="ctr" defTabSz="914400"/>
            <a:r>
              <a:rPr lang="en-GB" sz="3200">
                <a:solidFill>
                  <a:srgbClr val="000000"/>
                </a:solidFill>
              </a:rPr>
              <a:t/>
            </a:r>
            <a:br>
              <a:rPr lang="en-GB" sz="3200">
                <a:solidFill>
                  <a:srgbClr val="000000"/>
                </a:solidFill>
              </a:rPr>
            </a:br>
            <a:r>
              <a:rPr lang="en-GB" sz="1400" b="1">
                <a:solidFill>
                  <a:srgbClr val="000000"/>
                </a:solidFill>
              </a:rPr>
              <a:t/>
            </a:r>
            <a:br>
              <a:rPr lang="en-GB" sz="1400" b="1">
                <a:solidFill>
                  <a:srgbClr val="000000"/>
                </a:solidFill>
              </a:rPr>
            </a:br>
            <a:r>
              <a:rPr lang="en-GB" sz="3200" b="1">
                <a:solidFill>
                  <a:srgbClr val="000000"/>
                </a:solidFill>
              </a:rPr>
              <a:t>Standard CMF:</a:t>
            </a:r>
            <a:r>
              <a:rPr lang="en-GB" sz="2400" b="1">
                <a:solidFill>
                  <a:srgbClr val="000000"/>
                </a:solidFill>
              </a:rPr>
              <a:t> </a:t>
            </a:r>
            <a:r>
              <a:rPr lang="en-GB" sz="2400">
                <a:solidFill>
                  <a:srgbClr val="000000"/>
                </a:solidFill>
              </a:rPr>
              <a:t/>
            </a:r>
            <a:br>
              <a:rPr lang="en-GB" sz="2400">
                <a:solidFill>
                  <a:srgbClr val="000000"/>
                </a:solidFill>
              </a:rPr>
            </a:br>
            <a:r>
              <a:rPr lang="en-GB" sz="2400">
                <a:solidFill>
                  <a:srgbClr val="000000"/>
                </a:solidFill>
              </a:rPr>
              <a:t>Six 4-weekly cycles of </a:t>
            </a:r>
            <a:r>
              <a:rPr lang="en-GB" sz="2400" b="1">
                <a:solidFill>
                  <a:srgbClr val="000000"/>
                </a:solidFill>
              </a:rPr>
              <a:t>C</a:t>
            </a:r>
            <a:r>
              <a:rPr lang="en-GB" sz="2000">
                <a:solidFill>
                  <a:srgbClr val="000000"/>
                </a:solidFill>
              </a:rPr>
              <a:t>100x14 oral</a:t>
            </a:r>
            <a:r>
              <a:rPr lang="en-GB" sz="2400">
                <a:solidFill>
                  <a:srgbClr val="000000"/>
                </a:solidFill>
              </a:rPr>
              <a:t> </a:t>
            </a:r>
            <a:r>
              <a:rPr lang="en-GB" sz="2400" b="1">
                <a:solidFill>
                  <a:srgbClr val="000000"/>
                </a:solidFill>
              </a:rPr>
              <a:t>M</a:t>
            </a:r>
            <a:r>
              <a:rPr lang="en-GB" sz="2000">
                <a:solidFill>
                  <a:srgbClr val="000000"/>
                </a:solidFill>
              </a:rPr>
              <a:t>40x2</a:t>
            </a:r>
            <a:r>
              <a:rPr lang="en-GB" sz="2400">
                <a:solidFill>
                  <a:srgbClr val="000000"/>
                </a:solidFill>
              </a:rPr>
              <a:t> iv </a:t>
            </a:r>
            <a:r>
              <a:rPr lang="en-GB" sz="2400" b="1">
                <a:solidFill>
                  <a:srgbClr val="000000"/>
                </a:solidFill>
              </a:rPr>
              <a:t>F</a:t>
            </a:r>
            <a:r>
              <a:rPr lang="en-GB" sz="2000">
                <a:solidFill>
                  <a:srgbClr val="000000"/>
                </a:solidFill>
              </a:rPr>
              <a:t>600x2</a:t>
            </a:r>
            <a:r>
              <a:rPr lang="en-GB" sz="2400">
                <a:solidFill>
                  <a:srgbClr val="000000"/>
                </a:solidFill>
              </a:rPr>
              <a:t> iv</a:t>
            </a:r>
            <a:br>
              <a:rPr lang="en-GB" sz="2400">
                <a:solidFill>
                  <a:srgbClr val="000000"/>
                </a:solidFill>
              </a:rPr>
            </a:br>
            <a:r>
              <a:rPr lang="en-GB" sz="2400">
                <a:solidFill>
                  <a:srgbClr val="000000"/>
                </a:solidFill>
              </a:rPr>
              <a:t/>
            </a:r>
            <a:br>
              <a:rPr lang="en-GB" sz="2400">
                <a:solidFill>
                  <a:srgbClr val="000000"/>
                </a:solidFill>
              </a:rPr>
            </a:br>
            <a:r>
              <a:rPr lang="en-GB" sz="3200" b="1">
                <a:solidFill>
                  <a:srgbClr val="000000"/>
                </a:solidFill>
              </a:rPr>
              <a:t>Standard 4AC:</a:t>
            </a:r>
            <a:r>
              <a:rPr lang="en-GB" sz="3200">
                <a:solidFill>
                  <a:srgbClr val="000000"/>
                </a:solidFill>
              </a:rPr>
              <a:t> </a:t>
            </a:r>
            <a:br>
              <a:rPr lang="en-GB" sz="3200">
                <a:solidFill>
                  <a:srgbClr val="000000"/>
                </a:solidFill>
              </a:rPr>
            </a:br>
            <a:r>
              <a:rPr lang="en-GB" sz="2400">
                <a:solidFill>
                  <a:srgbClr val="000000"/>
                </a:solidFill>
              </a:rPr>
              <a:t>Four 3-weekly cycles of </a:t>
            </a:r>
            <a:r>
              <a:rPr lang="en-GB" sz="2400" b="1">
                <a:solidFill>
                  <a:srgbClr val="000000"/>
                </a:solidFill>
              </a:rPr>
              <a:t>A</a:t>
            </a:r>
            <a:r>
              <a:rPr lang="en-GB" sz="2000">
                <a:solidFill>
                  <a:srgbClr val="000000"/>
                </a:solidFill>
              </a:rPr>
              <a:t>60 iv</a:t>
            </a:r>
            <a:r>
              <a:rPr lang="en-GB" sz="2400">
                <a:solidFill>
                  <a:srgbClr val="000000"/>
                </a:solidFill>
              </a:rPr>
              <a:t> </a:t>
            </a:r>
            <a:r>
              <a:rPr lang="en-GB" sz="2400" b="1">
                <a:solidFill>
                  <a:srgbClr val="000000"/>
                </a:solidFill>
              </a:rPr>
              <a:t>C</a:t>
            </a:r>
            <a:r>
              <a:rPr lang="en-GB" sz="2000">
                <a:solidFill>
                  <a:srgbClr val="000000"/>
                </a:solidFill>
              </a:rPr>
              <a:t>600 iv</a:t>
            </a:r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1314450" y="5148263"/>
            <a:ext cx="78009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 sz="2800" b="1">
                <a:solidFill>
                  <a:srgbClr val="FF0000"/>
                </a:solidFill>
              </a:rPr>
              <a:t>Approximate equivalence: </a:t>
            </a:r>
          </a:p>
          <a:p>
            <a:pPr algn="ctr" defTabSz="914400"/>
            <a:r>
              <a:rPr lang="en-GB" sz="2800" b="1">
                <a:solidFill>
                  <a:srgbClr val="FF0000"/>
                </a:solidFill>
              </a:rPr>
              <a:t>in the trials of standard AC vs standard CMF,</a:t>
            </a:r>
            <a:br>
              <a:rPr lang="en-GB" sz="2800" b="1">
                <a:solidFill>
                  <a:srgbClr val="FF0000"/>
                </a:solidFill>
              </a:rPr>
            </a:br>
            <a:r>
              <a:rPr lang="en-GB" sz="2800" b="1">
                <a:solidFill>
                  <a:srgbClr val="FF0000"/>
                </a:solidFill>
              </a:rPr>
              <a:t>both appeared to be of comparable efficacy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p2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800" y="1009650"/>
            <a:ext cx="9829800" cy="604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Rectangle 2"/>
          <p:cNvSpPr txBox="1">
            <a:spLocks noChangeArrowheads="1"/>
          </p:cNvSpPr>
          <p:nvPr/>
        </p:nvSpPr>
        <p:spPr bwMode="auto">
          <a:xfrm>
            <a:off x="0" y="314325"/>
            <a:ext cx="1069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400" b="1">
                <a:solidFill>
                  <a:srgbClr val="800000"/>
                </a:solidFill>
                <a:ea typeface="SimSun" pitchFamily="2" charset="-122"/>
              </a:rPr>
              <a:t>Standard 4AC vs standard CMF:</a:t>
            </a:r>
            <a:r>
              <a:rPr lang="en-GB" sz="2400" b="1">
                <a:solidFill>
                  <a:srgbClr val="FF0000"/>
                </a:solidFill>
              </a:rPr>
              <a:t> </a:t>
            </a:r>
            <a:r>
              <a:rPr lang="en-GB" sz="2400" b="1">
                <a:solidFill>
                  <a:srgbClr val="800000"/>
                </a:solidFill>
                <a:ea typeface="SimSun" pitchFamily="2" charset="-122"/>
              </a:rPr>
              <a:t>approximate equivalence</a:t>
            </a:r>
            <a:endParaRPr lang="en-GB" sz="2400" b="1">
              <a:cs typeface="Times New Roman" pitchFamily="18" charset="0"/>
            </a:endParaRP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 txBox="1">
            <a:spLocks noChangeArrowheads="1"/>
          </p:cNvSpPr>
          <p:nvPr/>
        </p:nvSpPr>
        <p:spPr bwMode="auto">
          <a:xfrm>
            <a:off x="882650" y="180975"/>
            <a:ext cx="9144000" cy="675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GB" sz="3200" b="1">
                <a:solidFill>
                  <a:srgbClr val="000000"/>
                </a:solidFill>
              </a:rPr>
              <a:t>Examples of higher-cumulative-dosage* </a:t>
            </a:r>
          </a:p>
          <a:p>
            <a:pPr algn="ctr" defTabSz="914400"/>
            <a:r>
              <a:rPr lang="en-GB" sz="3200" b="1">
                <a:solidFill>
                  <a:srgbClr val="000000"/>
                </a:solidFill>
              </a:rPr>
              <a:t>anthracycline-based regimens</a:t>
            </a:r>
          </a:p>
          <a:p>
            <a:pPr algn="ctr" defTabSz="914400"/>
            <a:r>
              <a:rPr lang="en-GB" sz="2800">
                <a:solidFill>
                  <a:srgbClr val="000000"/>
                </a:solidFill>
              </a:rPr>
              <a:t>(mg/m</a:t>
            </a:r>
            <a:r>
              <a:rPr lang="en-GB" sz="2800" baseline="30000">
                <a:solidFill>
                  <a:srgbClr val="000000"/>
                </a:solidFill>
              </a:rPr>
              <a:t>2</a:t>
            </a:r>
            <a:r>
              <a:rPr lang="en-GB" sz="2800">
                <a:solidFill>
                  <a:srgbClr val="000000"/>
                </a:solidFill>
              </a:rPr>
              <a:t> x frequency/cycle)</a:t>
            </a:r>
            <a:r>
              <a:rPr lang="en-GB" sz="3200">
                <a:solidFill>
                  <a:srgbClr val="000000"/>
                </a:solidFill>
              </a:rPr>
              <a:t> </a:t>
            </a:r>
            <a:br>
              <a:rPr lang="en-GB" sz="3200">
                <a:solidFill>
                  <a:srgbClr val="000000"/>
                </a:solidFill>
              </a:rPr>
            </a:br>
            <a:endParaRPr lang="en-GB" sz="3200">
              <a:solidFill>
                <a:srgbClr val="000000"/>
              </a:solidFill>
            </a:endParaRPr>
          </a:p>
          <a:p>
            <a:pPr algn="ctr" defTabSz="914400"/>
            <a:r>
              <a:rPr lang="en-GB" sz="1400" b="1">
                <a:solidFill>
                  <a:srgbClr val="000000"/>
                </a:solidFill>
              </a:rPr>
              <a:t/>
            </a:r>
            <a:br>
              <a:rPr lang="en-GB" sz="1400" b="1">
                <a:solidFill>
                  <a:srgbClr val="000000"/>
                </a:solidFill>
              </a:rPr>
            </a:br>
            <a:r>
              <a:rPr lang="en-GB" sz="3200" b="1">
                <a:solidFill>
                  <a:srgbClr val="000000"/>
                </a:solidFill>
              </a:rPr>
              <a:t>CAF:</a:t>
            </a:r>
            <a:r>
              <a:rPr lang="en-GB" sz="2400" b="1">
                <a:solidFill>
                  <a:srgbClr val="000000"/>
                </a:solidFill>
              </a:rPr>
              <a:t> </a:t>
            </a:r>
            <a:r>
              <a:rPr lang="en-GB" sz="2400">
                <a:solidFill>
                  <a:srgbClr val="000000"/>
                </a:solidFill>
              </a:rPr>
              <a:t/>
            </a:r>
            <a:br>
              <a:rPr lang="en-GB" sz="2400">
                <a:solidFill>
                  <a:srgbClr val="000000"/>
                </a:solidFill>
              </a:rPr>
            </a:br>
            <a:r>
              <a:rPr lang="en-GB" sz="2800">
                <a:solidFill>
                  <a:srgbClr val="000000"/>
                </a:solidFill>
              </a:rPr>
              <a:t>Six 4-weekly cycles of </a:t>
            </a:r>
            <a:r>
              <a:rPr lang="en-GB" sz="2800" b="1">
                <a:solidFill>
                  <a:srgbClr val="000000"/>
                </a:solidFill>
              </a:rPr>
              <a:t>C</a:t>
            </a:r>
            <a:r>
              <a:rPr lang="en-GB" sz="2400">
                <a:solidFill>
                  <a:srgbClr val="000000"/>
                </a:solidFill>
              </a:rPr>
              <a:t>100x14</a:t>
            </a:r>
            <a:r>
              <a:rPr lang="en-GB" sz="2800">
                <a:solidFill>
                  <a:srgbClr val="000000"/>
                </a:solidFill>
              </a:rPr>
              <a:t> oral </a:t>
            </a:r>
            <a:r>
              <a:rPr lang="en-GB" sz="2800" b="1">
                <a:solidFill>
                  <a:srgbClr val="000000"/>
                </a:solidFill>
              </a:rPr>
              <a:t>A</a:t>
            </a:r>
            <a:r>
              <a:rPr lang="en-GB" sz="2400">
                <a:solidFill>
                  <a:srgbClr val="000000"/>
                </a:solidFill>
              </a:rPr>
              <a:t>40x2</a:t>
            </a:r>
            <a:r>
              <a:rPr lang="en-GB" sz="2800">
                <a:solidFill>
                  <a:srgbClr val="000000"/>
                </a:solidFill>
              </a:rPr>
              <a:t> iv </a:t>
            </a:r>
            <a:r>
              <a:rPr lang="en-GB" sz="2800" b="1">
                <a:solidFill>
                  <a:srgbClr val="000000"/>
                </a:solidFill>
              </a:rPr>
              <a:t>F</a:t>
            </a:r>
            <a:r>
              <a:rPr lang="en-GB" sz="2400">
                <a:solidFill>
                  <a:srgbClr val="000000"/>
                </a:solidFill>
              </a:rPr>
              <a:t>500x2 </a:t>
            </a:r>
            <a:r>
              <a:rPr lang="en-GB" sz="2800">
                <a:solidFill>
                  <a:srgbClr val="000000"/>
                </a:solidFill>
              </a:rPr>
              <a:t>iv</a:t>
            </a:r>
            <a:r>
              <a:rPr lang="en-GB" sz="2400">
                <a:solidFill>
                  <a:srgbClr val="000000"/>
                </a:solidFill>
              </a:rPr>
              <a:t/>
            </a:r>
            <a:br>
              <a:rPr lang="en-GB" sz="2400">
                <a:solidFill>
                  <a:srgbClr val="000000"/>
                </a:solidFill>
              </a:rPr>
            </a:br>
            <a:endParaRPr lang="en-GB" sz="2400">
              <a:solidFill>
                <a:srgbClr val="000000"/>
              </a:solidFill>
            </a:endParaRPr>
          </a:p>
          <a:p>
            <a:pPr algn="ctr" defTabSz="914400"/>
            <a:r>
              <a:rPr lang="en-GB" sz="3200" b="1">
                <a:solidFill>
                  <a:srgbClr val="000000"/>
                </a:solidFill>
              </a:rPr>
              <a:t>CEF:</a:t>
            </a:r>
            <a:r>
              <a:rPr lang="en-GB" sz="2800">
                <a:solidFill>
                  <a:srgbClr val="000000"/>
                </a:solidFill>
              </a:rPr>
              <a:t> </a:t>
            </a:r>
            <a:br>
              <a:rPr lang="en-GB" sz="2800">
                <a:solidFill>
                  <a:srgbClr val="000000"/>
                </a:solidFill>
              </a:rPr>
            </a:br>
            <a:r>
              <a:rPr lang="en-GB" sz="2800">
                <a:solidFill>
                  <a:srgbClr val="000000"/>
                </a:solidFill>
              </a:rPr>
              <a:t> Six 4-weekly cycles of </a:t>
            </a:r>
            <a:r>
              <a:rPr lang="en-GB" sz="2800" b="1">
                <a:solidFill>
                  <a:srgbClr val="000000"/>
                </a:solidFill>
              </a:rPr>
              <a:t>C</a:t>
            </a:r>
            <a:r>
              <a:rPr lang="en-GB" sz="2400">
                <a:solidFill>
                  <a:srgbClr val="000000"/>
                </a:solidFill>
              </a:rPr>
              <a:t>75x14</a:t>
            </a:r>
            <a:r>
              <a:rPr lang="en-GB" sz="2800">
                <a:solidFill>
                  <a:srgbClr val="000000"/>
                </a:solidFill>
              </a:rPr>
              <a:t> oral </a:t>
            </a:r>
            <a:r>
              <a:rPr lang="en-GB" sz="2800" b="1">
                <a:solidFill>
                  <a:srgbClr val="000000"/>
                </a:solidFill>
              </a:rPr>
              <a:t>E</a:t>
            </a:r>
            <a:r>
              <a:rPr lang="en-GB" sz="2400">
                <a:solidFill>
                  <a:srgbClr val="000000"/>
                </a:solidFill>
              </a:rPr>
              <a:t>60x2</a:t>
            </a:r>
            <a:r>
              <a:rPr lang="en-GB" sz="2800">
                <a:solidFill>
                  <a:srgbClr val="000000"/>
                </a:solidFill>
              </a:rPr>
              <a:t> iv </a:t>
            </a:r>
            <a:r>
              <a:rPr lang="en-GB" sz="2800" b="1">
                <a:solidFill>
                  <a:srgbClr val="000000"/>
                </a:solidFill>
              </a:rPr>
              <a:t>F</a:t>
            </a:r>
            <a:r>
              <a:rPr lang="en-GB" sz="2400">
                <a:solidFill>
                  <a:srgbClr val="000000"/>
                </a:solidFill>
              </a:rPr>
              <a:t>500x2</a:t>
            </a:r>
            <a:r>
              <a:rPr lang="en-GB" sz="2800">
                <a:solidFill>
                  <a:srgbClr val="000000"/>
                </a:solidFill>
              </a:rPr>
              <a:t> iv</a:t>
            </a:r>
          </a:p>
          <a:p>
            <a:pPr algn="ctr" defTabSz="914400"/>
            <a:endParaRPr lang="en-GB" sz="2800">
              <a:solidFill>
                <a:srgbClr val="000000"/>
              </a:solidFill>
            </a:endParaRPr>
          </a:p>
          <a:p>
            <a:pPr algn="ctr" defTabSz="914400"/>
            <a:endParaRPr lang="en-GB" sz="2800">
              <a:solidFill>
                <a:srgbClr val="000000"/>
              </a:solidFill>
            </a:endParaRPr>
          </a:p>
          <a:p>
            <a:pPr algn="ctr" defTabSz="914400"/>
            <a:r>
              <a:rPr lang="en-GB" sz="2800">
                <a:solidFill>
                  <a:srgbClr val="000000"/>
                </a:solidFill>
              </a:rPr>
              <a:t>* Higher dosage than standard 4AC not only of anthracycline but also of other cytotoxic drugs;</a:t>
            </a:r>
          </a:p>
          <a:p>
            <a:pPr algn="ctr" defTabSz="914400"/>
            <a:r>
              <a:rPr lang="en-US" sz="2800"/>
              <a:t>scheduled dosages could be reduced for toxicity</a:t>
            </a:r>
          </a:p>
        </p:txBody>
      </p:sp>
      <p:sp>
        <p:nvSpPr>
          <p:cNvPr id="37890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p22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438" y="1116013"/>
            <a:ext cx="10296525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 txBox="1">
            <a:spLocks noChangeArrowheads="1"/>
          </p:cNvSpPr>
          <p:nvPr/>
        </p:nvSpPr>
        <p:spPr bwMode="auto">
          <a:xfrm>
            <a:off x="0" y="323850"/>
            <a:ext cx="10693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400" b="1">
                <a:solidFill>
                  <a:srgbClr val="800000"/>
                </a:solidFill>
                <a:ea typeface="SimSun" pitchFamily="2" charset="-122"/>
              </a:rPr>
              <a:t>Anthracycline-based regimens with higher </a:t>
            </a:r>
            <a:endParaRPr lang="en-GB" sz="2400" b="1">
              <a:cs typeface="Times New Roman" pitchFamily="18" charset="0"/>
            </a:endParaRPr>
          </a:p>
          <a:p>
            <a:pPr algn="ctr"/>
            <a:r>
              <a:rPr lang="en-GB" sz="2400" b="1">
                <a:solidFill>
                  <a:srgbClr val="800000"/>
                </a:solidFill>
                <a:ea typeface="SimSun" pitchFamily="2" charset="-122"/>
              </a:rPr>
              <a:t>cumulative dosage (eg CAF/CEF) vs standard CMF</a:t>
            </a:r>
            <a:endParaRPr lang="en-GB" sz="2400" b="1">
              <a:cs typeface="Times New Roman" pitchFamily="18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p23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973138"/>
            <a:ext cx="6048375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 txBox="1">
            <a:spLocks noChangeArrowheads="1"/>
          </p:cNvSpPr>
          <p:nvPr/>
        </p:nvSpPr>
        <p:spPr bwMode="auto">
          <a:xfrm>
            <a:off x="0" y="0"/>
            <a:ext cx="1069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  <a:cs typeface="Times New Roman" pitchFamily="18" charset="0"/>
              </a:rPr>
              <a:t>Breast cancer mortality ratio: </a:t>
            </a:r>
          </a:p>
          <a:p>
            <a:pPr algn="ctr"/>
            <a:r>
              <a:rPr lang="en-GB" sz="2000" b="1">
                <a:solidFill>
                  <a:srgbClr val="800000"/>
                </a:solidFill>
                <a:cs typeface="Times New Roman" pitchFamily="18" charset="0"/>
              </a:rPr>
              <a:t>anthracycline-based regimen vs standard CMF,</a:t>
            </a:r>
            <a:endParaRPr lang="en-GB" sz="2000" b="1">
              <a:cs typeface="Times New Roman" pitchFamily="18" charset="0"/>
            </a:endParaRP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by TYPE of treatment comparison</a:t>
            </a:r>
            <a:endParaRPr lang="en-GB" sz="2400" b="1">
              <a:cs typeface="Times New Roman" pitchFamily="18" charset="0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1822450" y="1692275"/>
            <a:ext cx="6719888" cy="252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 sz="3200" b="1">
                <a:solidFill>
                  <a:srgbClr val="000000"/>
                </a:solidFill>
              </a:rPr>
              <a:t>Trials of any anthracycline-based </a:t>
            </a:r>
            <a:br>
              <a:rPr lang="en-GB" sz="3200" b="1">
                <a:solidFill>
                  <a:srgbClr val="000000"/>
                </a:solidFill>
              </a:rPr>
            </a:br>
            <a:r>
              <a:rPr lang="en-GB" sz="3200" b="1">
                <a:solidFill>
                  <a:srgbClr val="000000"/>
                </a:solidFill>
              </a:rPr>
              <a:t> regimen vs standard CMF:</a:t>
            </a:r>
            <a:r>
              <a:rPr lang="en-GB" sz="3200"/>
              <a:t> </a:t>
            </a:r>
          </a:p>
          <a:p>
            <a:pPr algn="ctr" defTabSz="914400"/>
            <a:endParaRPr lang="en-GB" sz="3200"/>
          </a:p>
          <a:p>
            <a:pPr algn="ctr" defTabSz="914400"/>
            <a:r>
              <a:rPr lang="en-GB" sz="3200" b="1"/>
              <a:t>subgroup analyses</a:t>
            </a:r>
          </a:p>
          <a:p>
            <a:pPr algn="ctr" defTabSz="914400"/>
            <a:r>
              <a:rPr lang="en-GB" sz="3200" b="1"/>
              <a:t>by age, stage and ER status</a:t>
            </a:r>
            <a:endParaRPr lang="en-US" sz="3200" b="1"/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p24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971550"/>
            <a:ext cx="666115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Rectangle 2"/>
          <p:cNvSpPr txBox="1">
            <a:spLocks noChangeArrowheads="1"/>
          </p:cNvSpPr>
          <p:nvPr/>
        </p:nvSpPr>
        <p:spPr bwMode="auto">
          <a:xfrm>
            <a:off x="0" y="0"/>
            <a:ext cx="1069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  <a:cs typeface="Times New Roman" pitchFamily="18" charset="0"/>
              </a:rPr>
              <a:t>Breast cancer mortality ratio: </a:t>
            </a:r>
          </a:p>
          <a:p>
            <a:pPr algn="ctr"/>
            <a:r>
              <a:rPr lang="en-GB" sz="2000" b="1">
                <a:solidFill>
                  <a:srgbClr val="800000"/>
                </a:solidFill>
                <a:cs typeface="Times New Roman" pitchFamily="18" charset="0"/>
              </a:rPr>
              <a:t>anthracycline-based regimen vs standard CMF,</a:t>
            </a: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by AGE and STAGE</a:t>
            </a:r>
            <a:endParaRPr lang="en-GB" sz="2400" b="1">
              <a:cs typeface="Times New Roman" pitchFamily="18" charset="0"/>
            </a:endParaRP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p25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6613" y="936625"/>
            <a:ext cx="6516687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 txBox="1">
            <a:spLocks noChangeArrowheads="1"/>
          </p:cNvSpPr>
          <p:nvPr/>
        </p:nvSpPr>
        <p:spPr bwMode="auto">
          <a:xfrm>
            <a:off x="0" y="0"/>
            <a:ext cx="10693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  <a:cs typeface="Times New Roman" pitchFamily="18" charset="0"/>
              </a:rPr>
              <a:t>Breast cancer mortality ratio: </a:t>
            </a:r>
          </a:p>
          <a:p>
            <a:pPr algn="ctr"/>
            <a:r>
              <a:rPr lang="en-GB" sz="2000" b="1">
                <a:solidFill>
                  <a:srgbClr val="800000"/>
                </a:solidFill>
                <a:cs typeface="Times New Roman" pitchFamily="18" charset="0"/>
              </a:rPr>
              <a:t>anthracycline-based regimen vs standard CMF,</a:t>
            </a: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by ER STATUS and subsets of ER+</a:t>
            </a:r>
            <a:endParaRPr lang="en-GB" sz="2400" b="1">
              <a:cs typeface="Times New Roman" pitchFamily="18" charset="0"/>
            </a:endParaRPr>
          </a:p>
        </p:txBody>
      </p:sp>
      <p:sp>
        <p:nvSpPr>
          <p:cNvPr id="43011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/>
          <p:cNvSpPr txBox="1">
            <a:spLocks noChangeArrowheads="1"/>
          </p:cNvSpPr>
          <p:nvPr/>
        </p:nvSpPr>
        <p:spPr bwMode="auto">
          <a:xfrm>
            <a:off x="2119313" y="1620838"/>
            <a:ext cx="610235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914400"/>
            <a:r>
              <a:rPr lang="en-GB" sz="3200" b="1"/>
              <a:t>Trials of chemotherapy vs </a:t>
            </a:r>
          </a:p>
          <a:p>
            <a:pPr algn="ctr" defTabSz="914400"/>
            <a:r>
              <a:rPr lang="en-GB" sz="3200" b="1"/>
              <a:t>no adjuvant chemotherapy</a:t>
            </a:r>
          </a:p>
          <a:p>
            <a:pPr algn="ctr" defTabSz="914400"/>
            <a:endParaRPr lang="en-GB" sz="3200" b="1"/>
          </a:p>
          <a:p>
            <a:pPr algn="ctr" defTabSz="914400"/>
            <a:r>
              <a:rPr lang="en-GB" sz="2800" b="1"/>
              <a:t>- Any anthracycline-based regimen</a:t>
            </a:r>
          </a:p>
          <a:p>
            <a:pPr algn="ctr" defTabSz="914400"/>
            <a:r>
              <a:rPr lang="en-GB" sz="2800" b="1"/>
              <a:t> (eg, standard 4AC) vs nil</a:t>
            </a:r>
          </a:p>
          <a:p>
            <a:pPr algn="ctr" defTabSz="914400"/>
            <a:endParaRPr lang="en-GB" sz="2800" b="1"/>
          </a:p>
          <a:p>
            <a:pPr algn="ctr" defTabSz="914400"/>
            <a:r>
              <a:rPr lang="en-GB" sz="2800" b="1"/>
              <a:t>- Standard CMF vs nil</a:t>
            </a:r>
            <a:endParaRPr lang="en-US" sz="2800" b="1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13" y="763588"/>
            <a:ext cx="10104437" cy="3171825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Arial" charset="0"/>
                <a:cs typeface="Arial" charset="0"/>
              </a:rPr>
              <a:t>Reliable assessment of MODERATE </a:t>
            </a:r>
            <a:br>
              <a:rPr lang="en-GB" sz="3200" b="1" smtClean="0">
                <a:latin typeface="Arial" charset="0"/>
                <a:cs typeface="Arial" charset="0"/>
              </a:rPr>
            </a:br>
            <a:r>
              <a:rPr lang="en-GB" sz="3200" b="1" smtClean="0">
                <a:latin typeface="Arial" charset="0"/>
                <a:cs typeface="Arial" charset="0"/>
              </a:rPr>
              <a:t>differences in LONG-TERM survival </a:t>
            </a:r>
            <a:br>
              <a:rPr lang="en-GB" sz="3200" b="1" smtClean="0">
                <a:latin typeface="Arial" charset="0"/>
                <a:cs typeface="Arial" charset="0"/>
              </a:rPr>
            </a:br>
            <a:r>
              <a:rPr lang="en-GB" sz="3200" b="1" smtClean="0">
                <a:latin typeface="Arial" charset="0"/>
                <a:cs typeface="Arial" charset="0"/>
              </a:rPr>
              <a:t>by the 5-yearly worldwide overview </a:t>
            </a:r>
            <a:br>
              <a:rPr lang="en-GB" sz="3200" b="1" smtClean="0">
                <a:latin typeface="Arial" charset="0"/>
                <a:cs typeface="Arial" charset="0"/>
              </a:rPr>
            </a:br>
            <a:r>
              <a:rPr lang="en-GB" sz="3200" b="1" smtClean="0">
                <a:latin typeface="Arial" charset="0"/>
                <a:cs typeface="Arial" charset="0"/>
              </a:rPr>
              <a:t>(with tens of thousands randomised)</a:t>
            </a:r>
            <a:br>
              <a:rPr lang="en-GB" sz="3200" b="1" smtClean="0">
                <a:latin typeface="Arial" charset="0"/>
                <a:cs typeface="Arial" charset="0"/>
              </a:rPr>
            </a:br>
            <a:r>
              <a:rPr lang="en-GB" sz="1400" b="1" smtClean="0">
                <a:latin typeface="Arial" charset="0"/>
                <a:cs typeface="Arial" charset="0"/>
              </a:rPr>
              <a:t/>
            </a:r>
            <a:br>
              <a:rPr lang="en-GB" sz="1400" b="1" smtClean="0">
                <a:latin typeface="Arial" charset="0"/>
                <a:cs typeface="Arial" charset="0"/>
              </a:rPr>
            </a:br>
            <a:endParaRPr lang="en-GB" sz="1400" b="1" smtClean="0">
              <a:latin typeface="Arial" charset="0"/>
              <a:cs typeface="Arial" charset="0"/>
            </a:endParaRP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3688" y="3305175"/>
            <a:ext cx="10190162" cy="36544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sz="1400" b="1" smtClean="0">
              <a:latin typeface="Arial" charset="0"/>
              <a:cs typeface="Arial" charset="0"/>
            </a:endParaRPr>
          </a:p>
          <a:p>
            <a:pPr algn="ctr" eaLnBrk="1" hangingPunct="1">
              <a:buFontTx/>
              <a:buNone/>
            </a:pPr>
            <a:r>
              <a:rPr lang="en-GB" sz="2800" b="1" smtClean="0">
                <a:latin typeface="Arial" charset="0"/>
                <a:cs typeface="Arial" charset="0"/>
              </a:rPr>
              <a:t>Need </a:t>
            </a:r>
            <a:r>
              <a:rPr lang="en-GB" sz="2800" b="1" u="sng" smtClean="0">
                <a:latin typeface="Arial" charset="0"/>
                <a:cs typeface="Arial" charset="0"/>
              </a:rPr>
              <a:t>all</a:t>
            </a:r>
            <a:r>
              <a:rPr lang="en-GB" sz="2800" b="1" smtClean="0">
                <a:latin typeface="Arial" charset="0"/>
                <a:cs typeface="Arial" charset="0"/>
              </a:rPr>
              <a:t> the main randomised trial results,</a:t>
            </a:r>
          </a:p>
          <a:p>
            <a:pPr algn="ctr" eaLnBrk="1" hangingPunct="1">
              <a:buFontTx/>
              <a:buNone/>
            </a:pPr>
            <a:r>
              <a:rPr lang="en-GB" sz="2800" b="1" smtClean="0">
                <a:latin typeface="Arial" charset="0"/>
                <a:cs typeface="Arial" charset="0"/>
              </a:rPr>
              <a:t> both to get big enough numbers and to </a:t>
            </a:r>
          </a:p>
          <a:p>
            <a:pPr algn="ctr" eaLnBrk="1" hangingPunct="1">
              <a:buFontTx/>
              <a:buNone/>
            </a:pPr>
            <a:r>
              <a:rPr lang="en-GB" sz="2800" b="1" smtClean="0">
                <a:latin typeface="Arial" charset="0"/>
                <a:cs typeface="Arial" charset="0"/>
              </a:rPr>
              <a:t>avoid undue emphasis on particular studies</a:t>
            </a:r>
          </a:p>
          <a:p>
            <a:pPr eaLnBrk="1" hangingPunct="1">
              <a:buFontTx/>
              <a:buNone/>
            </a:pPr>
            <a:endParaRPr lang="en-GB" sz="1400" b="1" smtClean="0">
              <a:latin typeface="Arial" charset="0"/>
              <a:cs typeface="Arial" charset="0"/>
            </a:endParaRP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p26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17600"/>
            <a:ext cx="10082213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 txBox="1">
            <a:spLocks noChangeArrowheads="1"/>
          </p:cNvSpPr>
          <p:nvPr/>
        </p:nvSpPr>
        <p:spPr bwMode="auto">
          <a:xfrm>
            <a:off x="0" y="306388"/>
            <a:ext cx="106934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Chemotherapy vs no adjuvant chemotherapy</a:t>
            </a:r>
          </a:p>
          <a:p>
            <a:pPr algn="ctr"/>
            <a:r>
              <a:rPr lang="en-GB" sz="2000" b="1">
                <a:solidFill>
                  <a:srgbClr val="800000"/>
                </a:solidFill>
                <a:cs typeface="Times New Roman" pitchFamily="18" charset="0"/>
              </a:rPr>
              <a:t>L: anthracycline-based regimen (eg, standard 4AC), R: standard CMF</a:t>
            </a:r>
          </a:p>
        </p:txBody>
      </p:sp>
      <p:sp>
        <p:nvSpPr>
          <p:cNvPr id="45059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p27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89038"/>
            <a:ext cx="9974263" cy="601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Rectangle 2"/>
          <p:cNvSpPr txBox="1">
            <a:spLocks noChangeArrowheads="1"/>
          </p:cNvSpPr>
          <p:nvPr/>
        </p:nvSpPr>
        <p:spPr bwMode="auto">
          <a:xfrm>
            <a:off x="0" y="323850"/>
            <a:ext cx="10693400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400" b="1">
                <a:solidFill>
                  <a:srgbClr val="800000"/>
                </a:solidFill>
              </a:rPr>
              <a:t>Chemotherapy vs no adjuvant chemotherapy</a:t>
            </a:r>
          </a:p>
          <a:p>
            <a:pPr algn="ctr"/>
            <a:r>
              <a:rPr lang="en-GB" sz="2000" b="1">
                <a:solidFill>
                  <a:srgbClr val="800000"/>
                </a:solidFill>
              </a:rPr>
              <a:t>L: anthracycline-based regimen (eg, standard 4AC), R: standard CMF</a:t>
            </a:r>
          </a:p>
        </p:txBody>
      </p:sp>
      <p:sp>
        <p:nvSpPr>
          <p:cNvPr id="46083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p28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1189038"/>
            <a:ext cx="10082212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 txBox="1">
            <a:spLocks noChangeArrowheads="1"/>
          </p:cNvSpPr>
          <p:nvPr/>
        </p:nvSpPr>
        <p:spPr bwMode="auto">
          <a:xfrm>
            <a:off x="0" y="396875"/>
            <a:ext cx="106934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400" b="1">
                <a:solidFill>
                  <a:srgbClr val="800000"/>
                </a:solidFill>
              </a:rPr>
              <a:t>Chemotherapy vs no adjuvant chemotherapy</a:t>
            </a:r>
          </a:p>
          <a:p>
            <a:pPr algn="ctr"/>
            <a:r>
              <a:rPr lang="en-GB" sz="2000" b="1">
                <a:solidFill>
                  <a:srgbClr val="800000"/>
                </a:solidFill>
              </a:rPr>
              <a:t>L: anthracycline-based regimen (eg, standard 4AC), R: standard CMF</a:t>
            </a:r>
          </a:p>
        </p:txBody>
      </p:sp>
      <p:sp>
        <p:nvSpPr>
          <p:cNvPr id="47107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 txBox="1">
            <a:spLocks noChangeArrowheads="1"/>
          </p:cNvSpPr>
          <p:nvPr/>
        </p:nvSpPr>
        <p:spPr bwMode="auto">
          <a:xfrm>
            <a:off x="0" y="144463"/>
            <a:ext cx="10693400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</a:rPr>
              <a:t>Breast cancer mortality ratio: anthracycline-based regimen</a:t>
            </a:r>
            <a:endParaRPr lang="en-GB" sz="1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000" b="1">
                <a:solidFill>
                  <a:srgbClr val="800000"/>
                </a:solidFill>
              </a:rPr>
              <a:t>(eg, standard 4AC) or standard CMF vs no chemotherapy,</a:t>
            </a:r>
            <a:r>
              <a:rPr lang="en-GB" sz="2000" b="1">
                <a:solidFill>
                  <a:srgbClr val="000000"/>
                </a:solidFill>
              </a:rPr>
              <a:t> </a:t>
            </a:r>
            <a:endParaRPr lang="en-GB" sz="1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by TYPE of treatment comparison</a:t>
            </a:r>
          </a:p>
        </p:txBody>
      </p:sp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  <p:pic>
        <p:nvPicPr>
          <p:cNvPr id="48131" name="Picture 4" descr="p33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11525" y="1223963"/>
            <a:ext cx="4411663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 txBox="1">
            <a:spLocks noChangeArrowheads="1"/>
          </p:cNvSpPr>
          <p:nvPr/>
        </p:nvSpPr>
        <p:spPr bwMode="auto">
          <a:xfrm>
            <a:off x="0" y="215900"/>
            <a:ext cx="10693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</a:rPr>
              <a:t>Chemotherapy (anthracycline-based regimen or standard CMF) +</a:t>
            </a:r>
            <a:endParaRPr lang="en-GB" sz="2000">
              <a:cs typeface="Times New Roman" pitchFamily="18" charset="0"/>
            </a:endParaRPr>
          </a:p>
          <a:p>
            <a:pPr algn="ctr"/>
            <a:r>
              <a:rPr lang="en-GB" sz="2000" b="1">
                <a:solidFill>
                  <a:srgbClr val="800000"/>
                </a:solidFill>
              </a:rPr>
              <a:t>5 year endocrine therapy vs 5 year endocrine therapy only,</a:t>
            </a:r>
            <a:r>
              <a:rPr lang="en-GB" sz="2000" b="1">
                <a:solidFill>
                  <a:srgbClr val="800000"/>
                </a:solidFill>
                <a:cs typeface="Times New Roman" pitchFamily="18" charset="0"/>
              </a:rPr>
              <a:t>  </a:t>
            </a:r>
            <a:endParaRPr lang="en-GB" sz="2000">
              <a:cs typeface="Times New Roman" pitchFamily="18" charset="0"/>
            </a:endParaRP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ER+ disease only: by ENTRY AGE</a:t>
            </a:r>
          </a:p>
        </p:txBody>
      </p:sp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  <p:pic>
        <p:nvPicPr>
          <p:cNvPr id="49155" name="Picture 4" descr="np35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775" y="1260475"/>
            <a:ext cx="9467850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ext Box 4"/>
          <p:cNvSpPr txBox="1">
            <a:spLocks noChangeArrowheads="1"/>
          </p:cNvSpPr>
          <p:nvPr/>
        </p:nvSpPr>
        <p:spPr bwMode="auto">
          <a:xfrm>
            <a:off x="882650" y="1981200"/>
            <a:ext cx="8208963" cy="350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/>
            <a:r>
              <a:rPr lang="en-GB" sz="3200" b="1"/>
              <a:t>Trials of any anthracycline-based regimen (eg, standard 4AC) vs </a:t>
            </a:r>
          </a:p>
          <a:p>
            <a:pPr algn="ctr" defTabSz="914400"/>
            <a:r>
              <a:rPr lang="en-GB" sz="3200" b="1"/>
              <a:t>no adjuvant chemotherapy:</a:t>
            </a:r>
          </a:p>
          <a:p>
            <a:pPr algn="ctr" defTabSz="914400"/>
            <a:endParaRPr lang="en-GB" sz="3200" b="1"/>
          </a:p>
          <a:p>
            <a:pPr algn="ctr" defTabSz="914400"/>
            <a:r>
              <a:rPr lang="en-GB" sz="3200" b="1"/>
              <a:t>Subgroup analyses by</a:t>
            </a:r>
          </a:p>
          <a:p>
            <a:pPr algn="ctr" defTabSz="914400"/>
            <a:r>
              <a:rPr lang="en-GB" sz="3200" b="1"/>
              <a:t>age, stage and ER status, </a:t>
            </a:r>
          </a:p>
          <a:p>
            <a:pPr algn="ctr" defTabSz="914400"/>
            <a:r>
              <a:rPr lang="en-GB" sz="3200" b="1"/>
              <a:t>and by subsets of ER+ disease</a:t>
            </a:r>
            <a:endParaRPr lang="en-US" sz="3200" b="1"/>
          </a:p>
        </p:txBody>
      </p:sp>
      <p:sp>
        <p:nvSpPr>
          <p:cNvPr id="50179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p35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152525"/>
            <a:ext cx="10080625" cy="608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2" name="Rectangle 2"/>
          <p:cNvSpPr txBox="1">
            <a:spLocks noChangeArrowheads="1"/>
          </p:cNvSpPr>
          <p:nvPr/>
        </p:nvSpPr>
        <p:spPr bwMode="auto">
          <a:xfrm>
            <a:off x="0" y="0"/>
            <a:ext cx="106934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b="1">
                <a:solidFill>
                  <a:srgbClr val="800000"/>
                </a:solidFill>
              </a:rPr>
              <a:t>Any anthracycline-based regimen (eg, standard 4AC) </a:t>
            </a:r>
          </a:p>
          <a:p>
            <a:pPr algn="ctr"/>
            <a:r>
              <a:rPr lang="en-GB" b="1">
                <a:solidFill>
                  <a:srgbClr val="800000"/>
                </a:solidFill>
              </a:rPr>
              <a:t>vs no adjuvant chemotherapy,</a:t>
            </a:r>
            <a:endParaRPr lang="en-GB" sz="1800" b="1">
              <a:solidFill>
                <a:srgbClr val="800000"/>
              </a:solidFill>
              <a:cs typeface="Times New Roman" pitchFamily="18" charset="0"/>
            </a:endParaRP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by ENTRY AGE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p36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152525"/>
            <a:ext cx="101536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6" name="Rectangle 2"/>
          <p:cNvSpPr txBox="1">
            <a:spLocks noChangeArrowheads="1"/>
          </p:cNvSpPr>
          <p:nvPr/>
        </p:nvSpPr>
        <p:spPr bwMode="auto">
          <a:xfrm>
            <a:off x="0" y="0"/>
            <a:ext cx="10693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b="1">
                <a:solidFill>
                  <a:srgbClr val="800000"/>
                </a:solidFill>
              </a:rPr>
              <a:t>Any anthracycline-based regimen (eg, standard 4AC) </a:t>
            </a:r>
          </a:p>
          <a:p>
            <a:pPr algn="ctr"/>
            <a:r>
              <a:rPr lang="en-GB" b="1">
                <a:solidFill>
                  <a:srgbClr val="800000"/>
                </a:solidFill>
              </a:rPr>
              <a:t>vs no adjuvant chemotherapy,</a:t>
            </a:r>
            <a:r>
              <a:rPr lang="en-GB"/>
              <a:t> </a:t>
            </a: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by NODAL STATUS</a:t>
            </a:r>
          </a:p>
        </p:txBody>
      </p:sp>
      <p:sp>
        <p:nvSpPr>
          <p:cNvPr id="52227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p30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8388" y="1117600"/>
            <a:ext cx="6411912" cy="601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0" name="Rectangle 2"/>
          <p:cNvSpPr txBox="1">
            <a:spLocks noChangeArrowheads="1"/>
          </p:cNvSpPr>
          <p:nvPr/>
        </p:nvSpPr>
        <p:spPr bwMode="auto">
          <a:xfrm>
            <a:off x="0" y="0"/>
            <a:ext cx="1069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</a:rPr>
              <a:t>Breast cancer mortality ratio: any anthracycline-based </a:t>
            </a:r>
          </a:p>
          <a:p>
            <a:pPr algn="ctr"/>
            <a:r>
              <a:rPr lang="en-GB" sz="2000" b="1">
                <a:solidFill>
                  <a:srgbClr val="800000"/>
                </a:solidFill>
              </a:rPr>
              <a:t>regimen (eg, standard 4AC) vs no adjuvant chemotherapy,</a:t>
            </a:r>
            <a:endParaRPr lang="en-GB" sz="2000" b="1"/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by AGE and STAGE</a:t>
            </a:r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p37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413" y="1116013"/>
            <a:ext cx="1008062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4" name="Rectangle 2"/>
          <p:cNvSpPr txBox="1">
            <a:spLocks noChangeArrowheads="1"/>
          </p:cNvSpPr>
          <p:nvPr/>
        </p:nvSpPr>
        <p:spPr bwMode="auto">
          <a:xfrm>
            <a:off x="0" y="0"/>
            <a:ext cx="10693400" cy="111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b="1">
                <a:solidFill>
                  <a:srgbClr val="800000"/>
                </a:solidFill>
              </a:rPr>
              <a:t>Any anthracycline-based regimen (eg, standard 4AC) </a:t>
            </a:r>
          </a:p>
          <a:p>
            <a:pPr algn="ctr"/>
            <a:r>
              <a:rPr lang="en-GB" b="1">
                <a:solidFill>
                  <a:srgbClr val="800000"/>
                </a:solidFill>
              </a:rPr>
              <a:t>vs no adjuvant chemotherapy,</a:t>
            </a:r>
            <a:r>
              <a:rPr lang="en-GB"/>
              <a:t> </a:t>
            </a: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by ER STATUS</a:t>
            </a: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body" idx="1"/>
          </p:nvPr>
        </p:nvSpPr>
        <p:spPr>
          <a:xfrm>
            <a:off x="0" y="971550"/>
            <a:ext cx="10693400" cy="51847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GB" sz="3200" b="1" smtClean="0">
                <a:latin typeface="Arial" charset="0"/>
              </a:rPr>
              <a:t>Early Breast Cancer Trialists’ </a:t>
            </a:r>
          </a:p>
          <a:p>
            <a:pPr algn="ctr">
              <a:buFont typeface="Arial" charset="0"/>
              <a:buNone/>
            </a:pPr>
            <a:r>
              <a:rPr lang="en-GB" sz="3200" b="1" smtClean="0">
                <a:latin typeface="Arial" charset="0"/>
              </a:rPr>
              <a:t>Collaborative Group (EBCTCG)</a:t>
            </a:r>
          </a:p>
          <a:p>
            <a:pPr algn="ctr">
              <a:buFont typeface="Arial" charset="0"/>
              <a:buNone/>
            </a:pPr>
            <a:endParaRPr lang="en-GB" sz="3200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en-GB" sz="2800" b="1" smtClean="0">
                <a:latin typeface="Arial" charset="0"/>
              </a:rPr>
              <a:t>So as not to miss any MODERATE </a:t>
            </a:r>
          </a:p>
          <a:p>
            <a:pPr algn="ctr">
              <a:buFont typeface="Arial" charset="0"/>
              <a:buNone/>
            </a:pPr>
            <a:r>
              <a:rPr lang="en-GB" sz="2800" b="1" smtClean="0">
                <a:latin typeface="Arial" charset="0"/>
              </a:rPr>
              <a:t>differences in long-term survival,</a:t>
            </a:r>
          </a:p>
          <a:p>
            <a:pPr algn="ctr">
              <a:buFont typeface="Arial" charset="0"/>
              <a:buNone/>
            </a:pPr>
            <a:r>
              <a:rPr lang="en-US" sz="2800" b="1" smtClean="0">
                <a:latin typeface="Arial" charset="0"/>
              </a:rPr>
              <a:t>the world’s trialists have shared </a:t>
            </a:r>
          </a:p>
          <a:p>
            <a:pPr algn="ctr">
              <a:buFont typeface="Arial" charset="0"/>
              <a:buNone/>
            </a:pPr>
            <a:r>
              <a:rPr lang="en-US" sz="2800" b="1" smtClean="0">
                <a:latin typeface="Arial" charset="0"/>
              </a:rPr>
              <a:t>their data every 5 years since 1985</a:t>
            </a:r>
          </a:p>
          <a:p>
            <a:pPr algn="ctr">
              <a:buFont typeface="Arial" charset="0"/>
              <a:buNone/>
            </a:pPr>
            <a:endParaRPr lang="en-US" sz="2800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endParaRPr lang="en-GB" sz="1000" b="1" smtClean="0">
              <a:latin typeface="Arial" charset="0"/>
            </a:endParaRPr>
          </a:p>
          <a:p>
            <a:pPr algn="ctr">
              <a:buFont typeface="Arial" charset="0"/>
              <a:buNone/>
            </a:pPr>
            <a:r>
              <a:rPr lang="en-GB" sz="2800" b="1" smtClean="0">
                <a:latin typeface="Arial" charset="0"/>
              </a:rPr>
              <a:t>1985, 1990, 1995, 2000, 2005, 2010</a:t>
            </a:r>
            <a:r>
              <a:rPr lang="en-GB" sz="2800" b="1" u="sng" smtClean="0">
                <a:latin typeface="Arial" charset="0"/>
              </a:rPr>
              <a:t> </a:t>
            </a:r>
          </a:p>
        </p:txBody>
      </p:sp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p31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6338" y="973138"/>
            <a:ext cx="6122987" cy="622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8" name="Rectangle 2"/>
          <p:cNvSpPr txBox="1">
            <a:spLocks noChangeArrowheads="1"/>
          </p:cNvSpPr>
          <p:nvPr/>
        </p:nvSpPr>
        <p:spPr bwMode="auto">
          <a:xfrm>
            <a:off x="0" y="0"/>
            <a:ext cx="10693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</a:rPr>
              <a:t>Breast cancer mortality ratio: any anthracycline-based </a:t>
            </a:r>
          </a:p>
          <a:p>
            <a:pPr algn="ctr"/>
            <a:r>
              <a:rPr lang="en-GB" sz="2000" b="1">
                <a:solidFill>
                  <a:srgbClr val="800000"/>
                </a:solidFill>
              </a:rPr>
              <a:t>regimen (eg, standard 4AC) vs no adjuvant chemotherapy,</a:t>
            </a:r>
            <a:endParaRPr lang="en-GB" sz="2000" b="1"/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by ER STATUS and subsets of ER+</a:t>
            </a:r>
          </a:p>
        </p:txBody>
      </p:sp>
      <p:sp>
        <p:nvSpPr>
          <p:cNvPr id="55299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 txBox="1">
            <a:spLocks noChangeArrowheads="1"/>
          </p:cNvSpPr>
          <p:nvPr/>
        </p:nvSpPr>
        <p:spPr bwMode="auto">
          <a:xfrm>
            <a:off x="0" y="71438"/>
            <a:ext cx="106934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en-GB" sz="2000" b="1">
                <a:solidFill>
                  <a:srgbClr val="800000"/>
                </a:solidFill>
              </a:rPr>
              <a:t>Any anthracycline-based regimen (eg, standard 4AC) </a:t>
            </a:r>
          </a:p>
          <a:p>
            <a:pPr algn="ctr"/>
            <a:r>
              <a:rPr lang="en-GB" sz="2000" b="1">
                <a:solidFill>
                  <a:srgbClr val="800000"/>
                </a:solidFill>
              </a:rPr>
              <a:t>vs no adjuvant chemotherapy,</a:t>
            </a:r>
            <a:endParaRPr lang="en-GB" sz="2000" b="1">
              <a:solidFill>
                <a:srgbClr val="800000"/>
              </a:solidFill>
              <a:cs typeface="Times New Roman" pitchFamily="18" charset="0"/>
            </a:endParaRP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ER+ disease only: by ENTRY AGE</a:t>
            </a:r>
          </a:p>
        </p:txBody>
      </p:sp>
      <p:sp>
        <p:nvSpPr>
          <p:cNvPr id="56322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  <p:pic>
        <p:nvPicPr>
          <p:cNvPr id="56323" name="Picture 3" descr="np2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363" y="1225550"/>
            <a:ext cx="10009187" cy="5938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 txBox="1">
            <a:spLocks noChangeArrowheads="1"/>
          </p:cNvSpPr>
          <p:nvPr/>
        </p:nvSpPr>
        <p:spPr bwMode="auto">
          <a:xfrm>
            <a:off x="14112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/>
            <a:r>
              <a:rPr lang="en-GB" sz="3200" b="1">
                <a:solidFill>
                  <a:srgbClr val="000000"/>
                </a:solidFill>
              </a:rPr>
              <a:t>Halving </a:t>
            </a:r>
            <a:r>
              <a:rPr lang="en-GB" sz="3200" b="1" u="sng">
                <a:solidFill>
                  <a:srgbClr val="000000"/>
                </a:solidFill>
              </a:rPr>
              <a:t>big</a:t>
            </a:r>
            <a:r>
              <a:rPr lang="en-GB" sz="3200" b="1">
                <a:solidFill>
                  <a:srgbClr val="000000"/>
                </a:solidFill>
              </a:rPr>
              <a:t> risks and halving </a:t>
            </a:r>
            <a:br>
              <a:rPr lang="en-GB" sz="3200" b="1">
                <a:solidFill>
                  <a:srgbClr val="000000"/>
                </a:solidFill>
              </a:rPr>
            </a:br>
            <a:r>
              <a:rPr lang="en-GB" sz="3200" b="1" u="sng">
                <a:solidFill>
                  <a:srgbClr val="000000"/>
                </a:solidFill>
              </a:rPr>
              <a:t>small</a:t>
            </a:r>
            <a:r>
              <a:rPr lang="en-GB" sz="3200" b="1">
                <a:solidFill>
                  <a:srgbClr val="000000"/>
                </a:solidFill>
              </a:rPr>
              <a:t> risks by chemotherapy</a:t>
            </a:r>
            <a:r>
              <a:rPr lang="en-GB" sz="4000" b="1">
                <a:solidFill>
                  <a:srgbClr val="000000"/>
                </a:solidFill>
              </a:rPr>
              <a:t> </a:t>
            </a:r>
            <a:endParaRPr lang="en-US" sz="4000" b="1">
              <a:solidFill>
                <a:srgbClr val="000000"/>
              </a:solidFill>
            </a:endParaRPr>
          </a:p>
        </p:txBody>
      </p:sp>
      <p:sp>
        <p:nvSpPr>
          <p:cNvPr id="57346" name="Rectangle 3"/>
          <p:cNvSpPr txBox="1">
            <a:spLocks noChangeArrowheads="1"/>
          </p:cNvSpPr>
          <p:nvPr/>
        </p:nvSpPr>
        <p:spPr bwMode="auto">
          <a:xfrm>
            <a:off x="1169988" y="1836738"/>
            <a:ext cx="80645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defTabSz="914400">
              <a:spcBef>
                <a:spcPct val="20000"/>
              </a:spcBef>
              <a:buFontTx/>
              <a:buChar char="•"/>
            </a:pPr>
            <a:r>
              <a:rPr lang="en-GB" sz="2800" b="1" u="sng">
                <a:solidFill>
                  <a:srgbClr val="000000"/>
                </a:solidFill>
              </a:rPr>
              <a:t>Proportional</a:t>
            </a:r>
            <a:r>
              <a:rPr lang="en-GB" sz="2800" b="1">
                <a:solidFill>
                  <a:srgbClr val="000000"/>
                </a:solidFill>
              </a:rPr>
              <a:t> risk reduction does not depend much on age, ER status or nodal status     (or on tumour grade or tumour diameter)</a:t>
            </a:r>
          </a:p>
          <a:p>
            <a:pPr marL="342900" indent="-342900" defTabSz="914400">
              <a:spcBef>
                <a:spcPct val="20000"/>
              </a:spcBef>
            </a:pPr>
            <a:r>
              <a:rPr lang="en-GB" sz="1000" b="1">
                <a:solidFill>
                  <a:srgbClr val="000000"/>
                </a:solidFill>
              </a:rPr>
              <a:t> </a:t>
            </a:r>
          </a:p>
          <a:p>
            <a:pPr marL="342900" indent="-342900" defTabSz="914400">
              <a:spcBef>
                <a:spcPct val="20000"/>
              </a:spcBef>
              <a:buFontTx/>
              <a:buChar char="•"/>
            </a:pPr>
            <a:r>
              <a:rPr lang="en-GB" sz="2800" b="1" u="sng">
                <a:solidFill>
                  <a:srgbClr val="000000"/>
                </a:solidFill>
              </a:rPr>
              <a:t>Absolute</a:t>
            </a:r>
            <a:r>
              <a:rPr lang="en-GB" sz="2800" b="1">
                <a:solidFill>
                  <a:srgbClr val="000000"/>
                </a:solidFill>
              </a:rPr>
              <a:t> risk reduction, however, depends on the prognosis – and,  for ER+ disease, this is the prognosis </a:t>
            </a:r>
            <a:r>
              <a:rPr lang="en-GB" sz="2800" b="1" u="sng">
                <a:solidFill>
                  <a:srgbClr val="000000"/>
                </a:solidFill>
              </a:rPr>
              <a:t>with</a:t>
            </a:r>
            <a:r>
              <a:rPr lang="en-GB" sz="2800" b="1">
                <a:solidFill>
                  <a:srgbClr val="000000"/>
                </a:solidFill>
              </a:rPr>
              <a:t> endocrine therapy</a:t>
            </a:r>
            <a:endParaRPr lang="en-GB" sz="2800" b="1"/>
          </a:p>
          <a:p>
            <a:pPr marL="342900" indent="-342900" defTabSz="914400">
              <a:spcBef>
                <a:spcPct val="20000"/>
              </a:spcBef>
            </a:pPr>
            <a:r>
              <a:rPr lang="en-GB" sz="1000">
                <a:solidFill>
                  <a:srgbClr val="000000"/>
                </a:solidFill>
              </a:rPr>
              <a:t> </a:t>
            </a:r>
          </a:p>
          <a:p>
            <a:pPr marL="342900" indent="-342900" defTabSz="914400">
              <a:spcBef>
                <a:spcPct val="20000"/>
              </a:spcBef>
              <a:buFontTx/>
              <a:buChar char="•"/>
            </a:pPr>
            <a:r>
              <a:rPr lang="en-GB" sz="2800">
                <a:solidFill>
                  <a:srgbClr val="000000"/>
                </a:solidFill>
              </a:rPr>
              <a:t>Information lacking on tumour gene expression and on quantitative immunohistochemistry</a:t>
            </a:r>
            <a:endParaRPr lang="en-GB" sz="2800" b="1">
              <a:solidFill>
                <a:srgbClr val="000000"/>
              </a:solidFill>
            </a:endParaRPr>
          </a:p>
        </p:txBody>
      </p:sp>
      <p:sp>
        <p:nvSpPr>
          <p:cNvPr id="57347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38" name="Group 18"/>
          <p:cNvGraphicFramePr>
            <a:graphicFrameLocks noGrp="1"/>
          </p:cNvGraphicFramePr>
          <p:nvPr/>
        </p:nvGraphicFramePr>
        <p:xfrm>
          <a:off x="17463" y="0"/>
          <a:ext cx="10675937" cy="7561263"/>
        </p:xfrm>
        <a:graphic>
          <a:graphicData uri="http://schemas.openxmlformats.org/drawingml/2006/table">
            <a:tbl>
              <a:tblPr/>
              <a:tblGrid>
                <a:gridCol w="3690937"/>
                <a:gridCol w="3457575"/>
                <a:gridCol w="3527425"/>
              </a:tblGrid>
              <a:tr h="62865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620 names of EBCTCG collaborators in local and systemic therapy trials,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listed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alphabetically by institution, then name.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 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Lancet 2011;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378: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771-84.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41287" marR="4128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932613"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ACETBC, Tokyo, Japan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 Abe, R Abe, K Enomoto, K Kikuchi, H Koyama, H Masuda, Y Nomura,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 Ohashi, K Sakai, K Sugimachi, M Toi, T Tominaga, J Uchino, M Yoshida.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Addenbrooke’s Hospital, Cambridge,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L Haybittle.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Anglo-Celtic Cooperative Oncology Group,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F Leonard.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ARCOSEIN Group, France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Calais, P Geraud.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ATLAS Trial Collaborative Study Group, Oxford,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 Collett,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Davies, A Delmestri, J Sayer.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Auckland Breast Cancer Study Group, New Zealand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 J Harvey,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I M Holdaway, R G Kay, B H Mason.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Australian New Zealand Breast Cancer Trials Group, Sydney, Australia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F Forbes, N Wilcken.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Austrian Breast Cancer Study Group, Vienna, Austria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Bartsch,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Dubsky, C Fesl, H Fohler, M Gnant, R Greil, R Jakesz, A Lang, G Luschin-Ebengreuth, C Marth,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Mlineritsch, H Samonigg, C F Singer, G G Steger, H Stoger.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Beatson Oncology Centre, Glasgow,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Canney, H M A Yosef.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Belgian Adjuvant Breast Cancer Project, Liège, Belgium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Focan.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Berlin-Buch Akademie der Wissenschaften, Germany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 Peek.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Birmingham General Hospital, UK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D Oates, J Powell.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Bordeaux Institut Bergonié, France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Durand, L Mauriac.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Bordet Institute, Brussels, Belgium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Di Leo, S Dolci, D Larsimont, J M Nogaret, C Philippson, M J Piccart.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Bradford Royal Infirmary,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B Masood, D Parker, J J Price.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Breast Cancer International Research Group (BCIRG)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A Lindsay, J Mackey, M Martin.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Breast Cancer Study Group of the Comprehensive Cancer Centre, Limburg, Netherlands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S G J Hupperets.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British Association of Surgical Oncology BASO II Trialists, London,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Bates, R W Blamey, U Chetty, I O Ellis, E Mallon, D A L Morgan,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Patnick, S Pinder.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British Columbia Cancer Agency, Vancouver, Canada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 Olivotto, J Ragaz.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Cancer and Leukemia Group B, Washington DC,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Berry, G Broadwater, C Cirrincione, H Muss,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Norton, R B Weiss.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Cancer Care Ontario, Canada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T Abu-Zahra.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Cancer Research Centre of the Russian Academy of Medical Sciences, Moscow, Russia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M Portnoj.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Cancer Research UK Clinical Trials Unit (CRCTU), NCRI, Birmingham,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Bowden, C Brookes, J Dunn, I Fernando, M Lee,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Poole, D Rea, D Spooner.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Cardiff Trialists Group,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J Barrett-Lee, R E Mansel, I J Monypenny.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Case Western Reserve University, Cleveland, OH,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H Gordon.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Central Oncology Group, Milwaukee, WI,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L Davis.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Centre for Cancer Prevention, Wolfson Institute of Preventive Medicine, Queen Mary, University of London,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Cuzick.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Centre Léon-Bérard, Lyon, France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 Lehingue, P Romestaing.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Centre Paul Lamarque, Montpellier, France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B Dubois.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Centre Regional François Baclesse, Caen, France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Delozier, B Griffon, J Mace Lesec</a:t>
                      </a:r>
                      <a:r>
                        <a:rPr kumimoji="0" lang="zh-CN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’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Centre René Huguenin, Paris, St Cloud, France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Rambert.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Centro Oncologico, Trieste,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Mustacchi.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Charles University in Prague, First Faculty of Medicine, Department of Oncology of the First Faculty of Medicine and General Teaching Hospital, Czech Republic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Petruzelka, O Pribylova.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Cheltenham General Hospital,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R Owen.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Chemo N0 Trial Group, Germany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Harbeck, F Janicke, C Meisner, M Schmitt, C Thomssen.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Chicago University, IL,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Meier.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Chinese Academy of Medical Sciences, Beijing, People’s Republic of China (in collaboration with the Oxford CTSU)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 Shan,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 F Shao, X Wang, D B Zhao (CTSU: Z M Chen, H C Pan).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Christie Hospital and Holt Radium Institute, Manchester,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Howell, R Swindell.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Clinical Trial Service Unit, Oxford, UK (ie, EBCTCG Secretariat)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A Burrett, M Clarke, R Collins, C Correa, D Cutter, S Darby, C Davies, K Davies,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Delmestri, P Elphinstone, V Evans, L Gettins, J Godwin, R Gray, C Gregory, D Hermans, C Hicks,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James, A Kerr, E MacKinnon, M Lay, P McGale, T McHugh, R Peto, J Sayer, C Taylor, Y Wang.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Coimbra Instituto de Oncologia, Portugal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Albano, C F de Oliveira, H Gervasio, J Gordilho.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Copenhagen Radium Centre, Denmark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Johansen, H T Mouridsen.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Dana-Farber Cancer Institute, Boston, MA,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S Gelman, J R Harris, D Hayes, C Henderson, C L Shapiro, E Winer.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Danish Breast Cancer Cooperative Group, Copenhagen, Denmark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Christiansen, B Ejlertsen, M Ewertz, M-B Jensen, S Moller, H T Mouridsen.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Danish Cancer Registry, Copenhagen, Denmark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Carstensen, T Palshof.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Düsseldorf University, Germany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J Trampisch.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Dutch Working Party for Autologous Bone Marrow Transplant in Solid Tumours, Amsterdam &amp; Groningen, Netherlands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 Dalesio, E G E de Vries, S Rodenhuis, H van Tinteren.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Eastern Cooperative Oncology Group, Boston, MA,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L Comis, N E Davidson, R Gray, N Robert, G Sledge, L J Solin, J A Sparano,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C Tormey, W Wood.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Edinburgh Breast Unit,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Cameron, U Chetty, J M Dixon, P Forrest,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 Jack, I Kunkler.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Elim Hospital, Hamburg, Germany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Rossbach.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Erasmus MC/Daniel den Hoed Cancer Center, Rotterdam, Netherlands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G M Klijn, A D Treurniet-Donker, W L J van Putten.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European Institute of Oncology, Milan,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Rotmensz, U Veronesi, G Viale.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European Organization for Research and Treatment of Cancer, Brussels, Belgium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Bartelink, N Bijker,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Bogaerts, F Cardoso, T Cufer, J P Julien, E Rutgers, C J H van de Velde.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Evanston Hospital, IL,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P Cunningham.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Finnish Breast Cancer Group, Finland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Huovinen, H Joensuu.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Fondazione Maugeri Pavia,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Costa, C Tinterri.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Fondazione Michelangelo, Milan,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Bonadonna,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Gianni, P Valagussa.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Fox Chase Cancer Center, Philadelphia, PA,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J Goldstein.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French Adjuvant Study Group (GFEA), Guyancourt, France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Bonneterre, P Fargeot, P Fumoleau,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P Kerbrat, E Luporsi, M Namer.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German Adjuvant Breast Group (GABG), Frankfurt, Germany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 Eiermann, J Hilfrich, W Jonat, M Kaufmann, R Kreienberg, M Schumacher.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German Breast Cancer Study Group (BMFT), Freiburg, Germany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Bastert, H Rauschecker,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Sauer, W Sauerbrei, A Schauer, M Schumacher.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German Breast Group (GBG), NeuIsenburg, Germany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U Blohmer, S D Costa, H Eidtmann, B Gerber, C Jackisch, S Loibl,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von Minckwitz.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Ghent University Hospital, Belgium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de Schryver, L Vakaet.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GIVIO Interdisciplinary Group for Cancer Care Evaluation, Chieti,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Belfiglio, A Nicolucci,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 Pellegrini, M C Pirozzoli, M Sacco, M Valentini.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Glasgow Victoria Infirmary, UK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S McArdle, D C Smith, S Stallard.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Groote Schuur Hospital, Cape Town, South Africa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M Dent, C A Gudgeon, A Hacking, E Murray, E Panieri, ID Werner.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Grupo Español de Investigación en Cáncer de Mama (GEICAM), Spain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Carrasco, M Martin, M A Segui.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Gruppo Oncologico Clinico Cooperativo del Nord Est, Aviano,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Galligioni.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Gruppo Oncologico Dell’Italia Meridionale (GOIM), Rome,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Lopez.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Guadalajara Hospital de 20 Noviembre, Mexico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Erazo, J Y Medina.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Gunma University, Japan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Horiguchi, H Takei.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Guy’s Hospital, London,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 S Fentiman, J L Hayward, R D Rubens, D Skilton.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Heidelberg University I, Germany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Scheurlen.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Heidelberg University II, Germany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Kaufmann,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C Sohn.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Helios Klinikum Berlin-Buch, Germany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Untch.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Hellenic Breast Surgeons Society, Greece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 Dafni, C Markopoulos.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Hellenic Cooperative Oncology Group, Athens, Greece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 Dafni, G Fountzilas.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Hellenic Oncology Research Group, Greece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Mavroudis.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Helsinki Deaconess Medical Centre, Finland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Klefstrom.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Helsinki University, Finland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Blomqvist,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Saarto.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Hospital del Mar, Barcelona, Spain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Gallen.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Innsbruck University, Austria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Margreiter.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Institut Claudius Regaud, Toulouse, France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de Lafontan, J Mihura, H Roche.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Institut Curie, Paris, France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Asselain, R J Salmon, J R Vilcoq.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Institut Gustave-Roussy, Paris, France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Arriagada, C. Bourgier, C Hill, S Koscielny, A Laplanche, M G Le, M Spielmann.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Institute of Cancer Research Clinical Trials and Statistics Unit (ICR-CTSU, NCRI),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A</a:t>
                      </a:r>
                      <a:r>
                        <a:rPr kumimoji="0" lang="zh-CN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’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Hern, J Bliss, P Ellis, L Kilburn, J R Yarnold.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Integraal Kankercentrum, Amsterdam, Netherlands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Benraadt, M Kooi, A O van de Velde, J A van Dongen, J B Vermorken.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Breast Cancer Study Group (IBCSG), Bern, Switzerland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Castiglione, A Coates, M Colleoni,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Collins, J Forbes, R D Gelber, A Goldhirsch, J Lindtner, K N Price, M M Regan,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M Rudenstam, H J Senn, B Thuerlimann.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Collaborative Cancer Group, Charing Cross Hospital, London,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M Bliss, C E D Chilvers, R C Coombes, E Hall, M Marty.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Drug Development Institute, Louvain-la-Neuve, Belgium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Buyse.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TABLE Study Group, Berlin, Germany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Possinger, P Schmid, M Untch,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Wallwiener.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ISD Cancer Clinical Trials Team (incorporating the former Scottish Cancer Therapy Network), Edinburgh,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Foster, W D George, H J Stewart, P Stroner.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Israel NSABC, Tel Aviv, Israel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Borovik, H Hayat, M J Inbar, E Robinson.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Istituto Nazionale per la Ricerca sul Cancro, Genova,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Bruzzi, L Del Mastro, P Pronzato, M R Sertoli,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Venturini.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Istituto Nazionale per lo Studio e la Cura dei Tumori, Milan,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Camerini,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De Palo, M G Di Mauro, F Formelli, P Valagussa.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Istituto Oncologico Romagnolo, Forli,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Amadori.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Italian Cooperative Chemo-Radio-Surgical Group, Bologna,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Martoni, F Pannuti.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Italian Oncology Group for Clinical Research (GOIRC), Parma,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Camisa,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Cocconi, A Colozza, R Passalacqua.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Japan Clinical Oncology Group– Breast Cancer Study Group, Matsuyama, Japan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Aogi, S Takashima.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Japanese Foundation for Multidisciplinary Treatment of Cancer, Tokyo, Japan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 Abe, T Ikeda, K Inokuchi, K Kikuchi, K Sawa.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Kawasaki Medical School, Japan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Sonoo.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Krakow Institute of Oncology, Poland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Korzeniowski,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Skolyszewski.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Kumamoto University Group, Japan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Ogawa, J Yamashita.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Leiden University Medical Center, Netherlands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Bastiaannet, C J H van de Velde, W van de Water, J G H van Nes.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Leuven Akademisch Ziekenhuis, Gasthuisberg, Belgium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Christiaens,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Neven, R Paridaens, W Van den Bogaert.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Ludwig-Maximilians University, Munich, Germany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Braun, W Janni.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Marseille Laboratoire de Cancérologie Biologique APM, France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Martin, S Romain.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Medical University Vienna – General Hospital - Department of Obstetrics and Gynaecology and Department of Medicine I, Vienna, Austria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Janauer,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Seifert, P Sevelda, C C Zielinski.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Memorial Sloan-Kettering Cancer Center, New York, NY,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 Hakes, C A Hudis, L Norton, R Wittes.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Metaxas Memorial Cancer Hospital, Athens, Greece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Giokas, D Kondylis, B Lissaios.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Mexican National Medical Center, Mexico City, Mexico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de la Huerta, M G Sainz.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National Cancer Institute, Bethesda, MD,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Altemus, K Camphausen, K Cowan, D Danforth, A Lichter, M Lippman, J O</a:t>
                      </a:r>
                      <a:r>
                        <a:rPr kumimoji="0" lang="zh-CN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’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Shaughnessy, L J Pierce,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Steinberg, D Venzon, J A Zujewski.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National Cancer Institute of Bari,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D</a:t>
                      </a:r>
                      <a:r>
                        <a:rPr kumimoji="0" lang="zh-CN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</a:rPr>
                        <a:t>’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Amico,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Lioce, A Paradiso.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NCIC Clinical Trials Group, Kingston, Ontario, Canada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J-A W Chapman, K Gelmon, P E Goss, M N Levine, R Meyer, W Parulekar, J L Pater, K I Pritchard,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E Shepherd, D Tu, T Whelan.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National Kyushu Cancer Center, Japan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 Nomura, S Ohno.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National Surgical Adjuvant Breast and Bowel Project (NSABP), Pittsburgh, PA, USA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7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 Anderson, G Bass, A Brown (deceased), J Bryant (deceased), J Costantino, J Dignam,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Fisher, C Geyer, E P Mamounas, S Paik, C Redmond, S Swain, L Wickerham, N Wolmark.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Nolvadex Adjuvant Trial Organisation, London,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Baum, I M Jackson (deceased),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K Palmer.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North Central Cancer Treatment Group, Mayo Clinic, Rochester, MN, USA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Perez, J N Ingle, V J Suman.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North Sweden Breast Cancer Group, Umeå, Sweden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O Bengtsson, S Emdin, H Jonsson.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North-West Oncology Group (GONO),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Del Mastro, M Venturini.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North-Western British Surgeons, Manchester,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P Lythgoe, R Swindell.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Northwick Park Hospital, London,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Kissin.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Norwegian Breast Cancer Group, Oslo, Norway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Erikstein, E Hannisdal, A B Jacobsen, J E Varhaug.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Norwegian Radium Hospital, Oslo, Norway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 Erikstein, S Gundersen, M Hauer-Jensen, H Host, A B Jacobsen, R Nissen-Meyer.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Nottingham City Hospital,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W Blamey, A K Mitchell, D A L Morgan, J F R Robertson.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Oita Prefectural Hospital, Japan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Ueo.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Oncofrance, Paris, France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Di Palma, G Mathe (deceased), J L Misset.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Ontario Clinical Oncology Group, Hamilton, Canada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Levine,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I Pritchard, T Whelan.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Osaka City University, Japan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Morimoto.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Osaka National Hospital, Japan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Sawa, Y Takatsuka.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Oxford Radcliffe Hospitals NHS Trust, Churchill Hospital, Oxford,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Crossley, A Harris, D Talbot, M Taylor.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PACS Adjuvant Study Group, France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L Martin,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Roche.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Parma Hospital,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Cocconi, B di Blasio.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Petrov Research Institute of Oncology, St Petersburg, Russia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 Ivanov, R Paltuev, V Semiglazov.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Piedmont Oncology Association, Winston-Salem, NC,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Brockschmidt, M R Cooper.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Pretoria University, South Africa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I Falkson.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Royal Marsden NHS Trust, London and Sutton,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A</a:t>
                      </a:r>
                      <a:r>
                        <a:rPr kumimoji="0" lang="zh-CN" altLang="en-US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SimSun" pitchFamily="2" charset="-122"/>
                          <a:cs typeface="Arial" charset="0"/>
                        </a:rPr>
                        <a:t>’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Hern, S Ashley, M Dowsett, A Makris, T J Powles, I E Smith, J R Yarnold.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 George’s Hospital, London,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C Gazet.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 George Hospital, Sydney, Australia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Browne, P Graham.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 Luke’s Hospital, Dublin, Ireland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Corcoran.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Sardinia Oncology Hospital A Businico, Cagliari, Sardinia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Deshpande,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di Martino.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SASIB International Trialists, Cape Town, South Africa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P Douglas, A Hacking,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Host, A Lindtner, G Notter.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Saskatchewan Cancer Foundation, Regina, Canada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J S Bryant, G H Ewing, L A Firth, J L Krushen-Kosloski.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Scandinavian Adjuvant Chemotherapy Study Group, Oslo, Norway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Nissen-Meyer.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 Sweden Breast Cancer Group, Lund,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Anderson,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 Killander, P Malmstrom, L Ryden.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South-East Sweden Breast Cancer Group, Linköping, Sweden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L-G Arnesson, J Carstensen, M Dufmats, H Fohlin, B Nordenskjold, M Soderberg.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South-Eastern Cancer Study Group and Alabama Breast Cancer Project, Birmingham, AL,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T Carpenter.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Southampton Oncology Centre,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 Murray, G T Royle, P D Simmonds.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Southwest Oncology Group, San Antonio, TX,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Albain, W Barlow, J Crowley, D Hayes,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Gralow, S Green, G Hortobagyi, R Livingston, S Martino, C K Osborne, P M Ravdin.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Stockholm Breast Cancer Study Group, Sweden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Adolfsson, J Bergh, T Bondesson, F Celebioglu,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Dahlberg, T Fornander, I Fredriksson, J Frisell, E Goransson, M Iiristo, U Johansson,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 Lenner, L Lofgren, P Nikolaidis, L Perbeck, S Rotstein, K Sandelin, L Skoog, G Svane, E af Trampe, C Wadstrom.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Swiss Group for Clinical Cancer Research (SAKK), Bern, and OSAKO,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St Gallen, Switzerland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Castiglione, A Goldhirsch, R Maibach, H J Senn, B Thurlimann.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Tampere University Hospital, Finland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Hakama, K Holli, J Isola, K Rouhento, R Saaristo.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Tel Aviv University, Israel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Brenner, A Hercbergs.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The High-Dose Chemotherapy for Breast Cancer Study Group (PEGASE), France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L Martin, H Roche.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Tokyo Cancer Institute Hospital, Japan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Yoshimoto.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Toronto-Edmonton Breast Cancer Study Group, Canada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H G Paterson, K I Pritchard.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Toronto Princess Margaret Hospital, Canada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Fyles, J W Meakin, T Panzarella, K I Pritchard.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Tunis Institut Salah Azaiz, Tunisia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Bahi.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UK Multicentre Cancer Chemotherapy Study Group, London,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Reid, M Spittle.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UK/ANZ DCIS Trial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Bishop, N J Bundred,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Cuzick, I O Ellis, I S Fentiman, J F Forbes, S Forsyth, W D George, S E Pinder, I Sestak.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UK/Asia Collaborative Breast Cancer Group, London,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 P Deutsch, R Gray, D L W Kwong,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 R Pai, R Peto, F Senanayake.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and Istituto Nazionale per la Ricerca sul Cancro, Genoa, Italy on behalf of GROCTA trialists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F Boccardo, A Rubagotti.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College London,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 Baum, S Forsyth, A Hackshaw, J Houghton, J Ledermann, K Monson, JS Tobias.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Federico II, Naples, Italy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Carlomagno, M De Laurentiis, S De Placido.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of Edinburgh,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Williams.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of Michigan,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D Hayes, L J Pierce.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of Texas MD Anderson Cancer Center, Houston, TX,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K Broglio, A U Buzdar.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University of Wisconsin,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R Love.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Uppsala-Örebro Breast Cancer Study Group, Sweden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J Ahlgren, H Garmo, L Holmberg, G Liljegren, H Lindman, F Warnberg.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US Oncology, Houston,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 Asmar, S E Jones.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West German Study Group (WSG), Germany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O Gluz, N Harbeck, </a:t>
                      </a:r>
                    </a:p>
                    <a:p>
                      <a:pPr marL="0" marR="0" lvl="0" indent="0" algn="l" defTabSz="1042988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 Liedtke, U Nitz.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West of Scotland Breast Trial Group, Glasgow, UK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Litton.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West Sweden Breast Cancer Study Group, Gothenburg, Sweden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A Wallgren, P Karlsson, B K Linderholm.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Western Cancer Study Group, Torrance, CA, USA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R T Chlebowski. </a:t>
                      </a:r>
                      <a:r>
                        <a:rPr kumimoji="0" lang="en-GB" sz="7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Würzburg University, Germany </a:t>
                      </a:r>
                      <a:r>
                        <a:rPr kumimoji="0" lang="en-GB" sz="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H Caffier.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470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ctrTitle"/>
          </p:nvPr>
        </p:nvSpPr>
        <p:spPr>
          <a:xfrm>
            <a:off x="306388" y="1044575"/>
            <a:ext cx="10225087" cy="3240088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Arial" charset="0"/>
                <a:cs typeface="Arial" charset="0"/>
              </a:rPr>
              <a:t>Comparisons between different polychemo-</a:t>
            </a:r>
            <a:br>
              <a:rPr lang="en-GB" sz="3200" b="1" smtClean="0">
                <a:latin typeface="Arial" charset="0"/>
                <a:cs typeface="Arial" charset="0"/>
              </a:rPr>
            </a:br>
            <a:r>
              <a:rPr lang="en-GB" sz="3200" b="1" smtClean="0">
                <a:latin typeface="Arial" charset="0"/>
                <a:cs typeface="Arial" charset="0"/>
              </a:rPr>
              <a:t>therapy regimens for early breast cancer:</a:t>
            </a:r>
            <a:r>
              <a:rPr lang="en-GB" sz="4000" b="1" smtClean="0">
                <a:latin typeface="Arial" charset="0"/>
                <a:cs typeface="Arial" charset="0"/>
              </a:rPr>
              <a:t> </a:t>
            </a:r>
            <a:br>
              <a:rPr lang="en-GB" sz="4000" b="1" smtClean="0">
                <a:latin typeface="Arial" charset="0"/>
                <a:cs typeface="Arial" charset="0"/>
              </a:rPr>
            </a:br>
            <a:r>
              <a:rPr lang="en-GB" sz="1400" b="1" smtClean="0">
                <a:latin typeface="Arial" charset="0"/>
                <a:cs typeface="Arial" charset="0"/>
              </a:rPr>
              <a:t> </a:t>
            </a:r>
            <a:r>
              <a:rPr lang="en-GB" sz="4000" b="1" smtClean="0">
                <a:latin typeface="Arial" charset="0"/>
                <a:cs typeface="Arial" charset="0"/>
              </a:rPr>
              <a:t/>
            </a:r>
            <a:br>
              <a:rPr lang="en-GB" sz="4000" b="1" smtClean="0">
                <a:latin typeface="Arial" charset="0"/>
                <a:cs typeface="Arial" charset="0"/>
              </a:rPr>
            </a:br>
            <a:r>
              <a:rPr lang="en-GB" sz="3200" b="1" smtClean="0">
                <a:latin typeface="Arial" charset="0"/>
                <a:cs typeface="Arial" charset="0"/>
              </a:rPr>
              <a:t>meta-analyses of long-term outcome among</a:t>
            </a:r>
            <a:br>
              <a:rPr lang="en-GB" sz="3200" b="1" smtClean="0">
                <a:latin typeface="Arial" charset="0"/>
                <a:cs typeface="Arial" charset="0"/>
              </a:rPr>
            </a:br>
            <a:r>
              <a:rPr lang="en-GB" sz="3200" b="1" smtClean="0">
                <a:latin typeface="Arial" charset="0"/>
                <a:cs typeface="Arial" charset="0"/>
              </a:rPr>
              <a:t>100,000 women in 123 randomised trials</a:t>
            </a:r>
            <a:endParaRPr lang="en-GB" sz="3200" smtClean="0">
              <a:latin typeface="Arial" charset="0"/>
              <a:cs typeface="Arial" charset="0"/>
            </a:endParaRPr>
          </a:p>
        </p:txBody>
      </p:sp>
      <p:sp>
        <p:nvSpPr>
          <p:cNvPr id="20482" name="Subtitle 2"/>
          <p:cNvSpPr>
            <a:spLocks noGrp="1"/>
          </p:cNvSpPr>
          <p:nvPr>
            <p:ph type="subTitle" idx="1"/>
          </p:nvPr>
        </p:nvSpPr>
        <p:spPr>
          <a:xfrm>
            <a:off x="306388" y="5005388"/>
            <a:ext cx="10153650" cy="20875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rgbClr val="B60014"/>
                </a:solidFill>
                <a:latin typeface="Shaker2Lancet-Italic"/>
              </a:rPr>
              <a:t>Early Breast Cancer Trialists’ Collaborative Group (EBCTCG)</a:t>
            </a:r>
            <a:endParaRPr lang="en-GB" sz="2800" b="1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Published online December 6, 2011 in The Lancet</a:t>
            </a:r>
          </a:p>
          <a:p>
            <a:pPr eaLnBrk="1" hangingPunct="1">
              <a:lnSpc>
                <a:spcPct val="80000"/>
              </a:lnSpc>
            </a:pPr>
            <a:endParaRPr lang="en-GB" sz="28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DOI:10.1016/S0140-6736(11)61625-5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550" y="127000"/>
            <a:ext cx="10274300" cy="1666875"/>
          </a:xfrm>
        </p:spPr>
        <p:txBody>
          <a:bodyPr/>
          <a:lstStyle/>
          <a:p>
            <a:pPr eaLnBrk="1" hangingPunct="1"/>
            <a:r>
              <a:rPr lang="en-GB" sz="3300" b="1" smtClean="0">
                <a:latin typeface="Arial" charset="0"/>
                <a:cs typeface="Arial" charset="0"/>
              </a:rPr>
              <a:t>Direct and </a:t>
            </a:r>
            <a:r>
              <a:rPr lang="en-GB" sz="3200" b="1" smtClean="0">
                <a:latin typeface="Arial" charset="0"/>
                <a:cs typeface="Arial" charset="0"/>
              </a:rPr>
              <a:t>indirect</a:t>
            </a:r>
            <a:r>
              <a:rPr lang="en-GB" sz="3300" b="1" smtClean="0">
                <a:latin typeface="Arial" charset="0"/>
                <a:cs typeface="Arial" charset="0"/>
              </a:rPr>
              <a:t> comparisons between </a:t>
            </a:r>
            <a:br>
              <a:rPr lang="en-GB" sz="3300" b="1" smtClean="0">
                <a:latin typeface="Arial" charset="0"/>
                <a:cs typeface="Arial" charset="0"/>
              </a:rPr>
            </a:br>
            <a:r>
              <a:rPr lang="en-GB" sz="3200" b="1" smtClean="0">
                <a:latin typeface="Arial" charset="0"/>
                <a:cs typeface="Arial" charset="0"/>
              </a:rPr>
              <a:t>different polychemotherapy regimens,</a:t>
            </a:r>
            <a:br>
              <a:rPr lang="en-GB" sz="3200" b="1" smtClean="0">
                <a:latin typeface="Arial" charset="0"/>
                <a:cs typeface="Arial" charset="0"/>
              </a:rPr>
            </a:br>
            <a:r>
              <a:rPr lang="en-GB" sz="3200" b="1" smtClean="0">
                <a:latin typeface="Arial" charset="0"/>
                <a:cs typeface="Arial" charset="0"/>
              </a:rPr>
              <a:t>based on ~100,000 randomised women</a:t>
            </a:r>
            <a:r>
              <a:rPr lang="en-GB" sz="3300" b="1" smtClean="0">
                <a:latin typeface="Arial" charset="0"/>
                <a:cs typeface="Arial" charset="0"/>
              </a:rPr>
              <a:t> </a:t>
            </a:r>
            <a:endParaRPr lang="en-US" sz="3300" b="1" smtClean="0">
              <a:latin typeface="Arial" charset="0"/>
              <a:cs typeface="Arial" charset="0"/>
            </a:endParaRP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124075"/>
            <a:ext cx="10460038" cy="5160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45,000</a:t>
            </a:r>
            <a:r>
              <a:rPr lang="en-GB" sz="2800" b="1" smtClean="0">
                <a:solidFill>
                  <a:srgbClr val="898989"/>
                </a:solidFill>
                <a:latin typeface="Arial" charset="0"/>
                <a:cs typeface="Arial" charset="0"/>
              </a:rPr>
              <a:t> </a:t>
            </a:r>
            <a:r>
              <a:rPr lang="en-GB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taxane vs no taxane*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(44,000 with anthracycline in both arms)</a:t>
            </a:r>
          </a:p>
          <a:p>
            <a:pPr eaLnBrk="1" hangingPunct="1">
              <a:lnSpc>
                <a:spcPct val="80000"/>
              </a:lnSpc>
            </a:pPr>
            <a:endParaRPr lang="en-GB" sz="100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22,000</a:t>
            </a:r>
            <a:r>
              <a:rPr lang="en-GB" sz="2800" b="1" smtClean="0">
                <a:solidFill>
                  <a:srgbClr val="898989"/>
                </a:solidFill>
                <a:latin typeface="Arial" charset="0"/>
                <a:cs typeface="Arial" charset="0"/>
              </a:rPr>
              <a:t> </a:t>
            </a:r>
            <a:r>
              <a:rPr lang="en-GB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anthracycline vs CMF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(18,000 vs “standard” CMF)</a:t>
            </a:r>
          </a:p>
          <a:p>
            <a:pPr eaLnBrk="1" hangingPunct="1">
              <a:lnSpc>
                <a:spcPct val="80000"/>
              </a:lnSpc>
            </a:pPr>
            <a:endParaRPr lang="en-GB" sz="100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5,000</a:t>
            </a:r>
            <a:r>
              <a:rPr lang="en-GB" sz="2800" b="1" smtClean="0">
                <a:solidFill>
                  <a:srgbClr val="898989"/>
                </a:solidFill>
                <a:latin typeface="Arial" charset="0"/>
                <a:cs typeface="Arial" charset="0"/>
              </a:rPr>
              <a:t> </a:t>
            </a:r>
            <a:r>
              <a:rPr lang="en-GB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more vs less anthracycline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(2000 comparing currently relevant doses)</a:t>
            </a:r>
          </a:p>
          <a:p>
            <a:pPr eaLnBrk="1" hangingPunct="1">
              <a:lnSpc>
                <a:spcPct val="80000"/>
              </a:lnSpc>
            </a:pPr>
            <a:endParaRPr lang="en-GB" sz="100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31,000</a:t>
            </a:r>
            <a:r>
              <a:rPr lang="en-GB" sz="2800" b="1" smtClean="0">
                <a:solidFill>
                  <a:srgbClr val="898989"/>
                </a:solidFill>
                <a:latin typeface="Arial" charset="0"/>
                <a:cs typeface="Arial" charset="0"/>
              </a:rPr>
              <a:t> </a:t>
            </a:r>
            <a:r>
              <a:rPr lang="en-GB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polychemotherapy vs no adjuvant chemo</a:t>
            </a: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(13,000 CMF vs Nil; 10,000 anthr.-based regimen vs Nil)</a:t>
            </a:r>
          </a:p>
          <a:p>
            <a:pPr eaLnBrk="1" hangingPunct="1">
              <a:lnSpc>
                <a:spcPct val="80000"/>
              </a:lnSpc>
            </a:pPr>
            <a:endParaRPr lang="en-GB" sz="25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* Excludes trials of one taxane regimen vs another</a:t>
            </a:r>
            <a:endParaRPr lang="en-US" sz="280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00100" y="368300"/>
            <a:ext cx="9090025" cy="1268413"/>
          </a:xfrm>
        </p:spPr>
        <p:txBody>
          <a:bodyPr/>
          <a:lstStyle/>
          <a:p>
            <a:pPr eaLnBrk="1" hangingPunct="1"/>
            <a:r>
              <a:rPr lang="en-GB" sz="3200" b="1" smtClean="0">
                <a:latin typeface="Arial" charset="0"/>
                <a:cs typeface="Arial" charset="0"/>
              </a:rPr>
              <a:t>Taxane trials</a:t>
            </a:r>
            <a:endParaRPr lang="en-US" sz="3200" b="1" smtClean="0">
              <a:latin typeface="Arial" charset="0"/>
              <a:cs typeface="Arial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31825" y="1795463"/>
            <a:ext cx="9347200" cy="5319712"/>
          </a:xfrm>
        </p:spPr>
        <p:txBody>
          <a:bodyPr/>
          <a:lstStyle/>
          <a:p>
            <a:pPr eaLnBrk="1" hangingPunct="1"/>
            <a:r>
              <a:rPr lang="en-GB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Data on 44,000 women in randomised trials of a</a:t>
            </a:r>
          </a:p>
          <a:p>
            <a:pPr eaLnBrk="1" hangingPunct="1"/>
            <a:r>
              <a:rPr lang="en-GB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taxane-plus-anthracycline-based regimen vs the</a:t>
            </a:r>
          </a:p>
          <a:p>
            <a:pPr eaLnBrk="1" hangingPunct="1"/>
            <a:r>
              <a:rPr lang="en-GB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SAME, or MORE, non-taxane chemotherapy</a:t>
            </a:r>
          </a:p>
          <a:p>
            <a:pPr eaLnBrk="1" hangingPunct="1"/>
            <a:endParaRPr lang="en-GB" sz="1100" smtClean="0">
              <a:solidFill>
                <a:srgbClr val="898989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11,000</a:t>
            </a:r>
            <a:r>
              <a:rPr lang="en-GB" sz="2800" b="1" smtClean="0">
                <a:solidFill>
                  <a:srgbClr val="898989"/>
                </a:solidFill>
                <a:latin typeface="Arial" charset="0"/>
                <a:cs typeface="Arial" charset="0"/>
              </a:rPr>
              <a:t> </a:t>
            </a:r>
            <a:r>
              <a:rPr lang="en-GB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in trials where the non-taxane regimen was  the SAME, and </a:t>
            </a:r>
            <a:r>
              <a:rPr lang="en-GB" sz="28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33,000</a:t>
            </a:r>
            <a:r>
              <a:rPr lang="en-GB" sz="2800" b="1" smtClean="0">
                <a:solidFill>
                  <a:srgbClr val="898989"/>
                </a:solidFill>
                <a:latin typeface="Arial" charset="0"/>
                <a:cs typeface="Arial" charset="0"/>
              </a:rPr>
              <a:t> </a:t>
            </a:r>
            <a:r>
              <a:rPr lang="en-GB" sz="2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in trials where it was MORE</a:t>
            </a:r>
            <a:endParaRPr lang="en-US" sz="28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en-GB" sz="270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en-GB" sz="270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GB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[15% node-negative; mean follow-up only 5 years;</a:t>
            </a:r>
          </a:p>
          <a:p>
            <a:pPr eaLnBrk="1" hangingPunct="1"/>
            <a:r>
              <a:rPr lang="en-GB" sz="2800" smtClean="0">
                <a:solidFill>
                  <a:schemeClr val="tx1"/>
                </a:solidFill>
                <a:latin typeface="Arial" charset="0"/>
                <a:cs typeface="Arial" charset="0"/>
              </a:rPr>
              <a:t> mean recurrence rate about 5% per year]</a:t>
            </a:r>
          </a:p>
        </p:txBody>
      </p:sp>
      <p:sp>
        <p:nvSpPr>
          <p:cNvPr id="22531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p5.tif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4825" y="901700"/>
            <a:ext cx="9648825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 txBox="1">
            <a:spLocks noChangeArrowheads="1"/>
          </p:cNvSpPr>
          <p:nvPr/>
        </p:nvSpPr>
        <p:spPr bwMode="auto">
          <a:xfrm>
            <a:off x="0" y="107950"/>
            <a:ext cx="1069340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Taxane-plus-anthracycline-based regimens vs</a:t>
            </a:r>
          </a:p>
          <a:p>
            <a:pPr algn="ctr"/>
            <a:r>
              <a:rPr lang="en-GB" sz="2400" b="1">
                <a:solidFill>
                  <a:srgbClr val="800000"/>
                </a:solidFill>
                <a:cs typeface="Times New Roman" pitchFamily="18" charset="0"/>
              </a:rPr>
              <a:t> (L) the SAME, or (R) MORE, non-taxane chemo. </a:t>
            </a:r>
            <a:endParaRPr lang="en-US" sz="2400" b="1"/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7785100" y="7148513"/>
            <a:ext cx="29083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en-GB"/>
              <a:t>EBCTCG, Lancet 2011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ppt63.tmp</Template>
  <TotalTime>1554</TotalTime>
  <Words>3650</Words>
  <Application>Microsoft Office PowerPoint</Application>
  <PresentationFormat>Custom</PresentationFormat>
  <Paragraphs>278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Arial</vt:lpstr>
      <vt:lpstr>Calibri</vt:lpstr>
      <vt:lpstr>Tahoma</vt:lpstr>
      <vt:lpstr>Times New Roman</vt:lpstr>
      <vt:lpstr>SimSun</vt:lpstr>
      <vt:lpstr>Shaker2Lancet-Italic</vt:lpstr>
      <vt:lpstr>Office Theme</vt:lpstr>
      <vt:lpstr>Slide 1</vt:lpstr>
      <vt:lpstr>Slide 2</vt:lpstr>
      <vt:lpstr>Reliable assessment of MODERATE  differences in LONG-TERM survival  by the 5-yearly worldwide overview  (with tens of thousands randomised)  </vt:lpstr>
      <vt:lpstr>Slide 4</vt:lpstr>
      <vt:lpstr>Slide 5</vt:lpstr>
      <vt:lpstr>Comparisons between different polychemo- therapy regimens for early breast cancer:    meta-analyses of long-term outcome among 100,000 women in 123 randomised trials</vt:lpstr>
      <vt:lpstr>Direct and indirect comparisons between  different polychemotherapy regimens, based on ~100,000 randomised women </vt:lpstr>
      <vt:lpstr>Taxane trials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Comparisons between different polychemotherapy regimens  for early breast cancer:  meta-analyses of long-term outcome among 100 000 women  in 123 randomised trials</dc:title>
  <dc:creator>panhc</dc:creator>
  <cp:lastModifiedBy> </cp:lastModifiedBy>
  <cp:revision>150</cp:revision>
  <dcterms:created xsi:type="dcterms:W3CDTF">2011-11-28T11:14:53Z</dcterms:created>
  <dcterms:modified xsi:type="dcterms:W3CDTF">2011-12-01T16:16:45Z</dcterms:modified>
</cp:coreProperties>
</file>