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9" r:id="rId2"/>
    <p:sldId id="320" r:id="rId3"/>
    <p:sldId id="259" r:id="rId4"/>
    <p:sldId id="297" r:id="rId5"/>
    <p:sldId id="298" r:id="rId6"/>
    <p:sldId id="299" r:id="rId7"/>
    <p:sldId id="300" r:id="rId8"/>
    <p:sldId id="301" r:id="rId9"/>
    <p:sldId id="302" r:id="rId10"/>
    <p:sldId id="303" r:id="rId11"/>
    <p:sldId id="304" r:id="rId12"/>
    <p:sldId id="296" r:id="rId13"/>
    <p:sldId id="307" r:id="rId14"/>
    <p:sldId id="284" r:id="rId15"/>
    <p:sldId id="306" r:id="rId16"/>
    <p:sldId id="308" r:id="rId17"/>
    <p:sldId id="292" r:id="rId18"/>
    <p:sldId id="293" r:id="rId19"/>
    <p:sldId id="309" r:id="rId20"/>
    <p:sldId id="310" r:id="rId21"/>
    <p:sldId id="312" r:id="rId22"/>
    <p:sldId id="311" r:id="rId23"/>
    <p:sldId id="314" r:id="rId24"/>
    <p:sldId id="286" r:id="rId25"/>
    <p:sldId id="322" r:id="rId26"/>
    <p:sldId id="32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130" d="100"/>
          <a:sy n="130" d="100"/>
        </p:scale>
        <p:origin x="-990"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75130-629C-4EC1-B8F6-7F58B145F959}" type="datetimeFigureOut">
              <a:rPr lang="en-GB" smtClean="0"/>
              <a:t>24/09/2015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155AF-6B46-4088-A11B-4ADE6F68C1A3}" type="slidenum">
              <a:rPr lang="en-GB" smtClean="0"/>
              <a:t>‹#›</a:t>
            </a:fld>
            <a:endParaRPr lang="en-GB"/>
          </a:p>
        </p:txBody>
      </p:sp>
    </p:spTree>
    <p:extLst>
      <p:ext uri="{BB962C8B-B14F-4D97-AF65-F5344CB8AC3E}">
        <p14:creationId xmlns:p14="http://schemas.microsoft.com/office/powerpoint/2010/main" val="134487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624992-8DBD-4036-8E83-F11C8680396C}"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129961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624992-8DBD-4036-8E83-F11C8680396C}"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34043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624992-8DBD-4036-8E83-F11C8680396C}"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99416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624992-8DBD-4036-8E83-F11C8680396C}"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312169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24992-8DBD-4036-8E83-F11C8680396C}"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393491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624992-8DBD-4036-8E83-F11C8680396C}" type="datetimeFigureOut">
              <a:rPr lang="en-GB" smtClean="0"/>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193004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624992-8DBD-4036-8E83-F11C8680396C}" type="datetimeFigureOut">
              <a:rPr lang="en-GB" smtClean="0"/>
              <a:t>24/09/2015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393348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624992-8DBD-4036-8E83-F11C8680396C}" type="datetimeFigureOut">
              <a:rPr lang="en-GB" smtClean="0"/>
              <a:t>24/09/2015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130440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24992-8DBD-4036-8E83-F11C8680396C}" type="datetimeFigureOut">
              <a:rPr lang="en-GB" smtClean="0"/>
              <a:t>24/09/2015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321510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24992-8DBD-4036-8E83-F11C8680396C}" type="datetimeFigureOut">
              <a:rPr lang="en-GB" smtClean="0"/>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319984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24992-8DBD-4036-8E83-F11C8680396C}" type="datetimeFigureOut">
              <a:rPr lang="en-GB" smtClean="0"/>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ADD07F-608B-472E-B07A-8DB1E0EA1A95}" type="slidenum">
              <a:rPr lang="en-GB" smtClean="0"/>
              <a:t>‹#›</a:t>
            </a:fld>
            <a:endParaRPr lang="en-GB"/>
          </a:p>
        </p:txBody>
      </p:sp>
    </p:spTree>
    <p:extLst>
      <p:ext uri="{BB962C8B-B14F-4D97-AF65-F5344CB8AC3E}">
        <p14:creationId xmlns:p14="http://schemas.microsoft.com/office/powerpoint/2010/main" val="418685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24992-8DBD-4036-8E83-F11C8680396C}" type="datetimeFigureOut">
              <a:rPr lang="en-GB" smtClean="0"/>
              <a:t>24/09/2015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DD07F-608B-472E-B07A-8DB1E0EA1A95}" type="slidenum">
              <a:rPr lang="en-GB" smtClean="0"/>
              <a:t>‹#›</a:t>
            </a:fld>
            <a:endParaRPr lang="en-GB"/>
          </a:p>
        </p:txBody>
      </p:sp>
    </p:spTree>
    <p:extLst>
      <p:ext uri="{BB962C8B-B14F-4D97-AF65-F5344CB8AC3E}">
        <p14:creationId xmlns:p14="http://schemas.microsoft.com/office/powerpoint/2010/main" val="188673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lance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941168"/>
            <a:ext cx="8640960" cy="1752600"/>
          </a:xfrm>
        </p:spPr>
        <p:txBody>
          <a:bodyPr>
            <a:noAutofit/>
          </a:bodyPr>
          <a:lstStyle/>
          <a:p>
            <a:r>
              <a:rPr lang="en-GB" sz="2800" dirty="0" smtClean="0">
                <a:hlinkClick r:id="rId2"/>
              </a:rPr>
              <a:t>www.thelancet.com</a:t>
            </a:r>
            <a:r>
              <a:rPr lang="en-GB" sz="2800" dirty="0" smtClean="0"/>
              <a:t> </a:t>
            </a:r>
            <a:endParaRPr lang="en-GB" sz="2800" dirty="0" smtClean="0">
              <a:solidFill>
                <a:schemeClr val="tx2"/>
              </a:solidFill>
            </a:endParaRPr>
          </a:p>
          <a:p>
            <a:r>
              <a:rPr lang="en-GB" sz="2800" b="1" dirty="0"/>
              <a:t>Published online July 24, 2015</a:t>
            </a:r>
            <a:endParaRPr lang="en-GB" sz="2800" dirty="0" smtClean="0">
              <a:solidFill>
                <a:schemeClr val="tx2"/>
              </a:solidFill>
            </a:endParaRPr>
          </a:p>
          <a:p>
            <a:r>
              <a:rPr lang="en-GB" sz="2800" b="1" dirty="0" smtClean="0"/>
              <a:t>http</a:t>
            </a:r>
            <a:r>
              <a:rPr lang="en-GB" sz="2800" b="1" dirty="0"/>
              <a:t>://dx.doi.org/10.1016/S0140-6736(15)61074-1 </a:t>
            </a:r>
            <a:endParaRPr lang="en-GB" sz="2800" dirty="0"/>
          </a:p>
        </p:txBody>
      </p:sp>
      <p:sp>
        <p:nvSpPr>
          <p:cNvPr id="7" name="Rectangle 6"/>
          <p:cNvSpPr/>
          <p:nvPr/>
        </p:nvSpPr>
        <p:spPr>
          <a:xfrm>
            <a:off x="147018" y="980728"/>
            <a:ext cx="8712968" cy="2816156"/>
          </a:xfrm>
          <a:prstGeom prst="rect">
            <a:avLst/>
          </a:prstGeom>
        </p:spPr>
        <p:txBody>
          <a:bodyPr wrap="square">
            <a:spAutoFit/>
          </a:bodyPr>
          <a:lstStyle/>
          <a:p>
            <a:pPr algn="ctr"/>
            <a:r>
              <a:rPr lang="en-GB" sz="3600" b="1" dirty="0" smtClean="0"/>
              <a:t>Aromatase </a:t>
            </a:r>
            <a:r>
              <a:rPr lang="en-GB" sz="3600" b="1" dirty="0"/>
              <a:t>inhibitors versus tamoxifen in early breast cancer: patient-level meta-analysis of the randomised trials. </a:t>
            </a:r>
            <a:endParaRPr lang="en-GB" sz="3600" dirty="0"/>
          </a:p>
          <a:p>
            <a:pPr algn="ctr">
              <a:spcBef>
                <a:spcPts val="600"/>
              </a:spcBef>
            </a:pPr>
            <a:r>
              <a:rPr lang="en-GB" sz="3200" i="1" dirty="0">
                <a:solidFill>
                  <a:srgbClr val="B20738"/>
                </a:solidFill>
              </a:rPr>
              <a:t>Early Breast Cancer Trialists’ Collaborative Group (EBCTCG</a:t>
            </a:r>
            <a:r>
              <a:rPr lang="en-GB" sz="3200" i="1" dirty="0" smtClean="0">
                <a:solidFill>
                  <a:srgbClr val="B20738"/>
                </a:solidFill>
              </a:rPr>
              <a:t>)</a:t>
            </a:r>
            <a:endParaRPr lang="en-GB" sz="3200" dirty="0">
              <a:solidFill>
                <a:srgbClr val="000000"/>
              </a:solidFill>
            </a:endParaRPr>
          </a:p>
        </p:txBody>
      </p:sp>
      <p:pic>
        <p:nvPicPr>
          <p:cNvPr id="1026" name="Picture 2" descr="The Lance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267" y="4149080"/>
            <a:ext cx="4212469" cy="65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85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9228"/>
            <a:ext cx="9144000" cy="901540"/>
          </a:xfrm>
        </p:spPr>
        <p:txBody>
          <a:bodyPr>
            <a:noAutofit/>
          </a:bodyPr>
          <a:lstStyle/>
          <a:p>
            <a:r>
              <a:rPr lang="en-GB" sz="3900" b="1" dirty="0" smtClean="0">
                <a:solidFill>
                  <a:schemeClr val="tx2"/>
                </a:solidFill>
              </a:rPr>
              <a:t>[B] AI </a:t>
            </a:r>
            <a:r>
              <a:rPr lang="en-GB" sz="3900" b="1" dirty="0">
                <a:solidFill>
                  <a:schemeClr val="tx2"/>
                </a:solidFill>
              </a:rPr>
              <a:t>(5 </a:t>
            </a:r>
            <a:r>
              <a:rPr lang="en-GB" sz="3900" b="1" dirty="0" err="1">
                <a:solidFill>
                  <a:schemeClr val="tx2"/>
                </a:solidFill>
              </a:rPr>
              <a:t>yrs</a:t>
            </a:r>
            <a:r>
              <a:rPr lang="en-GB" sz="3900" b="1" dirty="0">
                <a:solidFill>
                  <a:schemeClr val="tx2"/>
                </a:solidFill>
              </a:rPr>
              <a:t>) vs Tam to </a:t>
            </a:r>
            <a:r>
              <a:rPr lang="en-GB" sz="3900" b="1" dirty="0" err="1">
                <a:solidFill>
                  <a:schemeClr val="tx2"/>
                </a:solidFill>
              </a:rPr>
              <a:t>yr</a:t>
            </a:r>
            <a:r>
              <a:rPr lang="en-GB" sz="3900" b="1" dirty="0">
                <a:solidFill>
                  <a:schemeClr val="tx2"/>
                </a:solidFill>
              </a:rPr>
              <a:t> 2-3 then AI to </a:t>
            </a:r>
            <a:r>
              <a:rPr lang="en-GB" sz="3900" b="1" dirty="0" err="1" smtClean="0">
                <a:solidFill>
                  <a:schemeClr val="tx2"/>
                </a:solidFill>
              </a:rPr>
              <a:t>yr</a:t>
            </a:r>
            <a:r>
              <a:rPr lang="en-GB" sz="3900" b="1" dirty="0" smtClean="0">
                <a:solidFill>
                  <a:schemeClr val="tx2"/>
                </a:solidFill>
              </a:rPr>
              <a:t> </a:t>
            </a:r>
            <a:r>
              <a:rPr lang="en-GB" sz="3900" b="1" dirty="0">
                <a:solidFill>
                  <a:schemeClr val="tx2"/>
                </a:solidFill>
              </a:rPr>
              <a:t>5</a:t>
            </a:r>
            <a:r>
              <a:rPr lang="en-GB" sz="3900" b="1" dirty="0" smtClean="0">
                <a:solidFill>
                  <a:schemeClr val="tx2"/>
                </a:solidFill>
              </a:rPr>
              <a:t/>
            </a:r>
            <a:br>
              <a:rPr lang="en-GB" sz="3900" b="1" dirty="0" smtClean="0">
                <a:solidFill>
                  <a:schemeClr val="tx2"/>
                </a:solidFill>
              </a:rPr>
            </a:br>
            <a:r>
              <a:rPr lang="en-GB" sz="3900" b="1" dirty="0" smtClean="0">
                <a:solidFill>
                  <a:schemeClr val="tx2"/>
                </a:solidFill>
              </a:rPr>
              <a:t>Recurrence by follow-up period</a:t>
            </a:r>
            <a:endParaRPr lang="en-GB" sz="3900" b="1" dirty="0">
              <a:solidFill>
                <a:schemeClr val="tx2"/>
              </a:solidFill>
            </a:endParaRPr>
          </a:p>
        </p:txBody>
      </p:sp>
      <p:cxnSp>
        <p:nvCxnSpPr>
          <p:cNvPr id="5" name="Straight Connector 4"/>
          <p:cNvCxnSpPr/>
          <p:nvPr/>
        </p:nvCxnSpPr>
        <p:spPr>
          <a:xfrm>
            <a:off x="0" y="162880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45" y="1772816"/>
            <a:ext cx="7968887" cy="479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406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728192"/>
          </a:xfrm>
        </p:spPr>
        <p:txBody>
          <a:bodyPr>
            <a:noAutofit/>
          </a:bodyPr>
          <a:lstStyle/>
          <a:p>
            <a:r>
              <a:rPr lang="en-GB" sz="3700" b="1" dirty="0" smtClean="0">
                <a:solidFill>
                  <a:schemeClr val="tx2"/>
                </a:solidFill>
              </a:rPr>
              <a:t>[C] Tam </a:t>
            </a:r>
            <a:r>
              <a:rPr lang="en-GB" sz="3700" b="1" dirty="0">
                <a:solidFill>
                  <a:schemeClr val="tx2"/>
                </a:solidFill>
              </a:rPr>
              <a:t>to </a:t>
            </a:r>
            <a:r>
              <a:rPr lang="en-GB" sz="3700" b="1" dirty="0" err="1">
                <a:solidFill>
                  <a:schemeClr val="tx2"/>
                </a:solidFill>
              </a:rPr>
              <a:t>yr</a:t>
            </a:r>
            <a:r>
              <a:rPr lang="en-GB" sz="3700" b="1" dirty="0">
                <a:solidFill>
                  <a:schemeClr val="tx2"/>
                </a:solidFill>
              </a:rPr>
              <a:t> 2-3 then AI to </a:t>
            </a:r>
            <a:r>
              <a:rPr lang="en-GB" sz="3700" b="1" dirty="0" err="1">
                <a:solidFill>
                  <a:schemeClr val="tx2"/>
                </a:solidFill>
              </a:rPr>
              <a:t>yr</a:t>
            </a:r>
            <a:r>
              <a:rPr lang="en-GB" sz="3700" b="1" dirty="0">
                <a:solidFill>
                  <a:schemeClr val="tx2"/>
                </a:solidFill>
              </a:rPr>
              <a:t> 5 vs Tam (5 </a:t>
            </a:r>
            <a:r>
              <a:rPr lang="en-GB" sz="3700" b="1" dirty="0" err="1">
                <a:solidFill>
                  <a:schemeClr val="tx2"/>
                </a:solidFill>
              </a:rPr>
              <a:t>yrs</a:t>
            </a:r>
            <a:r>
              <a:rPr lang="en-GB" sz="3700" b="1" dirty="0">
                <a:solidFill>
                  <a:schemeClr val="tx2"/>
                </a:solidFill>
              </a:rPr>
              <a:t>)</a:t>
            </a:r>
            <a:r>
              <a:rPr lang="en-GB" sz="3700" b="1" dirty="0" smtClean="0">
                <a:solidFill>
                  <a:schemeClr val="tx2"/>
                </a:solidFill>
              </a:rPr>
              <a:t/>
            </a:r>
            <a:br>
              <a:rPr lang="en-GB" sz="3700" b="1" dirty="0" smtClean="0">
                <a:solidFill>
                  <a:schemeClr val="tx2"/>
                </a:solidFill>
              </a:rPr>
            </a:br>
            <a:r>
              <a:rPr lang="en-GB" sz="3700" b="1" dirty="0" smtClean="0">
                <a:solidFill>
                  <a:schemeClr val="tx2"/>
                </a:solidFill>
              </a:rPr>
              <a:t>Recurrence by follow-up period</a:t>
            </a:r>
            <a:endParaRPr lang="en-GB" sz="3700" b="1" dirty="0">
              <a:solidFill>
                <a:schemeClr val="tx2"/>
              </a:solidFill>
            </a:endParaRPr>
          </a:p>
        </p:txBody>
      </p:sp>
      <p:cxnSp>
        <p:nvCxnSpPr>
          <p:cNvPr id="5" name="Straight Connector 4"/>
          <p:cNvCxnSpPr/>
          <p:nvPr/>
        </p:nvCxnSpPr>
        <p:spPr>
          <a:xfrm>
            <a:off x="0" y="1628800"/>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40880"/>
            <a:ext cx="7560113" cy="499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406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877"/>
            <a:ext cx="8856984" cy="901540"/>
          </a:xfrm>
        </p:spPr>
        <p:txBody>
          <a:bodyPr>
            <a:normAutofit/>
          </a:bodyPr>
          <a:lstStyle/>
          <a:p>
            <a:r>
              <a:rPr lang="en-GB" b="1" dirty="0" smtClean="0">
                <a:solidFill>
                  <a:schemeClr val="tx2"/>
                </a:solidFill>
              </a:rPr>
              <a:t>AI vs Tamoxifen recurrence (all trials)</a:t>
            </a:r>
            <a:endParaRPr lang="en-GB" b="1" dirty="0">
              <a:solidFill>
                <a:schemeClr val="tx2"/>
              </a:solidFill>
            </a:endParaRPr>
          </a:p>
        </p:txBody>
      </p:sp>
      <p:cxnSp>
        <p:nvCxnSpPr>
          <p:cNvPr id="5" name="Straight Connector 4"/>
          <p:cNvCxnSpPr/>
          <p:nvPr/>
        </p:nvCxnSpPr>
        <p:spPr>
          <a:xfrm>
            <a:off x="0" y="98072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97191"/>
            <a:ext cx="5921510" cy="571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502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01507"/>
          </a:xfrm>
        </p:spPr>
        <p:txBody>
          <a:bodyPr lIns="36000" rIns="36000">
            <a:normAutofit/>
          </a:bodyPr>
          <a:lstStyle/>
          <a:p>
            <a:r>
              <a:rPr lang="en-GB" b="1" dirty="0" smtClean="0">
                <a:solidFill>
                  <a:schemeClr val="tx2"/>
                </a:solidFill>
              </a:rPr>
              <a:t>AIs: recurrence by agent and site</a:t>
            </a:r>
            <a:endParaRPr lang="en-GB" b="1" dirty="0">
              <a:solidFill>
                <a:schemeClr val="tx2"/>
              </a:solidFill>
            </a:endParaRPr>
          </a:p>
        </p:txBody>
      </p:sp>
      <p:cxnSp>
        <p:nvCxnSpPr>
          <p:cNvPr id="4" name="Straight Connector 3"/>
          <p:cNvCxnSpPr/>
          <p:nvPr/>
        </p:nvCxnSpPr>
        <p:spPr>
          <a:xfrm>
            <a:off x="-13096" y="1124744"/>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44" y="1268761"/>
            <a:ext cx="894272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27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01507"/>
          </a:xfrm>
        </p:spPr>
        <p:txBody>
          <a:bodyPr lIns="36000" rIns="36000">
            <a:normAutofit/>
          </a:bodyPr>
          <a:lstStyle/>
          <a:p>
            <a:r>
              <a:rPr lang="en-GB" b="1" dirty="0" smtClean="0">
                <a:solidFill>
                  <a:schemeClr val="tx2"/>
                </a:solidFill>
              </a:rPr>
              <a:t>AIs: recurrence by age and BMI</a:t>
            </a:r>
            <a:endParaRPr lang="en-GB" b="1" dirty="0">
              <a:solidFill>
                <a:schemeClr val="tx2"/>
              </a:solidFill>
            </a:endParaRPr>
          </a:p>
        </p:txBody>
      </p:sp>
      <p:cxnSp>
        <p:nvCxnSpPr>
          <p:cNvPr id="4" name="Straight Connector 3"/>
          <p:cNvCxnSpPr/>
          <p:nvPr/>
        </p:nvCxnSpPr>
        <p:spPr>
          <a:xfrm>
            <a:off x="0" y="1156185"/>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71770"/>
            <a:ext cx="7344816" cy="5672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539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01507"/>
          </a:xfrm>
        </p:spPr>
        <p:txBody>
          <a:bodyPr lIns="36000" rIns="36000">
            <a:normAutofit/>
          </a:bodyPr>
          <a:lstStyle/>
          <a:p>
            <a:r>
              <a:rPr lang="en-GB" b="1" dirty="0" smtClean="0">
                <a:solidFill>
                  <a:schemeClr val="tx2"/>
                </a:solidFill>
              </a:rPr>
              <a:t>AIs: recurrence by </a:t>
            </a:r>
            <a:r>
              <a:rPr lang="en-GB" b="1" dirty="0" smtClean="0">
                <a:solidFill>
                  <a:schemeClr val="tx2"/>
                </a:solidFill>
              </a:rPr>
              <a:t>PR </a:t>
            </a:r>
            <a:r>
              <a:rPr lang="en-GB" b="1" dirty="0" smtClean="0">
                <a:solidFill>
                  <a:schemeClr val="tx2"/>
                </a:solidFill>
              </a:rPr>
              <a:t>and nodal status</a:t>
            </a:r>
            <a:endParaRPr lang="en-GB" b="1" dirty="0">
              <a:solidFill>
                <a:schemeClr val="tx2"/>
              </a:solidFill>
            </a:endParaRPr>
          </a:p>
        </p:txBody>
      </p:sp>
      <p:cxnSp>
        <p:nvCxnSpPr>
          <p:cNvPr id="4" name="Straight Connector 3"/>
          <p:cNvCxnSpPr/>
          <p:nvPr/>
        </p:nvCxnSpPr>
        <p:spPr>
          <a:xfrm>
            <a:off x="0" y="126876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529" y="1412776"/>
            <a:ext cx="8364942" cy="534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047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801507"/>
          </a:xfrm>
        </p:spPr>
        <p:txBody>
          <a:bodyPr lIns="36000" rIns="36000">
            <a:normAutofit/>
          </a:bodyPr>
          <a:lstStyle/>
          <a:p>
            <a:r>
              <a:rPr lang="en-GB" b="1" dirty="0" smtClean="0">
                <a:solidFill>
                  <a:schemeClr val="tx2"/>
                </a:solidFill>
              </a:rPr>
              <a:t>Recurrence by T-stage, grade and HER</a:t>
            </a:r>
            <a:endParaRPr lang="en-GB" b="1" dirty="0">
              <a:solidFill>
                <a:schemeClr val="tx2"/>
              </a:solidFill>
            </a:endParaRPr>
          </a:p>
        </p:txBody>
      </p:sp>
      <p:cxnSp>
        <p:nvCxnSpPr>
          <p:cNvPr id="4" name="Straight Connector 3"/>
          <p:cNvCxnSpPr/>
          <p:nvPr/>
        </p:nvCxnSpPr>
        <p:spPr>
          <a:xfrm>
            <a:off x="0" y="764704"/>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551" y="784496"/>
            <a:ext cx="6100897" cy="588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663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005" y="1512500"/>
            <a:ext cx="4165451" cy="515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4" y="1523661"/>
            <a:ext cx="4209414" cy="514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332656"/>
            <a:ext cx="9144000" cy="801507"/>
          </a:xfrm>
        </p:spPr>
        <p:txBody>
          <a:bodyPr lIns="36000" rIns="36000">
            <a:normAutofit/>
          </a:bodyPr>
          <a:lstStyle/>
          <a:p>
            <a:r>
              <a:rPr lang="en-GB" b="1" dirty="0" smtClean="0">
                <a:solidFill>
                  <a:schemeClr val="tx2"/>
                </a:solidFill>
              </a:rPr>
              <a:t>AIs: recurrence by PR status</a:t>
            </a:r>
            <a:endParaRPr lang="en-GB" b="1" dirty="0">
              <a:solidFill>
                <a:schemeClr val="tx2"/>
              </a:solidFill>
            </a:endParaRPr>
          </a:p>
        </p:txBody>
      </p:sp>
      <p:cxnSp>
        <p:nvCxnSpPr>
          <p:cNvPr id="4" name="Straight Connector 3"/>
          <p:cNvCxnSpPr/>
          <p:nvPr/>
        </p:nvCxnSpPr>
        <p:spPr>
          <a:xfrm>
            <a:off x="0" y="126876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59632" y="3237896"/>
            <a:ext cx="2263761" cy="523220"/>
          </a:xfrm>
          <a:prstGeom prst="rect">
            <a:avLst/>
          </a:prstGeom>
          <a:noFill/>
        </p:spPr>
        <p:txBody>
          <a:bodyPr wrap="none" rtlCol="0">
            <a:spAutoFit/>
          </a:bodyPr>
          <a:lstStyle/>
          <a:p>
            <a:r>
              <a:rPr lang="en-GB" sz="2800" b="1" dirty="0">
                <a:solidFill>
                  <a:srgbClr val="FF0000"/>
                </a:solidFill>
                <a:latin typeface="Arial" panose="020B0604020202020204" pitchFamily="34" charset="0"/>
                <a:cs typeface="Arial" panose="020B0604020202020204" pitchFamily="34" charset="0"/>
              </a:rPr>
              <a:t>P</a:t>
            </a:r>
            <a:r>
              <a:rPr lang="en-GB" sz="2800" b="1" dirty="0" smtClean="0">
                <a:solidFill>
                  <a:srgbClr val="FF0000"/>
                </a:solidFill>
                <a:latin typeface="Arial" panose="020B0604020202020204" pitchFamily="34" charset="0"/>
                <a:cs typeface="Arial" panose="020B0604020202020204" pitchFamily="34" charset="0"/>
              </a:rPr>
              <a:t>R-negative</a:t>
            </a:r>
            <a:endParaRPr lang="en-GB" sz="28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5434830" y="3307598"/>
            <a:ext cx="2162772"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PR-positive</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095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775"/>
          <a:stretch/>
        </p:blipFill>
        <p:spPr bwMode="auto">
          <a:xfrm>
            <a:off x="0" y="2427890"/>
            <a:ext cx="9144000" cy="350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332656"/>
            <a:ext cx="9144000" cy="801507"/>
          </a:xfrm>
        </p:spPr>
        <p:txBody>
          <a:bodyPr lIns="36000" rIns="36000">
            <a:normAutofit/>
          </a:bodyPr>
          <a:lstStyle/>
          <a:p>
            <a:r>
              <a:rPr lang="en-GB" b="1" dirty="0" smtClean="0">
                <a:solidFill>
                  <a:schemeClr val="tx2"/>
                </a:solidFill>
              </a:rPr>
              <a:t>AIs: recurrence by N-stage</a:t>
            </a:r>
            <a:endParaRPr lang="en-GB" b="1" dirty="0">
              <a:solidFill>
                <a:schemeClr val="tx2"/>
              </a:solidFill>
            </a:endParaRPr>
          </a:p>
        </p:txBody>
      </p:sp>
      <p:cxnSp>
        <p:nvCxnSpPr>
          <p:cNvPr id="4" name="Straight Connector 3"/>
          <p:cNvCxnSpPr/>
          <p:nvPr/>
        </p:nvCxnSpPr>
        <p:spPr>
          <a:xfrm>
            <a:off x="0" y="126876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84084" y="3791791"/>
            <a:ext cx="965329"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N1-3</a:t>
            </a:r>
            <a:endParaRPr lang="en-GB" sz="28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876256" y="3808204"/>
            <a:ext cx="854721"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N4+</a:t>
            </a:r>
            <a:endParaRPr lang="en-GB" sz="28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827584" y="3695049"/>
            <a:ext cx="564578"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N-</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53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16"/>
          <a:stretch/>
        </p:blipFill>
        <p:spPr bwMode="auto">
          <a:xfrm>
            <a:off x="0" y="2459421"/>
            <a:ext cx="9144000" cy="353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332656"/>
            <a:ext cx="9144000" cy="801507"/>
          </a:xfrm>
        </p:spPr>
        <p:txBody>
          <a:bodyPr lIns="36000" rIns="36000">
            <a:normAutofit/>
          </a:bodyPr>
          <a:lstStyle/>
          <a:p>
            <a:r>
              <a:rPr lang="en-GB" b="1" dirty="0" smtClean="0">
                <a:solidFill>
                  <a:schemeClr val="tx2"/>
                </a:solidFill>
              </a:rPr>
              <a:t>AIs: recurrence by grade</a:t>
            </a:r>
            <a:endParaRPr lang="en-GB" b="1" dirty="0">
              <a:solidFill>
                <a:schemeClr val="tx2"/>
              </a:solidFill>
            </a:endParaRPr>
          </a:p>
        </p:txBody>
      </p:sp>
      <p:cxnSp>
        <p:nvCxnSpPr>
          <p:cNvPr id="4" name="Straight Connector 3"/>
          <p:cNvCxnSpPr/>
          <p:nvPr/>
        </p:nvCxnSpPr>
        <p:spPr>
          <a:xfrm>
            <a:off x="0" y="126876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560" y="3573016"/>
            <a:ext cx="1872208" cy="707886"/>
          </a:xfrm>
          <a:prstGeom prst="rect">
            <a:avLst/>
          </a:prstGeom>
          <a:no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Well differentiated</a:t>
            </a:r>
            <a:endParaRPr lang="en-GB" sz="20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3779912" y="3573016"/>
            <a:ext cx="1872208" cy="707886"/>
          </a:xfrm>
          <a:prstGeom prst="rect">
            <a:avLst/>
          </a:prstGeom>
          <a:no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Moderately differentiated</a:t>
            </a:r>
            <a:endParaRPr lang="en-GB" sz="20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6876256" y="3501008"/>
            <a:ext cx="1872208" cy="707886"/>
          </a:xfrm>
          <a:prstGeom prst="rect">
            <a:avLst/>
          </a:prstGeom>
          <a:no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Poorly differentiated</a:t>
            </a: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63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32657"/>
            <a:ext cx="8928992" cy="1080120"/>
          </a:xfrm>
        </p:spPr>
        <p:txBody>
          <a:bodyPr>
            <a:normAutofit/>
          </a:bodyPr>
          <a:lstStyle/>
          <a:p>
            <a:r>
              <a:rPr lang="en-GB" sz="4000" b="1" dirty="0" smtClean="0">
                <a:solidFill>
                  <a:schemeClr val="tx2"/>
                </a:solidFill>
              </a:rPr>
              <a:t>EBCTCG’s Aromatase Inhibitor Overview</a:t>
            </a:r>
            <a:endParaRPr lang="en-GB" sz="4000" dirty="0"/>
          </a:p>
        </p:txBody>
      </p:sp>
      <p:sp>
        <p:nvSpPr>
          <p:cNvPr id="3" name="Subtitle 2"/>
          <p:cNvSpPr>
            <a:spLocks noGrp="1"/>
          </p:cNvSpPr>
          <p:nvPr>
            <p:ph type="subTitle" idx="1"/>
          </p:nvPr>
        </p:nvSpPr>
        <p:spPr>
          <a:xfrm>
            <a:off x="269522" y="1700808"/>
            <a:ext cx="8694966" cy="1752600"/>
          </a:xfrm>
        </p:spPr>
        <p:txBody>
          <a:bodyPr>
            <a:noAutofit/>
          </a:bodyPr>
          <a:lstStyle/>
          <a:p>
            <a:pPr algn="l" defTabSz="714375"/>
            <a:r>
              <a:rPr lang="en-GB" sz="2800" b="1" dirty="0">
                <a:solidFill>
                  <a:schemeClr val="tx2"/>
                </a:solidFill>
              </a:rPr>
              <a:t>ASCO guidelines </a:t>
            </a:r>
            <a:r>
              <a:rPr lang="en-GB" sz="2800" dirty="0" smtClean="0">
                <a:solidFill>
                  <a:schemeClr val="tx1"/>
                </a:solidFill>
              </a:rPr>
              <a:t>on </a:t>
            </a:r>
            <a:r>
              <a:rPr lang="en-GB" sz="2800" dirty="0">
                <a:solidFill>
                  <a:schemeClr val="tx1"/>
                </a:solidFill>
              </a:rPr>
              <a:t>adjuvant </a:t>
            </a:r>
            <a:r>
              <a:rPr lang="en-GB" sz="2800" dirty="0" smtClean="0">
                <a:solidFill>
                  <a:schemeClr val="tx1"/>
                </a:solidFill>
              </a:rPr>
              <a:t>endocrine treatment: postmenopausal </a:t>
            </a:r>
            <a:r>
              <a:rPr lang="en-GB" sz="2800" dirty="0">
                <a:solidFill>
                  <a:schemeClr val="tx1"/>
                </a:solidFill>
              </a:rPr>
              <a:t>women “should consider incorporating AI therapy at some point </a:t>
            </a:r>
            <a:r>
              <a:rPr lang="en-GB" sz="2800" dirty="0" smtClean="0">
                <a:solidFill>
                  <a:schemeClr val="tx1"/>
                </a:solidFill>
              </a:rPr>
              <a:t>…The </a:t>
            </a:r>
            <a:r>
              <a:rPr lang="en-GB" sz="2800" dirty="0">
                <a:solidFill>
                  <a:schemeClr val="tx1"/>
                </a:solidFill>
              </a:rPr>
              <a:t>optimal timing and duration </a:t>
            </a:r>
            <a:r>
              <a:rPr lang="en-GB" sz="2800" dirty="0" smtClean="0">
                <a:solidFill>
                  <a:schemeClr val="tx1"/>
                </a:solidFill>
              </a:rPr>
              <a:t>remain unresolved.” (</a:t>
            </a:r>
            <a:r>
              <a:rPr lang="en-GB" sz="2800" dirty="0">
                <a:solidFill>
                  <a:schemeClr val="tx1"/>
                </a:solidFill>
              </a:rPr>
              <a:t>Burstein, JCO May </a:t>
            </a:r>
            <a:r>
              <a:rPr lang="en-GB" sz="2800" dirty="0" smtClean="0">
                <a:solidFill>
                  <a:schemeClr val="tx1"/>
                </a:solidFill>
              </a:rPr>
              <a:t>27, 2014) </a:t>
            </a:r>
          </a:p>
          <a:p>
            <a:pPr algn="l" defTabSz="714375">
              <a:spcBef>
                <a:spcPts val="1800"/>
              </a:spcBef>
              <a:spcAft>
                <a:spcPts val="600"/>
              </a:spcAft>
            </a:pPr>
            <a:r>
              <a:rPr lang="en-GB" b="1" dirty="0" smtClean="0">
                <a:solidFill>
                  <a:schemeClr val="tx2"/>
                </a:solidFill>
              </a:rPr>
              <a:t>EBCTCG meta-analysis: three main comparisons</a:t>
            </a:r>
            <a:r>
              <a:rPr lang="en-GB" dirty="0" smtClean="0">
                <a:solidFill>
                  <a:schemeClr val="tx1"/>
                </a:solidFill>
              </a:rPr>
              <a:t>:</a:t>
            </a:r>
          </a:p>
          <a:p>
            <a:pPr algn="l" defTabSz="714375">
              <a:spcBef>
                <a:spcPts val="600"/>
              </a:spcBef>
              <a:spcAft>
                <a:spcPts val="600"/>
              </a:spcAft>
            </a:pPr>
            <a:r>
              <a:rPr lang="en-GB" sz="2800" dirty="0" smtClean="0">
                <a:solidFill>
                  <a:srgbClr val="002060"/>
                </a:solidFill>
              </a:rPr>
              <a:t>[A]</a:t>
            </a:r>
            <a:r>
              <a:rPr lang="en-GB" sz="2800" dirty="0" smtClean="0">
                <a:solidFill>
                  <a:schemeClr val="tx1"/>
                </a:solidFill>
              </a:rPr>
              <a:t>	Continuous AI (5yrs) vs Tam (5yrs)</a:t>
            </a:r>
          </a:p>
          <a:p>
            <a:pPr marL="714375" indent="-714375" algn="l" defTabSz="714375">
              <a:spcBef>
                <a:spcPts val="600"/>
              </a:spcBef>
            </a:pPr>
            <a:r>
              <a:rPr lang="en-GB" sz="2800" dirty="0" smtClean="0">
                <a:solidFill>
                  <a:srgbClr val="002060"/>
                </a:solidFill>
              </a:rPr>
              <a:t>[B]</a:t>
            </a:r>
            <a:r>
              <a:rPr lang="en-GB" sz="2800" dirty="0">
                <a:solidFill>
                  <a:schemeClr val="tx1"/>
                </a:solidFill>
              </a:rPr>
              <a:t>	</a:t>
            </a:r>
            <a:r>
              <a:rPr lang="en-GB" sz="2800" dirty="0" smtClean="0">
                <a:solidFill>
                  <a:schemeClr val="tx1"/>
                </a:solidFill>
              </a:rPr>
              <a:t>Continuous </a:t>
            </a:r>
            <a:r>
              <a:rPr lang="en-GB" sz="2800" dirty="0">
                <a:solidFill>
                  <a:schemeClr val="tx1"/>
                </a:solidFill>
              </a:rPr>
              <a:t>AI (</a:t>
            </a:r>
            <a:r>
              <a:rPr lang="en-GB" sz="2800" dirty="0" smtClean="0">
                <a:solidFill>
                  <a:schemeClr val="tx1"/>
                </a:solidFill>
              </a:rPr>
              <a:t>5yrs</a:t>
            </a:r>
            <a:r>
              <a:rPr lang="en-GB" sz="2800" dirty="0">
                <a:solidFill>
                  <a:schemeClr val="tx1"/>
                </a:solidFill>
              </a:rPr>
              <a:t>)</a:t>
            </a:r>
            <a:r>
              <a:rPr lang="en-GB" sz="2800" dirty="0" smtClean="0">
                <a:solidFill>
                  <a:schemeClr val="tx1"/>
                </a:solidFill>
              </a:rPr>
              <a:t> </a:t>
            </a:r>
            <a:r>
              <a:rPr lang="en-GB" sz="2800" dirty="0" err="1">
                <a:solidFill>
                  <a:schemeClr val="tx1"/>
                </a:solidFill>
              </a:rPr>
              <a:t>vs</a:t>
            </a:r>
            <a:r>
              <a:rPr lang="en-GB" sz="2800" dirty="0">
                <a:solidFill>
                  <a:schemeClr val="tx1"/>
                </a:solidFill>
              </a:rPr>
              <a:t> </a:t>
            </a:r>
            <a:r>
              <a:rPr lang="en-GB" sz="2800" dirty="0" smtClean="0">
                <a:solidFill>
                  <a:schemeClr val="tx1"/>
                </a:solidFill>
              </a:rPr>
              <a:t>Tam (2-3yrs) </a:t>
            </a:r>
            <a:r>
              <a:rPr lang="en-GB" sz="2800" dirty="0">
                <a:solidFill>
                  <a:schemeClr val="tx1"/>
                </a:solidFill>
              </a:rPr>
              <a:t>then </a:t>
            </a:r>
            <a:r>
              <a:rPr lang="en-GB" sz="2800" dirty="0" smtClean="0">
                <a:solidFill>
                  <a:schemeClr val="tx1"/>
                </a:solidFill>
              </a:rPr>
              <a:t>AI (to 5yrs)</a:t>
            </a:r>
            <a:endParaRPr lang="en-GB" sz="2800" dirty="0">
              <a:solidFill>
                <a:schemeClr val="tx1"/>
              </a:solidFill>
            </a:endParaRPr>
          </a:p>
          <a:p>
            <a:pPr algn="l" defTabSz="714375">
              <a:spcBef>
                <a:spcPts val="1200"/>
              </a:spcBef>
            </a:pPr>
            <a:r>
              <a:rPr lang="en-GB" sz="2800" dirty="0">
                <a:solidFill>
                  <a:srgbClr val="002060"/>
                </a:solidFill>
              </a:rPr>
              <a:t>[</a:t>
            </a:r>
            <a:r>
              <a:rPr lang="en-GB" sz="2800" dirty="0" smtClean="0">
                <a:solidFill>
                  <a:srgbClr val="002060"/>
                </a:solidFill>
              </a:rPr>
              <a:t>C]</a:t>
            </a:r>
            <a:r>
              <a:rPr lang="en-GB" sz="2800" dirty="0" smtClean="0">
                <a:solidFill>
                  <a:schemeClr val="tx1"/>
                </a:solidFill>
              </a:rPr>
              <a:t>	Tam </a:t>
            </a:r>
            <a:r>
              <a:rPr lang="en-GB" sz="2800" dirty="0">
                <a:solidFill>
                  <a:schemeClr val="tx1"/>
                </a:solidFill>
              </a:rPr>
              <a:t>(2-3yrs) then AI (to </a:t>
            </a:r>
            <a:r>
              <a:rPr lang="en-GB" sz="2800" dirty="0" smtClean="0">
                <a:solidFill>
                  <a:schemeClr val="tx1"/>
                </a:solidFill>
              </a:rPr>
              <a:t>5yrs) </a:t>
            </a:r>
            <a:r>
              <a:rPr lang="en-GB" sz="2800" dirty="0" err="1" smtClean="0">
                <a:solidFill>
                  <a:schemeClr val="tx1"/>
                </a:solidFill>
              </a:rPr>
              <a:t>vs</a:t>
            </a:r>
            <a:r>
              <a:rPr lang="en-GB" sz="2800" dirty="0" smtClean="0">
                <a:solidFill>
                  <a:schemeClr val="tx1"/>
                </a:solidFill>
              </a:rPr>
              <a:t> </a:t>
            </a:r>
            <a:r>
              <a:rPr lang="en-GB" sz="2800" dirty="0">
                <a:solidFill>
                  <a:schemeClr val="tx1"/>
                </a:solidFill>
              </a:rPr>
              <a:t>Tam (5yrs</a:t>
            </a:r>
            <a:r>
              <a:rPr lang="en-GB" sz="2800" dirty="0" smtClean="0">
                <a:solidFill>
                  <a:schemeClr val="tx1"/>
                </a:solidFill>
              </a:rPr>
              <a:t>)</a:t>
            </a:r>
            <a:endParaRPr lang="en-GB" sz="2800" dirty="0">
              <a:solidFill>
                <a:schemeClr val="tx1"/>
              </a:solidFill>
            </a:endParaRPr>
          </a:p>
        </p:txBody>
      </p:sp>
      <p:cxnSp>
        <p:nvCxnSpPr>
          <p:cNvPr id="4" name="Straight Connector 3"/>
          <p:cNvCxnSpPr/>
          <p:nvPr/>
        </p:nvCxnSpPr>
        <p:spPr>
          <a:xfrm>
            <a:off x="0" y="1556792"/>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91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877"/>
            <a:ext cx="8856984" cy="901540"/>
          </a:xfrm>
        </p:spPr>
        <p:txBody>
          <a:bodyPr>
            <a:normAutofit/>
          </a:bodyPr>
          <a:lstStyle/>
          <a:p>
            <a:r>
              <a:rPr lang="en-GB" b="1" dirty="0" smtClean="0">
                <a:solidFill>
                  <a:schemeClr val="tx2"/>
                </a:solidFill>
              </a:rPr>
              <a:t>AI vs Tam endometrial Ca (all trials)</a:t>
            </a:r>
            <a:endParaRPr lang="en-GB" b="1" dirty="0">
              <a:solidFill>
                <a:schemeClr val="tx2"/>
              </a:solidFill>
            </a:endParaRPr>
          </a:p>
        </p:txBody>
      </p:sp>
      <p:cxnSp>
        <p:nvCxnSpPr>
          <p:cNvPr id="5" name="Straight Connector 4"/>
          <p:cNvCxnSpPr/>
          <p:nvPr/>
        </p:nvCxnSpPr>
        <p:spPr>
          <a:xfrm>
            <a:off x="0" y="98072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740" y="1124744"/>
            <a:ext cx="4788532" cy="569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297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88" y="2235891"/>
            <a:ext cx="9109012" cy="3390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16877"/>
            <a:ext cx="8856984" cy="901540"/>
          </a:xfrm>
        </p:spPr>
        <p:txBody>
          <a:bodyPr>
            <a:normAutofit/>
          </a:bodyPr>
          <a:lstStyle/>
          <a:p>
            <a:r>
              <a:rPr lang="en-GB" b="1" dirty="0" smtClean="0">
                <a:solidFill>
                  <a:schemeClr val="tx2"/>
                </a:solidFill>
              </a:rPr>
              <a:t>AI vs Tam endometrial Ca (all trials)</a:t>
            </a:r>
            <a:endParaRPr lang="en-GB" b="1" dirty="0">
              <a:solidFill>
                <a:schemeClr val="tx2"/>
              </a:solidFill>
            </a:endParaRPr>
          </a:p>
        </p:txBody>
      </p:sp>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7584" y="3695049"/>
            <a:ext cx="1574470"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Age &lt;55</a:t>
            </a:r>
            <a:endParaRPr lang="en-GB" sz="28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707904" y="3711477"/>
            <a:ext cx="1885453"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Age 55-69</a:t>
            </a:r>
            <a:endParaRPr lang="en-GB" sz="28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7020272" y="3690457"/>
            <a:ext cx="1574470"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Age 70+</a:t>
            </a:r>
            <a:endParaRPr lang="en-GB" sz="28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475656" y="2845547"/>
            <a:ext cx="360040" cy="223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82179" y="2845547"/>
            <a:ext cx="349861" cy="223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91483" y="2845547"/>
            <a:ext cx="364893" cy="223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8038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877"/>
            <a:ext cx="8856984" cy="901540"/>
          </a:xfrm>
        </p:spPr>
        <p:txBody>
          <a:bodyPr>
            <a:normAutofit/>
          </a:bodyPr>
          <a:lstStyle/>
          <a:p>
            <a:r>
              <a:rPr lang="en-GB" b="1" dirty="0" smtClean="0">
                <a:solidFill>
                  <a:schemeClr val="tx2"/>
                </a:solidFill>
              </a:rPr>
              <a:t>AI vs Tam bone fracture (all trials)</a:t>
            </a:r>
            <a:endParaRPr lang="en-GB" b="1" dirty="0">
              <a:solidFill>
                <a:schemeClr val="tx2"/>
              </a:solidFill>
            </a:endParaRPr>
          </a:p>
        </p:txBody>
      </p:sp>
      <p:cxnSp>
        <p:nvCxnSpPr>
          <p:cNvPr id="5" name="Straight Connector 4"/>
          <p:cNvCxnSpPr/>
          <p:nvPr/>
        </p:nvCxnSpPr>
        <p:spPr>
          <a:xfrm>
            <a:off x="0" y="98072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732" y="1046152"/>
            <a:ext cx="4932548" cy="581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155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1" y="2420888"/>
            <a:ext cx="8945877" cy="337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16877"/>
            <a:ext cx="8856984" cy="901540"/>
          </a:xfrm>
        </p:spPr>
        <p:txBody>
          <a:bodyPr>
            <a:normAutofit/>
          </a:bodyPr>
          <a:lstStyle/>
          <a:p>
            <a:r>
              <a:rPr lang="en-GB" b="1" dirty="0" smtClean="0">
                <a:solidFill>
                  <a:schemeClr val="tx2"/>
                </a:solidFill>
              </a:rPr>
              <a:t>AI vs </a:t>
            </a:r>
            <a:r>
              <a:rPr lang="en-GB" b="1" dirty="0">
                <a:solidFill>
                  <a:schemeClr val="tx2"/>
                </a:solidFill>
              </a:rPr>
              <a:t>Tam </a:t>
            </a:r>
            <a:r>
              <a:rPr lang="en-GB" b="1" dirty="0" smtClean="0">
                <a:solidFill>
                  <a:schemeClr val="tx2"/>
                </a:solidFill>
              </a:rPr>
              <a:t>bone </a:t>
            </a:r>
            <a:r>
              <a:rPr lang="en-GB" b="1" dirty="0">
                <a:solidFill>
                  <a:schemeClr val="tx2"/>
                </a:solidFill>
              </a:rPr>
              <a:t>fracture(all </a:t>
            </a:r>
            <a:r>
              <a:rPr lang="en-GB" b="1" dirty="0" smtClean="0">
                <a:solidFill>
                  <a:schemeClr val="tx2"/>
                </a:solidFill>
              </a:rPr>
              <a:t>trials)</a:t>
            </a:r>
            <a:endParaRPr lang="en-GB" b="1" dirty="0">
              <a:solidFill>
                <a:schemeClr val="tx2"/>
              </a:solidFill>
            </a:endParaRPr>
          </a:p>
        </p:txBody>
      </p:sp>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27584" y="3695049"/>
            <a:ext cx="1574470"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Age &lt;55</a:t>
            </a:r>
            <a:endParaRPr lang="en-GB" sz="28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707904" y="3711477"/>
            <a:ext cx="1885453"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Age 55-69</a:t>
            </a:r>
            <a:endParaRPr lang="en-GB" sz="28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7020272" y="3690457"/>
            <a:ext cx="1574470" cy="523220"/>
          </a:xfrm>
          <a:prstGeom prst="rect">
            <a:avLst/>
          </a:prstGeom>
          <a:noFill/>
        </p:spPr>
        <p:txBody>
          <a:bodyPr wrap="none" rtlCol="0">
            <a:spAutoFit/>
          </a:bodyPr>
          <a:lstStyle/>
          <a:p>
            <a:r>
              <a:rPr lang="en-GB" sz="2800" b="1" dirty="0" smtClean="0">
                <a:solidFill>
                  <a:srgbClr val="FF0000"/>
                </a:solidFill>
                <a:latin typeface="Arial" panose="020B0604020202020204" pitchFamily="34" charset="0"/>
                <a:cs typeface="Arial" panose="020B0604020202020204" pitchFamily="34" charset="0"/>
              </a:rPr>
              <a:t>Age 70+</a:t>
            </a:r>
            <a:endParaRPr lang="en-GB" sz="28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47664" y="2996953"/>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72000" y="2996954"/>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71552" y="3017288"/>
            <a:ext cx="384824" cy="195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1939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01507"/>
          </a:xfrm>
        </p:spPr>
        <p:txBody>
          <a:bodyPr lIns="36000" rIns="36000">
            <a:normAutofit/>
          </a:bodyPr>
          <a:lstStyle/>
          <a:p>
            <a:pPr marL="514350" indent="-514350"/>
            <a:r>
              <a:rPr lang="en-GB" b="1" dirty="0" smtClean="0">
                <a:solidFill>
                  <a:schemeClr val="tx2"/>
                </a:solidFill>
              </a:rPr>
              <a:t>5 years AI vs no endocrine treatment</a:t>
            </a:r>
            <a:endParaRPr lang="en-GB" dirty="0">
              <a:solidFill>
                <a:schemeClr val="tx2"/>
              </a:solidFill>
            </a:endParaRPr>
          </a:p>
        </p:txBody>
      </p:sp>
      <p:cxnSp>
        <p:nvCxnSpPr>
          <p:cNvPr id="4" name="Straight Connector 3"/>
          <p:cNvCxnSpPr/>
          <p:nvPr/>
        </p:nvCxnSpPr>
        <p:spPr>
          <a:xfrm>
            <a:off x="0" y="1268760"/>
            <a:ext cx="914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489451812"/>
              </p:ext>
            </p:extLst>
          </p:nvPr>
        </p:nvGraphicFramePr>
        <p:xfrm>
          <a:off x="467544" y="1484784"/>
          <a:ext cx="8496945" cy="5245608"/>
        </p:xfrm>
        <a:graphic>
          <a:graphicData uri="http://schemas.openxmlformats.org/drawingml/2006/table">
            <a:tbl>
              <a:tblPr firstRow="1" bandRow="1">
                <a:tableStyleId>{5C22544A-7EE6-4342-B048-85BDC9FD1C3A}</a:tableStyleId>
              </a:tblPr>
              <a:tblGrid>
                <a:gridCol w="1916139"/>
                <a:gridCol w="2312554"/>
                <a:gridCol w="2127121"/>
                <a:gridCol w="2141131"/>
              </a:tblGrid>
              <a:tr h="1277275">
                <a:tc>
                  <a:txBody>
                    <a:bodyPr/>
                    <a:lstStyle/>
                    <a:p>
                      <a:pPr>
                        <a:lnSpc>
                          <a:spcPct val="115000"/>
                        </a:lnSpc>
                        <a:spcAft>
                          <a:spcPts val="0"/>
                        </a:spcAft>
                      </a:pPr>
                      <a:r>
                        <a:rPr lang="en-GB" sz="2400" dirty="0">
                          <a:effectLst/>
                        </a:rPr>
                        <a:t>Breast cancer recurrence </a:t>
                      </a:r>
                      <a:endParaRPr lang="en-GB" sz="2400" dirty="0" smtClean="0">
                        <a:effectLst/>
                      </a:endParaRPr>
                    </a:p>
                    <a:p>
                      <a:pPr>
                        <a:lnSpc>
                          <a:spcPct val="115000"/>
                        </a:lnSpc>
                        <a:spcAft>
                          <a:spcPts val="0"/>
                        </a:spcAft>
                      </a:pPr>
                      <a:r>
                        <a:rPr lang="en-GB" sz="2400" dirty="0" smtClean="0">
                          <a:effectLst/>
                        </a:rPr>
                        <a:t>RR </a:t>
                      </a:r>
                      <a:r>
                        <a:rPr lang="en-GB" sz="2400" dirty="0">
                          <a:effectLst/>
                        </a:rPr>
                        <a:t>during</a:t>
                      </a:r>
                      <a:r>
                        <a:rPr lang="en-GB" sz="3200" dirty="0">
                          <a:effectLst/>
                        </a:rPr>
                        <a:t>:</a:t>
                      </a:r>
                      <a:endParaRPr lang="en-GB" sz="3200" dirty="0">
                        <a:effectLst/>
                        <a:latin typeface="Calibri"/>
                        <a:ea typeface="Calibri"/>
                        <a:cs typeface="Times New Roman"/>
                      </a:endParaRPr>
                    </a:p>
                  </a:txBody>
                  <a:tcPr marL="17780" marR="17780" anchor="b"/>
                </a:tc>
                <a:tc>
                  <a:txBody>
                    <a:bodyPr/>
                    <a:lstStyle/>
                    <a:p>
                      <a:pPr marL="457200" indent="-457200" algn="ctr">
                        <a:lnSpc>
                          <a:spcPct val="115000"/>
                        </a:lnSpc>
                        <a:spcAft>
                          <a:spcPts val="0"/>
                        </a:spcAft>
                        <a:buAutoNum type="arabicParenR"/>
                      </a:pPr>
                      <a:r>
                        <a:rPr lang="en-GB" sz="2400" dirty="0" smtClean="0">
                          <a:effectLst/>
                        </a:rPr>
                        <a:t>5 </a:t>
                      </a:r>
                      <a:r>
                        <a:rPr lang="en-GB" sz="2400" dirty="0">
                          <a:effectLst/>
                        </a:rPr>
                        <a:t>years tam. vs none:</a:t>
                      </a:r>
                      <a:r>
                        <a:rPr lang="en-GB" sz="1800" dirty="0">
                          <a:effectLst/>
                        </a:rPr>
                        <a:t> </a:t>
                      </a:r>
                      <a:endParaRPr lang="en-GB" sz="1800" dirty="0" smtClean="0">
                        <a:effectLst/>
                      </a:endParaRPr>
                    </a:p>
                    <a:p>
                      <a:pPr marL="0" indent="0" algn="ctr">
                        <a:lnSpc>
                          <a:spcPct val="115000"/>
                        </a:lnSpc>
                        <a:spcAft>
                          <a:spcPts val="0"/>
                        </a:spcAft>
                        <a:buNone/>
                      </a:pPr>
                      <a:r>
                        <a:rPr lang="en-GB" sz="1800" dirty="0" smtClean="0">
                          <a:effectLst/>
                        </a:rPr>
                        <a:t>EBCTCG </a:t>
                      </a:r>
                      <a:r>
                        <a:rPr lang="en-GB" sz="1800" dirty="0">
                          <a:effectLst/>
                        </a:rPr>
                        <a:t>meta-analysis</a:t>
                      </a:r>
                      <a:r>
                        <a:rPr lang="en-GB" sz="1800" baseline="30000" dirty="0">
                          <a:effectLst/>
                        </a:rPr>
                        <a:t>1</a:t>
                      </a:r>
                      <a:endParaRPr lang="en-GB" sz="1800" dirty="0">
                        <a:effectLst/>
                      </a:endParaRPr>
                    </a:p>
                    <a:p>
                      <a:pPr algn="ctr">
                        <a:lnSpc>
                          <a:spcPct val="115000"/>
                        </a:lnSpc>
                        <a:spcAft>
                          <a:spcPts val="0"/>
                        </a:spcAft>
                      </a:pPr>
                      <a:r>
                        <a:rPr lang="en-GB" sz="1800" dirty="0">
                          <a:effectLst/>
                        </a:rPr>
                        <a:t>(n=10 645)</a:t>
                      </a:r>
                      <a:endParaRPr lang="en-GB" sz="18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2) 5 years AI vs 5 </a:t>
                      </a:r>
                      <a:r>
                        <a:rPr lang="en-GB" sz="2400" dirty="0" err="1">
                          <a:effectLst/>
                        </a:rPr>
                        <a:t>yrs</a:t>
                      </a:r>
                      <a:r>
                        <a:rPr lang="en-GB" sz="2400" dirty="0">
                          <a:effectLst/>
                        </a:rPr>
                        <a:t> tam.: </a:t>
                      </a:r>
                      <a:r>
                        <a:rPr lang="en-GB" sz="1800" dirty="0">
                          <a:effectLst/>
                        </a:rPr>
                        <a:t>Present </a:t>
                      </a:r>
                      <a:r>
                        <a:rPr lang="en-GB" sz="1800" dirty="0" smtClean="0">
                          <a:effectLst/>
                        </a:rPr>
                        <a:t>meta-analysis </a:t>
                      </a:r>
                      <a:r>
                        <a:rPr lang="en-GB" sz="1800" dirty="0">
                          <a:effectLst/>
                        </a:rPr>
                        <a:t>(n=34 882)</a:t>
                      </a:r>
                      <a:endParaRPr lang="en-GB" sz="18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3) 5 years AI vs none</a:t>
                      </a:r>
                      <a:r>
                        <a:rPr lang="en-GB" sz="1800" dirty="0">
                          <a:effectLst/>
                        </a:rPr>
                        <a:t>: estimated effects (product of two </a:t>
                      </a:r>
                      <a:r>
                        <a:rPr lang="en-GB" sz="1800" dirty="0" smtClean="0">
                          <a:effectLst/>
                        </a:rPr>
                        <a:t>RRs)</a:t>
                      </a:r>
                      <a:endParaRPr lang="en-GB" sz="1800" dirty="0">
                        <a:effectLst/>
                        <a:latin typeface="Calibri"/>
                        <a:ea typeface="Calibri"/>
                        <a:cs typeface="Times New Roman"/>
                      </a:endParaRPr>
                    </a:p>
                  </a:txBody>
                  <a:tcPr marL="36195" marR="36195" anchor="ctr"/>
                </a:tc>
              </a:tr>
              <a:tr h="741343">
                <a:tc>
                  <a:txBody>
                    <a:bodyPr/>
                    <a:lstStyle/>
                    <a:p>
                      <a:pPr>
                        <a:lnSpc>
                          <a:spcPct val="115000"/>
                        </a:lnSpc>
                        <a:spcAft>
                          <a:spcPts val="0"/>
                        </a:spcAft>
                      </a:pPr>
                      <a:r>
                        <a:rPr lang="en-GB" sz="2400">
                          <a:effectLst/>
                        </a:rPr>
                        <a:t>- years   0-4</a:t>
                      </a:r>
                      <a:endParaRPr lang="en-GB" sz="240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smtClean="0">
                          <a:effectLst/>
                        </a:rPr>
                        <a:t>0.53</a:t>
                      </a:r>
                      <a:r>
                        <a:rPr lang="en-GB" sz="2000" dirty="0" smtClean="0">
                          <a:effectLst/>
                        </a:rPr>
                        <a:t>  </a:t>
                      </a:r>
                      <a:r>
                        <a:rPr lang="en-GB" sz="1600" dirty="0">
                          <a:effectLst/>
                        </a:rPr>
                        <a:t>[95%CI 0.48-0.57]</a:t>
                      </a:r>
                      <a:endParaRPr lang="en-GB" sz="2000" dirty="0">
                        <a:effectLst/>
                      </a:endParaRPr>
                    </a:p>
                    <a:p>
                      <a:pPr algn="ctr">
                        <a:lnSpc>
                          <a:spcPct val="115000"/>
                        </a:lnSpc>
                        <a:spcAft>
                          <a:spcPts val="0"/>
                        </a:spcAft>
                      </a:pPr>
                      <a:r>
                        <a:rPr lang="en-GB" sz="1400" dirty="0">
                          <a:effectLst/>
                        </a:rPr>
                        <a:t>2p&lt;0.0001</a:t>
                      </a:r>
                      <a:endParaRPr lang="en-GB" sz="20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a:effectLst/>
                        </a:rPr>
                        <a:t>0.70  </a:t>
                      </a:r>
                      <a:r>
                        <a:rPr lang="en-GB" sz="1800">
                          <a:effectLst/>
                        </a:rPr>
                        <a:t>[0.64-0.77]</a:t>
                      </a:r>
                      <a:endParaRPr lang="en-GB" sz="2400">
                        <a:effectLst/>
                      </a:endParaRPr>
                    </a:p>
                    <a:p>
                      <a:pPr algn="ctr">
                        <a:lnSpc>
                          <a:spcPct val="115000"/>
                        </a:lnSpc>
                        <a:spcAft>
                          <a:spcPts val="0"/>
                        </a:spcAft>
                      </a:pPr>
                      <a:r>
                        <a:rPr lang="en-GB" sz="1600">
                          <a:effectLst/>
                        </a:rPr>
                        <a:t>2p&lt;0.0001</a:t>
                      </a:r>
                      <a:endParaRPr lang="en-GB" sz="240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0.37  </a:t>
                      </a:r>
                      <a:r>
                        <a:rPr lang="en-GB" sz="1800" dirty="0">
                          <a:effectLst/>
                        </a:rPr>
                        <a:t>[0.33-0.42]</a:t>
                      </a:r>
                      <a:endParaRPr lang="en-GB" sz="2400" dirty="0">
                        <a:effectLst/>
                      </a:endParaRPr>
                    </a:p>
                    <a:p>
                      <a:pPr algn="ctr">
                        <a:lnSpc>
                          <a:spcPct val="115000"/>
                        </a:lnSpc>
                        <a:spcAft>
                          <a:spcPts val="0"/>
                        </a:spcAft>
                      </a:pPr>
                      <a:r>
                        <a:rPr lang="en-GB" sz="1600" dirty="0">
                          <a:effectLst/>
                        </a:rPr>
                        <a:t>2p&lt;0.0001</a:t>
                      </a:r>
                      <a:endParaRPr lang="en-GB" sz="2400" dirty="0">
                        <a:effectLst/>
                        <a:latin typeface="Calibri"/>
                        <a:ea typeface="Calibri"/>
                        <a:cs typeface="Times New Roman"/>
                      </a:endParaRPr>
                    </a:p>
                  </a:txBody>
                  <a:tcPr marL="36195" marR="36195" anchor="ctr"/>
                </a:tc>
              </a:tr>
              <a:tr h="741343">
                <a:tc>
                  <a:txBody>
                    <a:bodyPr/>
                    <a:lstStyle/>
                    <a:p>
                      <a:pPr>
                        <a:lnSpc>
                          <a:spcPct val="115000"/>
                        </a:lnSpc>
                        <a:spcAft>
                          <a:spcPts val="0"/>
                        </a:spcAft>
                      </a:pPr>
                      <a:r>
                        <a:rPr lang="en-GB" sz="2400" dirty="0">
                          <a:effectLst/>
                        </a:rPr>
                        <a:t>- years   5-9</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      0.68  </a:t>
                      </a:r>
                      <a:r>
                        <a:rPr lang="en-GB" sz="1800" dirty="0">
                          <a:effectLst/>
                        </a:rPr>
                        <a:t>[0.60-0.78]</a:t>
                      </a:r>
                      <a:endParaRPr lang="en-GB" sz="2400" dirty="0">
                        <a:effectLst/>
                      </a:endParaRPr>
                    </a:p>
                    <a:p>
                      <a:pPr algn="ctr">
                        <a:lnSpc>
                          <a:spcPct val="115000"/>
                        </a:lnSpc>
                        <a:spcAft>
                          <a:spcPts val="0"/>
                        </a:spcAft>
                      </a:pPr>
                      <a:r>
                        <a:rPr lang="en-GB" sz="1600" dirty="0">
                          <a:effectLst/>
                        </a:rPr>
                        <a:t>2p&lt;0.0001</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a:effectLst/>
                        </a:rPr>
                        <a:t>0.92  </a:t>
                      </a:r>
                      <a:r>
                        <a:rPr lang="en-GB" sz="1800">
                          <a:effectLst/>
                        </a:rPr>
                        <a:t>[0.83-1.01]</a:t>
                      </a:r>
                      <a:endParaRPr lang="en-GB" sz="2400">
                        <a:effectLst/>
                      </a:endParaRPr>
                    </a:p>
                    <a:p>
                      <a:pPr algn="ctr">
                        <a:lnSpc>
                          <a:spcPct val="115000"/>
                        </a:lnSpc>
                        <a:spcAft>
                          <a:spcPts val="0"/>
                        </a:spcAft>
                      </a:pPr>
                      <a:r>
                        <a:rPr lang="en-GB" sz="1600">
                          <a:effectLst/>
                        </a:rPr>
                        <a:t>2p=0.082</a:t>
                      </a:r>
                      <a:endParaRPr lang="en-GB" sz="240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a:effectLst/>
                        </a:rPr>
                        <a:t>0.63 </a:t>
                      </a:r>
                      <a:r>
                        <a:rPr lang="en-GB" sz="1800">
                          <a:effectLst/>
                        </a:rPr>
                        <a:t> [0.53-0.74]</a:t>
                      </a:r>
                      <a:endParaRPr lang="en-GB" sz="2400">
                        <a:effectLst/>
                      </a:endParaRPr>
                    </a:p>
                    <a:p>
                      <a:pPr algn="ctr">
                        <a:lnSpc>
                          <a:spcPct val="115000"/>
                        </a:lnSpc>
                        <a:spcAft>
                          <a:spcPts val="0"/>
                        </a:spcAft>
                      </a:pPr>
                      <a:r>
                        <a:rPr lang="en-GB" sz="1600">
                          <a:effectLst/>
                        </a:rPr>
                        <a:t>2p&lt;0.0001</a:t>
                      </a:r>
                      <a:endParaRPr lang="en-GB" sz="2400">
                        <a:effectLst/>
                        <a:latin typeface="Calibri"/>
                        <a:ea typeface="Calibri"/>
                        <a:cs typeface="Times New Roman"/>
                      </a:endParaRPr>
                    </a:p>
                  </a:txBody>
                  <a:tcPr marL="36195" marR="36195" anchor="ctr"/>
                </a:tc>
              </a:tr>
              <a:tr h="497666">
                <a:tc>
                  <a:txBody>
                    <a:bodyPr/>
                    <a:lstStyle/>
                    <a:p>
                      <a:pPr>
                        <a:lnSpc>
                          <a:spcPct val="115000"/>
                        </a:lnSpc>
                        <a:spcAft>
                          <a:spcPts val="0"/>
                        </a:spcAft>
                      </a:pPr>
                      <a:r>
                        <a:rPr lang="en-GB" sz="2400" dirty="0" smtClean="0">
                          <a:effectLst/>
                        </a:rPr>
                        <a:t>BCM</a:t>
                      </a:r>
                      <a:endParaRPr lang="en-GB" sz="2400" dirty="0">
                        <a:effectLst/>
                        <a:latin typeface="Calibri"/>
                        <a:ea typeface="Calibri"/>
                        <a:cs typeface="Times New Roman"/>
                      </a:endParaRPr>
                    </a:p>
                  </a:txBody>
                  <a:tcPr marL="36195" marR="36195" anchor="b"/>
                </a:tc>
                <a:tc>
                  <a:txBody>
                    <a:bodyPr/>
                    <a:lstStyle/>
                    <a:p>
                      <a:pPr algn="ctr">
                        <a:lnSpc>
                          <a:spcPct val="115000"/>
                        </a:lnSpc>
                        <a:spcAft>
                          <a:spcPts val="0"/>
                        </a:spcAft>
                      </a:pPr>
                      <a:r>
                        <a:rPr lang="en-GB" sz="2400" dirty="0">
                          <a:effectLst/>
                        </a:rPr>
                        <a:t> </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 </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 </a:t>
                      </a:r>
                      <a:endParaRPr lang="en-GB" sz="2400" dirty="0">
                        <a:effectLst/>
                        <a:latin typeface="Calibri"/>
                        <a:ea typeface="Calibri"/>
                        <a:cs typeface="Times New Roman"/>
                      </a:endParaRPr>
                    </a:p>
                  </a:txBody>
                  <a:tcPr marL="36195" marR="36195" anchor="ctr"/>
                </a:tc>
              </a:tr>
              <a:tr h="741343">
                <a:tc>
                  <a:txBody>
                    <a:bodyPr/>
                    <a:lstStyle/>
                    <a:p>
                      <a:pPr>
                        <a:lnSpc>
                          <a:spcPct val="115000"/>
                        </a:lnSpc>
                        <a:spcAft>
                          <a:spcPts val="0"/>
                        </a:spcAft>
                      </a:pPr>
                      <a:r>
                        <a:rPr lang="en-GB" sz="2400" dirty="0">
                          <a:effectLst/>
                        </a:rPr>
                        <a:t>- years   0-4</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a:effectLst/>
                        </a:rPr>
                        <a:t>0.71  </a:t>
                      </a:r>
                      <a:r>
                        <a:rPr lang="en-GB" sz="1800">
                          <a:effectLst/>
                        </a:rPr>
                        <a:t>[0.62-0.80]</a:t>
                      </a:r>
                      <a:endParaRPr lang="en-GB" sz="2400">
                        <a:effectLst/>
                      </a:endParaRPr>
                    </a:p>
                    <a:p>
                      <a:pPr algn="ctr">
                        <a:lnSpc>
                          <a:spcPct val="115000"/>
                        </a:lnSpc>
                        <a:spcAft>
                          <a:spcPts val="0"/>
                        </a:spcAft>
                      </a:pPr>
                      <a:r>
                        <a:rPr lang="en-GB" sz="1600">
                          <a:effectLst/>
                        </a:rPr>
                        <a:t>2p&lt;0.0001</a:t>
                      </a:r>
                      <a:endParaRPr lang="en-GB" sz="240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0.78  </a:t>
                      </a:r>
                      <a:r>
                        <a:rPr lang="en-GB" sz="1800" dirty="0">
                          <a:effectLst/>
                        </a:rPr>
                        <a:t>[0.67-0.91</a:t>
                      </a:r>
                      <a:r>
                        <a:rPr lang="en-GB" sz="2400" dirty="0">
                          <a:effectLst/>
                        </a:rPr>
                        <a:t>]</a:t>
                      </a:r>
                    </a:p>
                    <a:p>
                      <a:pPr algn="ctr">
                        <a:lnSpc>
                          <a:spcPct val="115000"/>
                        </a:lnSpc>
                        <a:spcAft>
                          <a:spcPts val="0"/>
                        </a:spcAft>
                      </a:pPr>
                      <a:r>
                        <a:rPr lang="en-GB" sz="1600" dirty="0">
                          <a:effectLst/>
                        </a:rPr>
                        <a:t>2p=0.002</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smtClean="0">
                          <a:effectLst/>
                        </a:rPr>
                        <a:t>0.55  </a:t>
                      </a:r>
                      <a:r>
                        <a:rPr lang="en-GB" sz="1800" dirty="0">
                          <a:effectLst/>
                        </a:rPr>
                        <a:t>[0.45-0.67]</a:t>
                      </a:r>
                      <a:endParaRPr lang="en-GB" sz="2400" dirty="0">
                        <a:effectLst/>
                      </a:endParaRPr>
                    </a:p>
                    <a:p>
                      <a:pPr algn="ctr">
                        <a:lnSpc>
                          <a:spcPct val="115000"/>
                        </a:lnSpc>
                        <a:spcAft>
                          <a:spcPts val="0"/>
                        </a:spcAft>
                      </a:pPr>
                      <a:r>
                        <a:rPr lang="en-GB" sz="1600" dirty="0">
                          <a:effectLst/>
                        </a:rPr>
                        <a:t>2p&lt;0.0001</a:t>
                      </a:r>
                      <a:endParaRPr lang="en-GB" sz="2400" dirty="0">
                        <a:effectLst/>
                        <a:latin typeface="Calibri"/>
                        <a:ea typeface="Calibri"/>
                        <a:cs typeface="Times New Roman"/>
                      </a:endParaRPr>
                    </a:p>
                  </a:txBody>
                  <a:tcPr marL="36195" marR="36195" anchor="ctr"/>
                </a:tc>
              </a:tr>
              <a:tr h="741343">
                <a:tc>
                  <a:txBody>
                    <a:bodyPr/>
                    <a:lstStyle/>
                    <a:p>
                      <a:pPr>
                        <a:lnSpc>
                          <a:spcPct val="115000"/>
                        </a:lnSpc>
                        <a:spcAft>
                          <a:spcPts val="0"/>
                        </a:spcAft>
                      </a:pPr>
                      <a:r>
                        <a:rPr lang="en-GB" sz="2400" dirty="0">
                          <a:effectLst/>
                        </a:rPr>
                        <a:t>- years   5-9</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a:effectLst/>
                        </a:rPr>
                        <a:t>0.66  </a:t>
                      </a:r>
                      <a:r>
                        <a:rPr lang="en-GB" sz="1800">
                          <a:effectLst/>
                        </a:rPr>
                        <a:t>[0.58-0.75]</a:t>
                      </a:r>
                      <a:endParaRPr lang="en-GB" sz="2400">
                        <a:effectLst/>
                      </a:endParaRPr>
                    </a:p>
                    <a:p>
                      <a:pPr algn="ctr">
                        <a:lnSpc>
                          <a:spcPct val="115000"/>
                        </a:lnSpc>
                        <a:spcAft>
                          <a:spcPts val="0"/>
                        </a:spcAft>
                      </a:pPr>
                      <a:r>
                        <a:rPr lang="en-GB" sz="1600">
                          <a:effectLst/>
                        </a:rPr>
                        <a:t>2p=0.0001</a:t>
                      </a:r>
                      <a:endParaRPr lang="en-GB" sz="240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0.91</a:t>
                      </a:r>
                      <a:r>
                        <a:rPr lang="en-GB" sz="2400" baseline="30000" dirty="0">
                          <a:effectLst/>
                        </a:rPr>
                        <a:t> </a:t>
                      </a:r>
                      <a:r>
                        <a:rPr lang="en-GB" sz="2400" dirty="0">
                          <a:effectLst/>
                        </a:rPr>
                        <a:t> </a:t>
                      </a:r>
                      <a:r>
                        <a:rPr lang="en-GB" sz="1800" dirty="0">
                          <a:effectLst/>
                        </a:rPr>
                        <a:t>[0.80-1.02]</a:t>
                      </a:r>
                      <a:endParaRPr lang="en-GB" sz="2400" dirty="0">
                        <a:effectLst/>
                      </a:endParaRPr>
                    </a:p>
                    <a:p>
                      <a:pPr algn="ctr">
                        <a:lnSpc>
                          <a:spcPct val="115000"/>
                        </a:lnSpc>
                        <a:spcAft>
                          <a:spcPts val="0"/>
                        </a:spcAft>
                      </a:pPr>
                      <a:r>
                        <a:rPr lang="en-GB" sz="1600" dirty="0">
                          <a:effectLst/>
                        </a:rPr>
                        <a:t>2p=0.12</a:t>
                      </a:r>
                      <a:endParaRPr lang="en-GB" sz="2400" dirty="0">
                        <a:effectLst/>
                        <a:latin typeface="Calibri"/>
                        <a:ea typeface="Calibri"/>
                        <a:cs typeface="Times New Roman"/>
                      </a:endParaRPr>
                    </a:p>
                  </a:txBody>
                  <a:tcPr marL="36195" marR="36195" anchor="ctr"/>
                </a:tc>
                <a:tc>
                  <a:txBody>
                    <a:bodyPr/>
                    <a:lstStyle/>
                    <a:p>
                      <a:pPr algn="ctr">
                        <a:lnSpc>
                          <a:spcPct val="115000"/>
                        </a:lnSpc>
                        <a:spcAft>
                          <a:spcPts val="0"/>
                        </a:spcAft>
                      </a:pPr>
                      <a:r>
                        <a:rPr lang="en-GB" sz="2400" dirty="0">
                          <a:effectLst/>
                        </a:rPr>
                        <a:t>0.60  [0.50-0.72]</a:t>
                      </a:r>
                    </a:p>
                    <a:p>
                      <a:pPr algn="ctr">
                        <a:lnSpc>
                          <a:spcPct val="115000"/>
                        </a:lnSpc>
                        <a:spcAft>
                          <a:spcPts val="0"/>
                        </a:spcAft>
                      </a:pPr>
                      <a:r>
                        <a:rPr lang="en-GB" sz="1600" dirty="0">
                          <a:effectLst/>
                        </a:rPr>
                        <a:t>2p&lt;0.0001</a:t>
                      </a:r>
                      <a:endParaRPr lang="en-GB" sz="2400" dirty="0">
                        <a:effectLst/>
                        <a:latin typeface="Calibri"/>
                        <a:ea typeface="Calibri"/>
                        <a:cs typeface="Times New Roman"/>
                      </a:endParaRPr>
                    </a:p>
                  </a:txBody>
                  <a:tcPr marL="36195" marR="36195" anchor="ctr"/>
                </a:tc>
              </a:tr>
            </a:tbl>
          </a:graphicData>
        </a:graphic>
      </p:graphicFrame>
    </p:spTree>
    <p:extLst>
      <p:ext uri="{BB962C8B-B14F-4D97-AF65-F5344CB8AC3E}">
        <p14:creationId xmlns:p14="http://schemas.microsoft.com/office/powerpoint/2010/main" val="224682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7"/>
            <a:ext cx="7772400" cy="864096"/>
          </a:xfrm>
        </p:spPr>
        <p:txBody>
          <a:bodyPr>
            <a:normAutofit fontScale="90000"/>
          </a:bodyPr>
          <a:lstStyle/>
          <a:p>
            <a:r>
              <a:rPr lang="en-GB" b="1" dirty="0" smtClean="0">
                <a:solidFill>
                  <a:schemeClr val="tx2"/>
                </a:solidFill>
              </a:rPr>
              <a:t>Aromatase inhibitors – conclusions</a:t>
            </a:r>
            <a:endParaRPr lang="en-GB" b="1" dirty="0">
              <a:solidFill>
                <a:schemeClr val="tx2"/>
              </a:solidFill>
            </a:endParaRPr>
          </a:p>
        </p:txBody>
      </p:sp>
      <p:sp>
        <p:nvSpPr>
          <p:cNvPr id="3" name="Subtitle 2"/>
          <p:cNvSpPr>
            <a:spLocks noGrp="1"/>
          </p:cNvSpPr>
          <p:nvPr>
            <p:ph type="subTitle" idx="1"/>
          </p:nvPr>
        </p:nvSpPr>
        <p:spPr>
          <a:xfrm>
            <a:off x="215008" y="1556792"/>
            <a:ext cx="8749480" cy="3816424"/>
          </a:xfrm>
        </p:spPr>
        <p:txBody>
          <a:bodyPr>
            <a:noAutofit/>
          </a:bodyPr>
          <a:lstStyle/>
          <a:p>
            <a:pPr marL="457200" indent="-457200" algn="l">
              <a:buClr>
                <a:srgbClr val="002060"/>
              </a:buClr>
              <a:buFont typeface="Arial" pitchFamily="34" charset="0"/>
              <a:buChar char="•"/>
            </a:pPr>
            <a:r>
              <a:rPr lang="en-GB" sz="2800" dirty="0">
                <a:solidFill>
                  <a:schemeClr val="tx1"/>
                </a:solidFill>
              </a:rPr>
              <a:t>AIs are even more effective than </a:t>
            </a:r>
            <a:r>
              <a:rPr lang="en-GB" sz="2800" dirty="0" smtClean="0">
                <a:solidFill>
                  <a:schemeClr val="tx1"/>
                </a:solidFill>
              </a:rPr>
              <a:t>tamoxifen in </a:t>
            </a:r>
            <a:r>
              <a:rPr lang="en-GB" sz="2800" dirty="0">
                <a:solidFill>
                  <a:schemeClr val="tx1"/>
                </a:solidFill>
              </a:rPr>
              <a:t>preventing recurrence </a:t>
            </a:r>
            <a:r>
              <a:rPr lang="en-GB" sz="2800" u="sng" dirty="0">
                <a:solidFill>
                  <a:schemeClr val="tx1"/>
                </a:solidFill>
              </a:rPr>
              <a:t>and</a:t>
            </a:r>
            <a:r>
              <a:rPr lang="en-GB" sz="2800" dirty="0">
                <a:solidFill>
                  <a:schemeClr val="tx1"/>
                </a:solidFill>
              </a:rPr>
              <a:t> breast cancer </a:t>
            </a:r>
            <a:r>
              <a:rPr lang="en-GB" sz="2800" dirty="0" smtClean="0">
                <a:solidFill>
                  <a:schemeClr val="tx1"/>
                </a:solidFill>
              </a:rPr>
              <a:t>death</a:t>
            </a:r>
            <a:endParaRPr lang="en-GB" sz="2800" dirty="0">
              <a:solidFill>
                <a:schemeClr val="tx1"/>
              </a:solidFill>
            </a:endParaRPr>
          </a:p>
          <a:p>
            <a:pPr marL="457200" indent="-457200" algn="l">
              <a:buClr>
                <a:srgbClr val="002060"/>
              </a:buClr>
              <a:buFont typeface="Arial" pitchFamily="34" charset="0"/>
              <a:buChar char="•"/>
            </a:pPr>
            <a:r>
              <a:rPr lang="en-GB" sz="2800" dirty="0">
                <a:solidFill>
                  <a:schemeClr val="tx1"/>
                </a:solidFill>
              </a:rPr>
              <a:t>5 years </a:t>
            </a:r>
            <a:r>
              <a:rPr lang="en-GB" sz="2800" dirty="0" smtClean="0">
                <a:solidFill>
                  <a:schemeClr val="tx1"/>
                </a:solidFill>
              </a:rPr>
              <a:t>of an AI </a:t>
            </a:r>
            <a:r>
              <a:rPr lang="en-GB" sz="2800" dirty="0">
                <a:solidFill>
                  <a:schemeClr val="tx1"/>
                </a:solidFill>
              </a:rPr>
              <a:t>reduces 10-year breast cancer mortality by at least 40% compared to no endocrine treatment</a:t>
            </a:r>
          </a:p>
          <a:p>
            <a:pPr marL="457200" indent="-457200" algn="l">
              <a:buClr>
                <a:srgbClr val="002060"/>
              </a:buClr>
              <a:buFont typeface="Arial" pitchFamily="34" charset="0"/>
              <a:buChar char="•"/>
            </a:pPr>
            <a:r>
              <a:rPr lang="en-GB" sz="2800" dirty="0" smtClean="0">
                <a:solidFill>
                  <a:schemeClr val="tx1"/>
                </a:solidFill>
              </a:rPr>
              <a:t>There are 30% fewer recurrences </a:t>
            </a:r>
            <a:r>
              <a:rPr lang="en-GB" sz="2800" dirty="0">
                <a:solidFill>
                  <a:schemeClr val="tx1"/>
                </a:solidFill>
              </a:rPr>
              <a:t>while treatments </a:t>
            </a:r>
            <a:r>
              <a:rPr lang="en-GB" sz="2800" dirty="0" smtClean="0">
                <a:solidFill>
                  <a:schemeClr val="tx1"/>
                </a:solidFill>
              </a:rPr>
              <a:t>differ but little difference thereafter</a:t>
            </a:r>
            <a:endParaRPr lang="en-GB" sz="2800" dirty="0">
              <a:solidFill>
                <a:schemeClr val="tx1"/>
              </a:solidFill>
            </a:endParaRPr>
          </a:p>
          <a:p>
            <a:pPr marL="457200" indent="-457200" algn="l">
              <a:buClr>
                <a:srgbClr val="002060"/>
              </a:buClr>
              <a:buFont typeface="Arial" pitchFamily="34" charset="0"/>
              <a:buChar char="•"/>
            </a:pPr>
            <a:r>
              <a:rPr lang="en-GB" sz="2800" dirty="0">
                <a:solidFill>
                  <a:schemeClr val="tx1"/>
                </a:solidFill>
              </a:rPr>
              <a:t>Hence </a:t>
            </a:r>
            <a:r>
              <a:rPr lang="en-GB" sz="2800" dirty="0" smtClean="0">
                <a:solidFill>
                  <a:schemeClr val="tx1"/>
                </a:solidFill>
              </a:rPr>
              <a:t>, if AIs are to be used, better to start with an AI </a:t>
            </a:r>
            <a:r>
              <a:rPr lang="en-GB" sz="2800" dirty="0">
                <a:solidFill>
                  <a:schemeClr val="tx1"/>
                </a:solidFill>
              </a:rPr>
              <a:t>than </a:t>
            </a:r>
            <a:r>
              <a:rPr lang="en-GB" sz="2800" dirty="0" smtClean="0">
                <a:solidFill>
                  <a:schemeClr val="tx1"/>
                </a:solidFill>
              </a:rPr>
              <a:t>with tamoxifen</a:t>
            </a:r>
          </a:p>
          <a:p>
            <a:pPr marL="457200" indent="-457200" algn="l">
              <a:buClr>
                <a:srgbClr val="002060"/>
              </a:buClr>
              <a:buFont typeface="Arial" pitchFamily="34" charset="0"/>
              <a:buChar char="•"/>
            </a:pPr>
            <a:r>
              <a:rPr lang="en-GB" sz="2800" dirty="0" smtClean="0">
                <a:solidFill>
                  <a:schemeClr val="tx1"/>
                </a:solidFill>
              </a:rPr>
              <a:t>More bone fractures with AI but no differences in non-breast cancer mortality</a:t>
            </a:r>
          </a:p>
        </p:txBody>
      </p:sp>
      <p:cxnSp>
        <p:nvCxnSpPr>
          <p:cNvPr id="4" name="Straight Connector 3"/>
          <p:cNvCxnSpPr/>
          <p:nvPr/>
        </p:nvCxnSpPr>
        <p:spPr>
          <a:xfrm>
            <a:off x="-36512" y="134076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228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4096"/>
          </a:xfrm>
        </p:spPr>
        <p:txBody>
          <a:bodyPr/>
          <a:lstStyle/>
          <a:p>
            <a:r>
              <a:rPr lang="en-GB" b="1" dirty="0" smtClean="0">
                <a:solidFill>
                  <a:schemeClr val="tx2"/>
                </a:solidFill>
              </a:rPr>
              <a:t>Acknowledgements</a:t>
            </a:r>
            <a:endParaRPr lang="en-GB" b="1" dirty="0">
              <a:solidFill>
                <a:schemeClr val="tx2"/>
              </a:solidFill>
            </a:endParaRPr>
          </a:p>
        </p:txBody>
      </p:sp>
      <p:sp>
        <p:nvSpPr>
          <p:cNvPr id="3" name="Subtitle 2"/>
          <p:cNvSpPr>
            <a:spLocks noGrp="1"/>
          </p:cNvSpPr>
          <p:nvPr>
            <p:ph type="subTitle" idx="1"/>
          </p:nvPr>
        </p:nvSpPr>
        <p:spPr>
          <a:xfrm>
            <a:off x="106996" y="1340768"/>
            <a:ext cx="8856984" cy="3816424"/>
          </a:xfrm>
        </p:spPr>
        <p:txBody>
          <a:bodyPr>
            <a:noAutofit/>
          </a:bodyPr>
          <a:lstStyle/>
          <a:p>
            <a:r>
              <a:rPr lang="en-GB" sz="2800" dirty="0" smtClean="0">
                <a:solidFill>
                  <a:schemeClr val="tx1"/>
                </a:solidFill>
              </a:rPr>
              <a:t>We thank the tens of thousands of women who took part in the trials, the many staff in trial centres and participating clinics who helped conduct the trials, and the trialists who shared their data. </a:t>
            </a:r>
          </a:p>
          <a:p>
            <a:r>
              <a:rPr lang="en-GB" sz="2800" dirty="0" smtClean="0">
                <a:solidFill>
                  <a:schemeClr val="tx1"/>
                </a:solidFill>
              </a:rPr>
              <a:t>This presentation was prepared by </a:t>
            </a:r>
            <a:r>
              <a:rPr lang="en-GB" sz="2800" dirty="0">
                <a:solidFill>
                  <a:schemeClr val="tx1"/>
                </a:solidFill>
              </a:rPr>
              <a:t>Rosie Bradley and Richard Gray of the EBCTCG Secretariat, which is funded </a:t>
            </a:r>
            <a:r>
              <a:rPr lang="en-GB" sz="2800" dirty="0" smtClean="0">
                <a:solidFill>
                  <a:schemeClr val="tx1"/>
                </a:solidFill>
              </a:rPr>
              <a:t>through direct support from Cancer Research UK and the UK Medical Research Council, to the Clinical Trial Service Unit and Epidemiological Studies Unit, Nuffield Department of Population Health, University of Oxford, UK. </a:t>
            </a:r>
            <a:endParaRPr lang="en-GB" sz="2800" dirty="0">
              <a:solidFill>
                <a:schemeClr val="tx1"/>
              </a:solidFill>
            </a:endParaRPr>
          </a:p>
        </p:txBody>
      </p:sp>
      <p:cxnSp>
        <p:nvCxnSpPr>
          <p:cNvPr id="4" name="Straight Connector 3"/>
          <p:cNvCxnSpPr/>
          <p:nvPr/>
        </p:nvCxnSpPr>
        <p:spPr>
          <a:xfrm>
            <a:off x="-36512" y="1196752"/>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l="2583" t="7117" r="3920" b="10219"/>
          <a:stretch>
            <a:fillRect/>
          </a:stretch>
        </p:blipFill>
        <p:spPr bwMode="auto">
          <a:xfrm>
            <a:off x="70479" y="5763264"/>
            <a:ext cx="25590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am.qub.ac.uk/users/h.mcaneney/m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877272"/>
            <a:ext cx="2000918" cy="87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080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609" y="1347060"/>
            <a:ext cx="4424595" cy="525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7061"/>
            <a:ext cx="447487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16877"/>
            <a:ext cx="8856984" cy="901540"/>
          </a:xfrm>
        </p:spPr>
        <p:txBody>
          <a:bodyPr>
            <a:normAutofit fontScale="90000"/>
          </a:bodyPr>
          <a:lstStyle/>
          <a:p>
            <a:r>
              <a:rPr lang="en-GB" b="1" dirty="0" smtClean="0">
                <a:solidFill>
                  <a:schemeClr val="tx2"/>
                </a:solidFill>
              </a:rPr>
              <a:t>[A] AI (5 years) vs Tamoxifen (5 years)</a:t>
            </a:r>
            <a:endParaRPr lang="en-GB" b="1" dirty="0">
              <a:solidFill>
                <a:schemeClr val="tx2"/>
              </a:solidFill>
            </a:endParaRPr>
          </a:p>
        </p:txBody>
      </p:sp>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43608" y="3121804"/>
            <a:ext cx="2160240" cy="523220"/>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Recurrence</a:t>
            </a:r>
            <a:endParaRPr lang="en-GB" sz="28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5724128" y="3109883"/>
            <a:ext cx="2736304"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Breast cancer mortality</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34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3" y="1240302"/>
            <a:ext cx="4593219" cy="542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8" y="1340768"/>
            <a:ext cx="448963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16877"/>
            <a:ext cx="8856984" cy="901540"/>
          </a:xfrm>
        </p:spPr>
        <p:txBody>
          <a:bodyPr>
            <a:normAutofit fontScale="90000"/>
          </a:bodyPr>
          <a:lstStyle/>
          <a:p>
            <a:r>
              <a:rPr lang="en-GB" b="1" dirty="0" smtClean="0">
                <a:solidFill>
                  <a:schemeClr val="tx2"/>
                </a:solidFill>
              </a:rPr>
              <a:t>[A] AI (5 years) vs Tamoxifen (5 years)</a:t>
            </a:r>
            <a:endParaRPr lang="en-GB" b="1" dirty="0">
              <a:solidFill>
                <a:schemeClr val="tx2"/>
              </a:solidFill>
            </a:endParaRPr>
          </a:p>
        </p:txBody>
      </p:sp>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1600" y="3140968"/>
            <a:ext cx="2160240"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Non-BC mortality</a:t>
            </a:r>
            <a:endParaRPr lang="en-GB" sz="28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5364088" y="3121804"/>
            <a:ext cx="2736304"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All-cause mortality</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10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558" y="1255698"/>
            <a:ext cx="4572225" cy="534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24" y="1239674"/>
            <a:ext cx="4478834" cy="535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16877"/>
            <a:ext cx="9144000" cy="901540"/>
          </a:xfrm>
        </p:spPr>
        <p:txBody>
          <a:bodyPr>
            <a:normAutofit/>
          </a:bodyPr>
          <a:lstStyle/>
          <a:p>
            <a:r>
              <a:rPr lang="en-GB" sz="3900" b="1" dirty="0" smtClean="0">
                <a:solidFill>
                  <a:schemeClr val="tx2"/>
                </a:solidFill>
              </a:rPr>
              <a:t>[B] AI (5 </a:t>
            </a:r>
            <a:r>
              <a:rPr lang="en-GB" sz="3900" b="1" dirty="0" err="1" smtClean="0">
                <a:solidFill>
                  <a:schemeClr val="tx2"/>
                </a:solidFill>
              </a:rPr>
              <a:t>yrs</a:t>
            </a:r>
            <a:r>
              <a:rPr lang="en-GB" sz="3900" b="1" dirty="0" smtClean="0">
                <a:solidFill>
                  <a:schemeClr val="tx2"/>
                </a:solidFill>
              </a:rPr>
              <a:t>) </a:t>
            </a:r>
            <a:r>
              <a:rPr lang="en-GB" sz="3900" b="1" dirty="0">
                <a:solidFill>
                  <a:schemeClr val="tx2"/>
                </a:solidFill>
              </a:rPr>
              <a:t>vs </a:t>
            </a:r>
            <a:r>
              <a:rPr lang="en-GB" sz="3900" b="1" dirty="0" smtClean="0">
                <a:solidFill>
                  <a:schemeClr val="tx2"/>
                </a:solidFill>
              </a:rPr>
              <a:t>Tam to </a:t>
            </a:r>
            <a:r>
              <a:rPr lang="en-GB" sz="3900" b="1" dirty="0" err="1" smtClean="0">
                <a:solidFill>
                  <a:schemeClr val="tx2"/>
                </a:solidFill>
              </a:rPr>
              <a:t>yr</a:t>
            </a:r>
            <a:r>
              <a:rPr lang="en-GB" sz="3900" b="1" dirty="0" smtClean="0">
                <a:solidFill>
                  <a:schemeClr val="tx2"/>
                </a:solidFill>
              </a:rPr>
              <a:t> </a:t>
            </a:r>
            <a:r>
              <a:rPr lang="en-GB" sz="3900" b="1" dirty="0">
                <a:solidFill>
                  <a:schemeClr val="tx2"/>
                </a:solidFill>
              </a:rPr>
              <a:t>2-3 then </a:t>
            </a:r>
            <a:r>
              <a:rPr lang="en-GB" sz="3900" b="1" dirty="0" smtClean="0">
                <a:solidFill>
                  <a:schemeClr val="tx2"/>
                </a:solidFill>
              </a:rPr>
              <a:t>AI </a:t>
            </a:r>
            <a:r>
              <a:rPr lang="en-GB" sz="3900" b="1" dirty="0">
                <a:solidFill>
                  <a:schemeClr val="tx2"/>
                </a:solidFill>
              </a:rPr>
              <a:t>to </a:t>
            </a:r>
            <a:r>
              <a:rPr lang="en-GB" sz="3900" b="1" dirty="0" err="1" smtClean="0">
                <a:solidFill>
                  <a:schemeClr val="tx2"/>
                </a:solidFill>
              </a:rPr>
              <a:t>yr</a:t>
            </a:r>
            <a:r>
              <a:rPr lang="en-GB" sz="3900" b="1" dirty="0" smtClean="0">
                <a:solidFill>
                  <a:schemeClr val="tx2"/>
                </a:solidFill>
              </a:rPr>
              <a:t> 5</a:t>
            </a:r>
            <a:endParaRPr lang="en-GB" sz="3900" b="1" dirty="0">
              <a:solidFill>
                <a:schemeClr val="tx2"/>
              </a:solidFill>
            </a:endParaRPr>
          </a:p>
        </p:txBody>
      </p:sp>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71600" y="3121804"/>
            <a:ext cx="2160240" cy="523220"/>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Recurrence</a:t>
            </a:r>
            <a:endParaRPr lang="en-GB" sz="28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5580112" y="3121804"/>
            <a:ext cx="2736304"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Breast cancer mortality</a:t>
            </a:r>
            <a:endParaRPr lang="en-GB" sz="2800" b="1" dirty="0">
              <a:solidFill>
                <a:srgbClr val="FF0000"/>
              </a:solidFill>
              <a:latin typeface="Arial" panose="020B0604020202020204" pitchFamily="34" charset="0"/>
              <a:cs typeface="Arial" panose="020B0604020202020204" pitchFamily="34" charset="0"/>
            </a:endParaRPr>
          </a:p>
        </p:txBody>
      </p:sp>
      <p:sp>
        <p:nvSpPr>
          <p:cNvPr id="12" name="Oval 11"/>
          <p:cNvSpPr/>
          <p:nvPr/>
        </p:nvSpPr>
        <p:spPr>
          <a:xfrm>
            <a:off x="755576" y="5517232"/>
            <a:ext cx="1171997"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7369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826" y="1241196"/>
            <a:ext cx="4502669" cy="542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94" y="1313763"/>
            <a:ext cx="4406494" cy="528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67645" y="3134975"/>
            <a:ext cx="2160240"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Non-BC mortality</a:t>
            </a:r>
            <a:endParaRPr lang="en-GB" sz="28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5508104" y="3121804"/>
            <a:ext cx="2736304"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All-cause mortality</a:t>
            </a:r>
            <a:endParaRPr lang="en-GB" sz="2800" b="1" dirty="0">
              <a:solidFill>
                <a:srgbClr val="FF0000"/>
              </a:solidFill>
              <a:latin typeface="Arial" panose="020B0604020202020204" pitchFamily="34" charset="0"/>
              <a:cs typeface="Arial" panose="020B0604020202020204" pitchFamily="34" charset="0"/>
            </a:endParaRPr>
          </a:p>
        </p:txBody>
      </p:sp>
      <p:sp>
        <p:nvSpPr>
          <p:cNvPr id="14" name="Title 1"/>
          <p:cNvSpPr>
            <a:spLocks noGrp="1"/>
          </p:cNvSpPr>
          <p:nvPr>
            <p:ph type="title"/>
          </p:nvPr>
        </p:nvSpPr>
        <p:spPr>
          <a:xfrm>
            <a:off x="0" y="116877"/>
            <a:ext cx="9144000" cy="901540"/>
          </a:xfrm>
        </p:spPr>
        <p:txBody>
          <a:bodyPr>
            <a:normAutofit/>
          </a:bodyPr>
          <a:lstStyle/>
          <a:p>
            <a:r>
              <a:rPr lang="en-GB" sz="3900" b="1" dirty="0">
                <a:solidFill>
                  <a:schemeClr val="tx2"/>
                </a:solidFill>
              </a:rPr>
              <a:t>[B] AI (5 </a:t>
            </a:r>
            <a:r>
              <a:rPr lang="en-GB" sz="3900" b="1" dirty="0" err="1">
                <a:solidFill>
                  <a:schemeClr val="tx2"/>
                </a:solidFill>
              </a:rPr>
              <a:t>yrs</a:t>
            </a:r>
            <a:r>
              <a:rPr lang="en-GB" sz="3900" b="1" dirty="0">
                <a:solidFill>
                  <a:schemeClr val="tx2"/>
                </a:solidFill>
              </a:rPr>
              <a:t>) vs Tam to </a:t>
            </a:r>
            <a:r>
              <a:rPr lang="en-GB" sz="3900" b="1" dirty="0" err="1">
                <a:solidFill>
                  <a:schemeClr val="tx2"/>
                </a:solidFill>
              </a:rPr>
              <a:t>yr</a:t>
            </a:r>
            <a:r>
              <a:rPr lang="en-GB" sz="3900" b="1" dirty="0">
                <a:solidFill>
                  <a:schemeClr val="tx2"/>
                </a:solidFill>
              </a:rPr>
              <a:t> 2-3 then AI to </a:t>
            </a:r>
            <a:r>
              <a:rPr lang="en-GB" sz="3900" b="1" dirty="0" err="1">
                <a:solidFill>
                  <a:schemeClr val="tx2"/>
                </a:solidFill>
              </a:rPr>
              <a:t>yr</a:t>
            </a:r>
            <a:r>
              <a:rPr lang="en-GB" sz="3900" b="1" dirty="0">
                <a:solidFill>
                  <a:schemeClr val="tx2"/>
                </a:solidFill>
              </a:rPr>
              <a:t> 5</a:t>
            </a:r>
          </a:p>
        </p:txBody>
      </p:sp>
    </p:spTree>
    <p:extLst>
      <p:ext uri="{BB962C8B-B14F-4D97-AF65-F5344CB8AC3E}">
        <p14:creationId xmlns:p14="http://schemas.microsoft.com/office/powerpoint/2010/main" val="3644069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638" y="1225079"/>
            <a:ext cx="4356841" cy="541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36" y="1268760"/>
            <a:ext cx="438400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16877"/>
            <a:ext cx="9144000" cy="901540"/>
          </a:xfrm>
        </p:spPr>
        <p:txBody>
          <a:bodyPr>
            <a:noAutofit/>
          </a:bodyPr>
          <a:lstStyle/>
          <a:p>
            <a:r>
              <a:rPr lang="en-GB" sz="3700" b="1" dirty="0" smtClean="0">
                <a:solidFill>
                  <a:schemeClr val="tx2"/>
                </a:solidFill>
              </a:rPr>
              <a:t>[C] Tam to </a:t>
            </a:r>
            <a:r>
              <a:rPr lang="en-GB" sz="3700" b="1" dirty="0" err="1" smtClean="0">
                <a:solidFill>
                  <a:schemeClr val="tx2"/>
                </a:solidFill>
              </a:rPr>
              <a:t>yr</a:t>
            </a:r>
            <a:r>
              <a:rPr lang="en-GB" sz="3700" b="1" dirty="0" smtClean="0">
                <a:solidFill>
                  <a:schemeClr val="tx2"/>
                </a:solidFill>
              </a:rPr>
              <a:t> </a:t>
            </a:r>
            <a:r>
              <a:rPr lang="en-GB" sz="3700" b="1" dirty="0">
                <a:solidFill>
                  <a:schemeClr val="tx2"/>
                </a:solidFill>
              </a:rPr>
              <a:t>2-3 then </a:t>
            </a:r>
            <a:r>
              <a:rPr lang="en-GB" sz="3700" b="1" dirty="0" smtClean="0">
                <a:solidFill>
                  <a:schemeClr val="tx2"/>
                </a:solidFill>
              </a:rPr>
              <a:t>AI </a:t>
            </a:r>
            <a:r>
              <a:rPr lang="en-GB" sz="3700" b="1" dirty="0">
                <a:solidFill>
                  <a:schemeClr val="tx2"/>
                </a:solidFill>
              </a:rPr>
              <a:t>to </a:t>
            </a:r>
            <a:r>
              <a:rPr lang="en-GB" sz="3700" b="1" dirty="0" err="1" smtClean="0">
                <a:solidFill>
                  <a:schemeClr val="tx2"/>
                </a:solidFill>
              </a:rPr>
              <a:t>yr</a:t>
            </a:r>
            <a:r>
              <a:rPr lang="en-GB" sz="3700" b="1" dirty="0" smtClean="0">
                <a:solidFill>
                  <a:schemeClr val="tx2"/>
                </a:solidFill>
              </a:rPr>
              <a:t> 5 vs Tam </a:t>
            </a:r>
            <a:r>
              <a:rPr lang="en-GB" sz="3700" b="1" dirty="0">
                <a:solidFill>
                  <a:schemeClr val="tx2"/>
                </a:solidFill>
              </a:rPr>
              <a:t>(5 </a:t>
            </a:r>
            <a:r>
              <a:rPr lang="en-GB" sz="3700" b="1" dirty="0" err="1">
                <a:solidFill>
                  <a:schemeClr val="tx2"/>
                </a:solidFill>
              </a:rPr>
              <a:t>yrs</a:t>
            </a:r>
            <a:r>
              <a:rPr lang="en-GB" sz="3700" b="1" dirty="0">
                <a:solidFill>
                  <a:schemeClr val="tx2"/>
                </a:solidFill>
              </a:rPr>
              <a:t>) </a:t>
            </a:r>
          </a:p>
        </p:txBody>
      </p:sp>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43608" y="3121804"/>
            <a:ext cx="2160240" cy="523220"/>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Recurrence</a:t>
            </a:r>
            <a:endParaRPr lang="en-GB" sz="28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5508104" y="3121803"/>
            <a:ext cx="2736304"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Breast cancer mortality</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00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462" y="1300405"/>
            <a:ext cx="4411819" cy="544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67" y="1300405"/>
            <a:ext cx="4402918" cy="537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16877"/>
            <a:ext cx="9108504" cy="901540"/>
          </a:xfrm>
        </p:spPr>
        <p:txBody>
          <a:bodyPr>
            <a:normAutofit/>
          </a:bodyPr>
          <a:lstStyle/>
          <a:p>
            <a:r>
              <a:rPr lang="en-GB" sz="3700" b="1" dirty="0">
                <a:solidFill>
                  <a:schemeClr val="tx2"/>
                </a:solidFill>
              </a:rPr>
              <a:t>[C] Tam to </a:t>
            </a:r>
            <a:r>
              <a:rPr lang="en-GB" sz="3700" b="1" dirty="0" err="1">
                <a:solidFill>
                  <a:schemeClr val="tx2"/>
                </a:solidFill>
              </a:rPr>
              <a:t>yr</a:t>
            </a:r>
            <a:r>
              <a:rPr lang="en-GB" sz="3700" b="1" dirty="0">
                <a:solidFill>
                  <a:schemeClr val="tx2"/>
                </a:solidFill>
              </a:rPr>
              <a:t> 2-3 then AI to </a:t>
            </a:r>
            <a:r>
              <a:rPr lang="en-GB" sz="3700" b="1" dirty="0" err="1">
                <a:solidFill>
                  <a:schemeClr val="tx2"/>
                </a:solidFill>
              </a:rPr>
              <a:t>yr</a:t>
            </a:r>
            <a:r>
              <a:rPr lang="en-GB" sz="3700" b="1" dirty="0">
                <a:solidFill>
                  <a:schemeClr val="tx2"/>
                </a:solidFill>
              </a:rPr>
              <a:t> 5 vs Tam (5 </a:t>
            </a:r>
            <a:r>
              <a:rPr lang="en-GB" sz="3700" b="1" dirty="0" err="1">
                <a:solidFill>
                  <a:schemeClr val="tx2"/>
                </a:solidFill>
              </a:rPr>
              <a:t>yrs</a:t>
            </a:r>
            <a:r>
              <a:rPr lang="en-GB" sz="3700" b="1" dirty="0">
                <a:solidFill>
                  <a:schemeClr val="tx2"/>
                </a:solidFill>
              </a:rPr>
              <a:t>) </a:t>
            </a:r>
          </a:p>
        </p:txBody>
      </p:sp>
      <p:cxnSp>
        <p:nvCxnSpPr>
          <p:cNvPr id="5" name="Straight Connector 4"/>
          <p:cNvCxnSpPr/>
          <p:nvPr/>
        </p:nvCxnSpPr>
        <p:spPr>
          <a:xfrm>
            <a:off x="0" y="1124744"/>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90320" y="3140968"/>
            <a:ext cx="2160240"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Non-BC mortality</a:t>
            </a:r>
            <a:endParaRPr lang="en-GB" sz="28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5364088" y="3121804"/>
            <a:ext cx="2736304" cy="954107"/>
          </a:xfrm>
          <a:prstGeom prst="rect">
            <a:avLst/>
          </a:prstGeom>
          <a:noFill/>
        </p:spPr>
        <p:txBody>
          <a:bodyPr wrap="square" rtlCol="0">
            <a:spAutoFit/>
          </a:bodyPr>
          <a:lstStyle/>
          <a:p>
            <a:r>
              <a:rPr lang="en-GB" sz="2800" b="1" dirty="0" smtClean="0">
                <a:solidFill>
                  <a:srgbClr val="FF0000"/>
                </a:solidFill>
                <a:latin typeface="Arial" panose="020B0604020202020204" pitchFamily="34" charset="0"/>
                <a:cs typeface="Arial" panose="020B0604020202020204" pitchFamily="34" charset="0"/>
              </a:rPr>
              <a:t>All-cause mortality</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490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9228"/>
            <a:ext cx="8856984" cy="901540"/>
          </a:xfrm>
        </p:spPr>
        <p:txBody>
          <a:bodyPr>
            <a:normAutofit fontScale="90000"/>
          </a:bodyPr>
          <a:lstStyle/>
          <a:p>
            <a:r>
              <a:rPr lang="en-GB" b="1" dirty="0" smtClean="0">
                <a:solidFill>
                  <a:schemeClr val="tx2"/>
                </a:solidFill>
              </a:rPr>
              <a:t>[A] AI (5 years) vs Tamoxifen (5 years)</a:t>
            </a:r>
            <a:br>
              <a:rPr lang="en-GB" b="1" dirty="0" smtClean="0">
                <a:solidFill>
                  <a:schemeClr val="tx2"/>
                </a:solidFill>
              </a:rPr>
            </a:br>
            <a:r>
              <a:rPr lang="en-GB" b="1" dirty="0" smtClean="0">
                <a:solidFill>
                  <a:schemeClr val="tx2"/>
                </a:solidFill>
              </a:rPr>
              <a:t>Recurrence by follow-up period</a:t>
            </a:r>
            <a:endParaRPr lang="en-GB" b="1" dirty="0">
              <a:solidFill>
                <a:schemeClr val="tx2"/>
              </a:solidFill>
            </a:endParaRPr>
          </a:p>
        </p:txBody>
      </p:sp>
      <p:cxnSp>
        <p:nvCxnSpPr>
          <p:cNvPr id="5" name="Straight Connector 4"/>
          <p:cNvCxnSpPr/>
          <p:nvPr/>
        </p:nvCxnSpPr>
        <p:spPr>
          <a:xfrm>
            <a:off x="0" y="1700808"/>
            <a:ext cx="914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004" y="1772816"/>
            <a:ext cx="8029428" cy="489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406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683</Words>
  <Application>Microsoft Office PowerPoint</Application>
  <PresentationFormat>On-screen Show (4:3)</PresentationFormat>
  <Paragraphs>107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EBCTCG’s Aromatase Inhibitor Overview</vt:lpstr>
      <vt:lpstr>[A] AI (5 years) vs Tamoxifen (5 years)</vt:lpstr>
      <vt:lpstr>[A] AI (5 years) vs Tamoxifen (5 years)</vt:lpstr>
      <vt:lpstr>[B] AI (5 yrs) vs Tam to yr 2-3 then AI to yr 5</vt:lpstr>
      <vt:lpstr>[B] AI (5 yrs) vs Tam to yr 2-3 then AI to yr 5</vt:lpstr>
      <vt:lpstr>[C] Tam to yr 2-3 then AI to yr 5 vs Tam (5 yrs) </vt:lpstr>
      <vt:lpstr>[C] Tam to yr 2-3 then AI to yr 5 vs Tam (5 yrs) </vt:lpstr>
      <vt:lpstr>[A] AI (5 years) vs Tamoxifen (5 years) Recurrence by follow-up period</vt:lpstr>
      <vt:lpstr>[B] AI (5 yrs) vs Tam to yr 2-3 then AI to yr 5 Recurrence by follow-up period</vt:lpstr>
      <vt:lpstr>[C] Tam to yr 2-3 then AI to yr 5 vs Tam (5 yrs) Recurrence by follow-up period</vt:lpstr>
      <vt:lpstr>AI vs Tamoxifen recurrence (all trials)</vt:lpstr>
      <vt:lpstr>AIs: recurrence by agent and site</vt:lpstr>
      <vt:lpstr>AIs: recurrence by age and BMI</vt:lpstr>
      <vt:lpstr>AIs: recurrence by PR and nodal status</vt:lpstr>
      <vt:lpstr>Recurrence by T-stage, grade and HER</vt:lpstr>
      <vt:lpstr>AIs: recurrence by PR status</vt:lpstr>
      <vt:lpstr>AIs: recurrence by N-stage</vt:lpstr>
      <vt:lpstr>AIs: recurrence by grade</vt:lpstr>
      <vt:lpstr>AI vs Tam endometrial Ca (all trials)</vt:lpstr>
      <vt:lpstr>AI vs Tam endometrial Ca (all trials)</vt:lpstr>
      <vt:lpstr>AI vs Tam bone fracture (all trials)</vt:lpstr>
      <vt:lpstr>AI vs Tam bone fracture(all trials)</vt:lpstr>
      <vt:lpstr>5 years AI vs no endocrine treatment</vt:lpstr>
      <vt:lpstr>Aromatase inhibitors – conclusions</vt:lpstr>
      <vt:lpstr>Acknowledgements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Dose-dense chemotherapy</dc:title>
  <dc:creator>Richard Gray</dc:creator>
  <cp:lastModifiedBy>Rosie Bradley</cp:lastModifiedBy>
  <cp:revision>68</cp:revision>
  <dcterms:created xsi:type="dcterms:W3CDTF">2014-06-24T08:05:09Z</dcterms:created>
  <dcterms:modified xsi:type="dcterms:W3CDTF">2015-09-24T11:13:18Z</dcterms:modified>
</cp:coreProperties>
</file>